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it-IT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962"/>
  </p:normalViewPr>
  <p:slideViewPr>
    <p:cSldViewPr snapToGrid="0" snapToObjects="1">
      <p:cViewPr>
        <p:scale>
          <a:sx n="130" d="100"/>
          <a:sy n="130" d="100"/>
        </p:scale>
        <p:origin x="1400" y="-525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04C5-1825-F74F-83B9-5AC56663450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A1A2-B306-1F4B-841D-F35B1F9AE353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5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A1A2-B306-1F4B-841D-F35B1F9AE3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7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2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6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6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BE33-D001-8547-8C6D-FC33E39B49DD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8421-2804-F74A-A802-200A6426CDF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emf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hyperlink" Target="mailto:cinzia.balsamo@uniba.it" TargetMode="External"/><Relationship Id="rId10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96FAFD90-D456-40D4-BD8B-D942647B2AB4}"/>
              </a:ext>
            </a:extLst>
          </p:cNvPr>
          <p:cNvSpPr/>
          <p:nvPr/>
        </p:nvSpPr>
        <p:spPr>
          <a:xfrm>
            <a:off x="2011922" y="1052296"/>
            <a:ext cx="7233849" cy="1039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C89036F-8880-4876-AF05-F2F13833E5E7}"/>
              </a:ext>
            </a:extLst>
          </p:cNvPr>
          <p:cNvSpPr/>
          <p:nvPr/>
        </p:nvSpPr>
        <p:spPr>
          <a:xfrm>
            <a:off x="0" y="11897058"/>
            <a:ext cx="9601200" cy="90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064706" y="1070290"/>
            <a:ext cx="7225831" cy="103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r="6454"/>
          <a:stretch/>
        </p:blipFill>
        <p:spPr>
          <a:xfrm>
            <a:off x="2938429" y="3507606"/>
            <a:ext cx="5408479" cy="4577132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095450" y="1474765"/>
            <a:ext cx="7229840" cy="11636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Science </a:t>
            </a:r>
            <a:r>
              <a:rPr lang="en-GB" sz="2800" b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and  Industry  for</a:t>
            </a: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 </a:t>
            </a:r>
            <a:r>
              <a:rPr lang="en-GB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Environment</a:t>
            </a: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H</a:t>
            </a:r>
            <a:r>
              <a:rPr lang="en-GB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ealth </a:t>
            </a: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and </a:t>
            </a:r>
            <a:r>
              <a:rPr lang="en-GB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Digital </a:t>
            </a: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</a:t>
            </a:r>
            <a:r>
              <a:rPr lang="en-GB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ociety </a:t>
            </a:r>
            <a:r>
              <a:rPr lang="en-GB" sz="28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T</a:t>
            </a:r>
            <a:r>
              <a:rPr lang="en-GB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echnologies</a:t>
            </a:r>
            <a:endParaRPr lang="en-GB" sz="28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12132016"/>
            <a:ext cx="1388071" cy="58030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40" y="12126880"/>
            <a:ext cx="1322890" cy="574158"/>
          </a:xfrm>
          <a:prstGeom prst="rect">
            <a:avLst/>
          </a:prstGeom>
        </p:spPr>
      </p:pic>
      <p:pic>
        <p:nvPicPr>
          <p:cNvPr id="22" name="Immagin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28" y="108504"/>
            <a:ext cx="7273177" cy="865661"/>
          </a:xfrm>
          <a:prstGeom prst="rect">
            <a:avLst/>
          </a:prstGeom>
          <a:ln w="3175">
            <a:noFill/>
          </a:ln>
          <a:effectLst/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1"/>
          <a:stretch/>
        </p:blipFill>
        <p:spPr>
          <a:xfrm>
            <a:off x="665668" y="12143201"/>
            <a:ext cx="532343" cy="55793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3" y="12144072"/>
            <a:ext cx="738313" cy="556196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69124" y="4115873"/>
            <a:ext cx="2022317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PhD Programmes </a:t>
            </a:r>
            <a:r>
              <a:rPr lang="en-GB" sz="1600" b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in:</a:t>
            </a:r>
          </a:p>
          <a:p>
            <a:endParaRPr lang="en-GB" sz="1600" b="1" dirty="0" smtClean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33350" indent="-127000"/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- Chemical </a:t>
            </a:r>
            <a:r>
              <a:rPr lang="en-GB" sz="16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and </a:t>
            </a: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Molecular </a:t>
            </a:r>
            <a:r>
              <a:rPr lang="en-GB" sz="16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Sciences</a:t>
            </a:r>
          </a:p>
          <a:p>
            <a:pPr marL="133350" indent="-1333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Computer </a:t>
            </a:r>
            <a:r>
              <a:rPr lang="en-GB" sz="16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Science and </a:t>
            </a: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Mathematics</a:t>
            </a:r>
          </a:p>
          <a:p>
            <a:pPr marL="50800" indent="-508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Geosciences</a:t>
            </a:r>
            <a:endParaRPr lang="en-GB" sz="16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0800" indent="-508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Physics  </a:t>
            </a:r>
            <a:endParaRPr lang="en-GB" sz="16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50800" indent="-508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GB" sz="16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951116" y="11498162"/>
            <a:ext cx="6939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Info and registrations at: </a:t>
            </a:r>
            <a:r>
              <a:rPr lang="en-GB" sz="14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     http://</a:t>
            </a:r>
            <a:r>
              <a:rPr lang="it-IT" sz="1400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scuolascienzeetecnologie.uniba.it</a:t>
            </a:r>
            <a:r>
              <a:rPr lang="it-IT" sz="14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/</a:t>
            </a:r>
            <a:r>
              <a:rPr lang="it-IT" sz="1400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industrialphd</a:t>
            </a:r>
            <a:r>
              <a:rPr lang="it-IT" sz="14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/</a:t>
            </a:r>
            <a:endParaRPr lang="en-GB" sz="1400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891456" y="8769787"/>
            <a:ext cx="465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800" b="1" i="1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00732" y="7648614"/>
            <a:ext cx="17442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Garamond" charset="0"/>
                <a:ea typeface="Garamond" charset="0"/>
                <a:cs typeface="Garamond" charset="0"/>
              </a:rPr>
              <a:t>Advisory </a:t>
            </a:r>
            <a:r>
              <a:rPr lang="en-GB" sz="1400" b="1" dirty="0" smtClean="0">
                <a:effectLst/>
                <a:latin typeface="Garamond" charset="0"/>
                <a:ea typeface="Garamond" charset="0"/>
                <a:cs typeface="Garamond" charset="0"/>
              </a:rPr>
              <a:t>Committee</a:t>
            </a:r>
            <a:endParaRPr lang="en-GB" sz="1400" b="1" dirty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0"/>
              </a:spcAft>
            </a:pPr>
            <a:endParaRPr lang="en-GB" sz="1400" b="1" dirty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latin typeface="Garamond" charset="0"/>
                <a:ea typeface="Garamond" charset="0"/>
                <a:cs typeface="Garamond" charset="0"/>
              </a:rPr>
              <a:t>Maria F. </a:t>
            </a:r>
            <a:r>
              <a:rPr lang="en-GB" sz="1400" dirty="0" err="1">
                <a:latin typeface="Garamond" charset="0"/>
                <a:ea typeface="Garamond" charset="0"/>
                <a:cs typeface="Garamond" charset="0"/>
              </a:rPr>
              <a:t>Costabile</a:t>
            </a:r>
            <a:endParaRPr lang="en-GB" sz="1400" dirty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Domenico Di Bari</a:t>
            </a:r>
          </a:p>
          <a:p>
            <a:pPr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Giuseppe Iaselli</a:t>
            </a:r>
          </a:p>
          <a:p>
            <a:pPr>
              <a:spcAft>
                <a:spcPts val="0"/>
              </a:spcAft>
            </a:pPr>
            <a:r>
              <a:rPr lang="it-IT" sz="1400" dirty="0" smtClean="0">
                <a:latin typeface="Garamond" charset="0"/>
                <a:ea typeface="Garamond" charset="0"/>
                <a:cs typeface="Garamond" charset="0"/>
              </a:rPr>
              <a:t>Massimo </a:t>
            </a: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Moretti</a:t>
            </a:r>
          </a:p>
          <a:p>
            <a:pPr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Luisa Torsi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69124" y="9862778"/>
            <a:ext cx="202231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Garamond" charset="0"/>
                <a:ea typeface="Garamond" charset="0"/>
                <a:cs typeface="Garamond" charset="0"/>
              </a:rPr>
              <a:t>Secretariat</a:t>
            </a:r>
          </a:p>
          <a:p>
            <a:pPr>
              <a:spcAft>
                <a:spcPts val="0"/>
              </a:spcAft>
            </a:pPr>
            <a:endParaRPr lang="en-GB" sz="1400" b="1" dirty="0">
              <a:effectLst/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Cinzia Balsamo</a:t>
            </a:r>
          </a:p>
          <a:p>
            <a:pPr>
              <a:spcAft>
                <a:spcPts val="0"/>
              </a:spcAft>
            </a:pPr>
            <a:r>
              <a:rPr lang="it-IT" sz="1400" dirty="0" smtClean="0">
                <a:latin typeface="Garamond" charset="0"/>
                <a:ea typeface="Garamond" charset="0"/>
                <a:cs typeface="Garamond" charset="0"/>
              </a:rPr>
              <a:t>Ferdinando </a:t>
            </a: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Lardo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e-mail:</a:t>
            </a:r>
          </a:p>
          <a:p>
            <a:pPr>
              <a:spcAft>
                <a:spcPts val="0"/>
              </a:spcAft>
            </a:pPr>
            <a:r>
              <a:rPr lang="it-IT" sz="1400" dirty="0" smtClean="0">
                <a:latin typeface="Garamond" charset="0"/>
                <a:ea typeface="Garamond" charset="0"/>
                <a:cs typeface="Garamond" charset="0"/>
                <a:hlinkClick r:id="rId9"/>
              </a:rPr>
              <a:t>cinzia.balsamo@uniba.it</a:t>
            </a:r>
            <a:endParaRPr lang="it-IT" sz="1400" dirty="0">
              <a:latin typeface="Garamond" charset="0"/>
              <a:ea typeface="Garamond" charset="0"/>
              <a:cs typeface="Garamond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Garamond" charset="0"/>
                <a:ea typeface="Garamond" charset="0"/>
                <a:cs typeface="Garamond" charset="0"/>
              </a:rPr>
              <a:t>Tel./fax +39 080 5442264</a:t>
            </a:r>
            <a:endParaRPr lang="en-GB" sz="1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095450" y="8101136"/>
            <a:ext cx="7221822" cy="6564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b="1" smtClean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Industrial  </a:t>
            </a:r>
            <a:r>
              <a:rPr lang="en-GB" sz="2400" b="1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PhD day @ UNIBA</a:t>
            </a:r>
            <a:endParaRPr lang="en-GB" sz="2400" b="1" i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11" y="1772387"/>
            <a:ext cx="1305492" cy="1305492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0" y="2946299"/>
            <a:ext cx="2091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b="1" i="1" dirty="0" err="1">
                <a:effectLst/>
                <a:latin typeface="Garamond" charset="0"/>
                <a:ea typeface="Garamond" charset="0"/>
                <a:cs typeface="Garamond" charset="0"/>
              </a:rPr>
              <a:t>Scuola</a:t>
            </a:r>
            <a:r>
              <a:rPr lang="en-GB" sz="1400" b="1" i="1" dirty="0">
                <a:effectLst/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1400" b="1" i="1" dirty="0" err="1">
                <a:effectLst/>
                <a:latin typeface="Garamond" charset="0"/>
                <a:ea typeface="Garamond" charset="0"/>
                <a:cs typeface="Garamond" charset="0"/>
              </a:rPr>
              <a:t>Scienze</a:t>
            </a:r>
            <a:endParaRPr lang="en-GB" sz="1400" b="1" i="1" dirty="0">
              <a:effectLst/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462745" y="8897159"/>
            <a:ext cx="369958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GB" sz="16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Preliminary </a:t>
            </a:r>
            <a:r>
              <a:rPr lang="en-GB" sz="1600" b="1" dirty="0" smtClean="0">
                <a:solidFill>
                  <a:srgbClr val="C00000"/>
                </a:solidFill>
                <a:latin typeface="Garamond" charset="0"/>
              </a:rPr>
              <a:t>Programme</a:t>
            </a:r>
            <a:endParaRPr lang="en-GB" sz="1000" b="1" i="1" dirty="0">
              <a:solidFill>
                <a:srgbClr val="FF0000"/>
              </a:solidFill>
              <a:latin typeface="Garamond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GB" sz="1400" b="1" dirty="0">
                <a:latin typeface="Garamond" charset="0"/>
                <a:ea typeface="Garamond" charset="0"/>
                <a:cs typeface="Garamond" charset="0"/>
              </a:rPr>
              <a:t>9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.00   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Registration</a:t>
            </a:r>
            <a:endParaRPr lang="it-IT" sz="14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 9.15    Welcome</a:t>
            </a:r>
          </a:p>
          <a:p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 9.45    </a:t>
            </a:r>
            <a:r>
              <a:rPr lang="it-IT" sz="1400" b="1" dirty="0" err="1" smtClean="0">
                <a:latin typeface="Garamond" charset="0"/>
                <a:ea typeface="Garamond" charset="0"/>
                <a:cs typeface="Garamond" charset="0"/>
              </a:rPr>
              <a:t>Regional</a:t>
            </a:r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 smtClean="0">
                <a:latin typeface="Garamond" charset="0"/>
                <a:ea typeface="Garamond" charset="0"/>
                <a:cs typeface="Garamond" charset="0"/>
              </a:rPr>
              <a:t>policies</a:t>
            </a:r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for </a:t>
            </a:r>
            <a:r>
              <a:rPr lang="it-IT" sz="1400" b="1" dirty="0" err="1" smtClean="0">
                <a:latin typeface="Garamond" charset="0"/>
                <a:ea typeface="Garamond" charset="0"/>
                <a:cs typeface="Garamond" charset="0"/>
              </a:rPr>
              <a:t>innovation</a:t>
            </a:r>
            <a:endParaRPr lang="it-IT" sz="1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10.15    The industrial </a:t>
            </a:r>
            <a:r>
              <a:rPr lang="it-IT" sz="1400" b="1" dirty="0" err="1" smtClean="0">
                <a:latin typeface="Garamond" charset="0"/>
                <a:ea typeface="Garamond" charset="0"/>
                <a:cs typeface="Garamond" charset="0"/>
              </a:rPr>
              <a:t>PhD</a:t>
            </a:r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 smtClean="0">
                <a:latin typeface="Garamond" charset="0"/>
                <a:ea typeface="Garamond" charset="0"/>
                <a:cs typeface="Garamond" charset="0"/>
              </a:rPr>
              <a:t>programme</a:t>
            </a:r>
            <a:endParaRPr lang="it-IT" sz="1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10.45    Coffe break </a:t>
            </a:r>
          </a:p>
          <a:p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11.00   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Experiences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from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Apulian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companies</a:t>
            </a:r>
          </a:p>
          <a:p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13.00    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Lunch</a:t>
            </a:r>
          </a:p>
          <a:p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14.30   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Research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projects</a:t>
            </a:r>
            <a:endParaRPr lang="it-IT" sz="14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it-IT" sz="1400" b="1" dirty="0" smtClean="0">
                <a:latin typeface="Garamond" charset="0"/>
                <a:ea typeface="Garamond" charset="0"/>
                <a:cs typeface="Garamond" charset="0"/>
              </a:rPr>
              <a:t> 17.30    </a:t>
            </a:r>
            <a:r>
              <a:rPr lang="it-IT" sz="1400" b="1" dirty="0" err="1">
                <a:latin typeface="Garamond" charset="0"/>
                <a:ea typeface="Garamond" charset="0"/>
                <a:cs typeface="Garamond" charset="0"/>
              </a:rPr>
              <a:t>Conclusion</a:t>
            </a:r>
            <a:r>
              <a:rPr lang="it-IT" sz="1400" b="1" dirty="0"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938429" y="8938398"/>
            <a:ext cx="2357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purpose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of the workshop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is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to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review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the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experience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of the industrial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doctorate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and to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further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strengthen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the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collaboration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between</a:t>
            </a:r>
            <a:r>
              <a:rPr lang="it-IT" sz="14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UNIBA and companies of the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Apulian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territory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. Some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important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joint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projects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will</a:t>
            </a:r>
            <a:r>
              <a:rPr lang="it-IT" sz="1400" b="1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be </a:t>
            </a:r>
            <a:r>
              <a:rPr lang="it-IT" sz="1400" b="1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presented</a:t>
            </a:r>
            <a:r>
              <a:rPr lang="it-IT" sz="14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.</a:t>
            </a:r>
            <a:endParaRPr lang="it-IT" sz="14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841F788C-E2AF-44A3-8BEE-1DBB0ACC3F58}"/>
              </a:ext>
            </a:extLst>
          </p:cNvPr>
          <p:cNvSpPr/>
          <p:nvPr/>
        </p:nvSpPr>
        <p:spPr>
          <a:xfrm>
            <a:off x="2036458" y="2788104"/>
            <a:ext cx="722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UNIVERSITÀ DEGLI STUDI DI BARI ALDO MORO</a:t>
            </a:r>
            <a:endParaRPr lang="en-GB" sz="1600" b="1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GB" sz="1800" b="1" dirty="0" err="1" smtClean="0">
                <a:latin typeface="Garamond" charset="0"/>
                <a:ea typeface="Garamond" charset="0"/>
                <a:cs typeface="Garamond" charset="0"/>
              </a:rPr>
              <a:t>Dipartimento</a:t>
            </a:r>
            <a:r>
              <a:rPr lang="en-GB" sz="18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1800" b="1" dirty="0">
                <a:latin typeface="Garamond" charset="0"/>
                <a:ea typeface="Garamond" charset="0"/>
                <a:cs typeface="Garamond" charset="0"/>
              </a:rPr>
              <a:t>di </a:t>
            </a:r>
            <a:r>
              <a:rPr lang="en-GB" sz="1800" b="1" dirty="0" err="1" smtClean="0">
                <a:latin typeface="Garamond" charset="0"/>
                <a:ea typeface="Garamond" charset="0"/>
                <a:cs typeface="Garamond" charset="0"/>
              </a:rPr>
              <a:t>Informatica</a:t>
            </a:r>
            <a:r>
              <a:rPr lang="en-GB" sz="1800" b="1" dirty="0" smtClean="0">
                <a:latin typeface="Garamond" charset="0"/>
                <a:ea typeface="Garamond" charset="0"/>
                <a:cs typeface="Garamond" charset="0"/>
              </a:rPr>
              <a:t>    </a:t>
            </a:r>
            <a:r>
              <a:rPr lang="en-GB" sz="1800" b="1" dirty="0" smtClean="0">
                <a:latin typeface="Garamond" charset="0"/>
                <a:ea typeface="Garamond" charset="0"/>
                <a:cs typeface="Garamond" charset="0"/>
              </a:rPr>
              <a:t>-   </a:t>
            </a:r>
            <a:r>
              <a:rPr lang="en-GB" sz="1800" b="1" dirty="0" smtClean="0">
                <a:latin typeface="Garamond" charset="0"/>
              </a:rPr>
              <a:t>Via </a:t>
            </a:r>
            <a:r>
              <a:rPr lang="en-GB" sz="1800" b="1" dirty="0">
                <a:latin typeface="Garamond" charset="0"/>
              </a:rPr>
              <a:t>E. </a:t>
            </a:r>
            <a:r>
              <a:rPr lang="en-GB" sz="1800" b="1" dirty="0" err="1">
                <a:latin typeface="Garamond" charset="0"/>
              </a:rPr>
              <a:t>Orabona</a:t>
            </a:r>
            <a:r>
              <a:rPr lang="en-GB" sz="1800" b="1" dirty="0">
                <a:latin typeface="Garamond" charset="0"/>
              </a:rPr>
              <a:t> 4, </a:t>
            </a:r>
            <a:r>
              <a:rPr lang="en-GB" sz="1800" b="1" dirty="0" smtClean="0">
                <a:latin typeface="Garamond" charset="0"/>
              </a:rPr>
              <a:t>Bari</a:t>
            </a:r>
            <a:endParaRPr lang="it-IT" sz="1800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F979C53-F907-4B07-B3C5-D1F747CE7F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5" y="109831"/>
            <a:ext cx="1793481" cy="14350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8" b="34528"/>
          <a:stretch/>
        </p:blipFill>
        <p:spPr>
          <a:xfrm>
            <a:off x="8019725" y="12124800"/>
            <a:ext cx="1253898" cy="679319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2147125"/>
            <a:ext cx="1388071" cy="580309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841F788C-E2AF-44A3-8BEE-1DBB0ACC3F58}"/>
              </a:ext>
            </a:extLst>
          </p:cNvPr>
          <p:cNvSpPr/>
          <p:nvPr/>
        </p:nvSpPr>
        <p:spPr>
          <a:xfrm>
            <a:off x="2028521" y="2425133"/>
            <a:ext cx="722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smtClean="0">
                <a:latin typeface="Garamond" charset="0"/>
                <a:ea typeface="Garamond" charset="0"/>
                <a:cs typeface="Garamond" charset="0"/>
              </a:rPr>
              <a:t>26 </a:t>
            </a:r>
            <a:r>
              <a:rPr lang="en-GB" sz="1800" b="1" dirty="0" smtClean="0">
                <a:latin typeface="Garamond" charset="0"/>
                <a:ea typeface="Garamond" charset="0"/>
                <a:cs typeface="Garamond" charset="0"/>
              </a:rPr>
              <a:t>June </a:t>
            </a:r>
            <a:r>
              <a:rPr lang="en-GB" sz="1800" b="1" smtClean="0">
                <a:latin typeface="Garamond" charset="0"/>
                <a:ea typeface="Garamond" charset="0"/>
                <a:cs typeface="Garamond" charset="0"/>
              </a:rPr>
              <a:t>2019 </a:t>
            </a:r>
            <a:endParaRPr lang="it-IT" sz="1800" dirty="0"/>
          </a:p>
        </p:txBody>
      </p:sp>
      <p:sp>
        <p:nvSpPr>
          <p:cNvPr id="33" name="Rettangolo 32"/>
          <p:cNvSpPr/>
          <p:nvPr/>
        </p:nvSpPr>
        <p:spPr>
          <a:xfrm>
            <a:off x="3384913" y="11834281"/>
            <a:ext cx="3072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CON IL PATROCINIO DI:</a:t>
            </a:r>
            <a:endParaRPr lang="en-GB" sz="1600" b="1" dirty="0">
              <a:solidFill>
                <a:schemeClr val="accent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02" y="12168000"/>
            <a:ext cx="831927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174</Words>
  <Application>Microsoft Macintosh PowerPoint</Application>
  <PresentationFormat>Formato A3 (297x420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Garamond</vt:lpstr>
      <vt:lpstr>Arial</vt:lpstr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Prof. Giuseppe Iaselli</dc:creator>
  <cp:lastModifiedBy>Prof. Giuseppe Iaselli</cp:lastModifiedBy>
  <cp:revision>83</cp:revision>
  <cp:lastPrinted>2019-05-09T09:46:51Z</cp:lastPrinted>
  <dcterms:created xsi:type="dcterms:W3CDTF">2019-04-02T14:50:32Z</dcterms:created>
  <dcterms:modified xsi:type="dcterms:W3CDTF">2019-05-09T09:47:04Z</dcterms:modified>
</cp:coreProperties>
</file>