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embeddings/oleObject1.bin" ContentType="application/vnd.openxmlformats-officedocument.oleObject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56" r:id="rId2"/>
    <p:sldId id="293" r:id="rId3"/>
    <p:sldId id="325" r:id="rId4"/>
    <p:sldId id="326" r:id="rId5"/>
    <p:sldId id="327" r:id="rId6"/>
    <p:sldId id="330" r:id="rId7"/>
    <p:sldId id="329" r:id="rId8"/>
    <p:sldId id="332" r:id="rId9"/>
    <p:sldId id="331" r:id="rId10"/>
    <p:sldId id="315" r:id="rId11"/>
    <p:sldId id="333" r:id="rId12"/>
    <p:sldId id="334" r:id="rId13"/>
    <p:sldId id="337" r:id="rId14"/>
    <p:sldId id="335" r:id="rId15"/>
    <p:sldId id="32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senza titolo" id="{5AA13677-F099-4912-BDE6-BEB8D592998F}">
          <p14:sldIdLst>
            <p14:sldId id="256"/>
            <p14:sldId id="293"/>
            <p14:sldId id="325"/>
            <p14:sldId id="326"/>
            <p14:sldId id="327"/>
            <p14:sldId id="330"/>
            <p14:sldId id="329"/>
            <p14:sldId id="332"/>
            <p14:sldId id="331"/>
            <p14:sldId id="315"/>
            <p14:sldId id="333"/>
            <p14:sldId id="334"/>
            <p14:sldId id="337"/>
            <p14:sldId id="335"/>
            <p14:sldId id="32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9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480E9-5026-4395-84F4-229DD742AE70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5BFEDC5-FF5B-4896-AF82-01054B1B9ED6}">
      <dgm:prSet/>
      <dgm:spPr/>
      <dgm:t>
        <a:bodyPr/>
        <a:lstStyle/>
        <a:p>
          <a:r>
            <a:rPr lang="en-US"/>
            <a:t>Complex and active fluids models</a:t>
          </a:r>
        </a:p>
      </dgm:t>
    </dgm:pt>
    <dgm:pt modelId="{61297FDC-9AC8-4A71-A068-BD7069D502D7}" type="parTrans" cxnId="{A9261063-8015-4DF9-96E6-31F7E469C196}">
      <dgm:prSet/>
      <dgm:spPr/>
      <dgm:t>
        <a:bodyPr/>
        <a:lstStyle/>
        <a:p>
          <a:endParaRPr lang="en-US"/>
        </a:p>
      </dgm:t>
    </dgm:pt>
    <dgm:pt modelId="{83C73C36-2F0C-43E7-B601-03FBDFDD0211}" type="sibTrans" cxnId="{A9261063-8015-4DF9-96E6-31F7E469C196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B7DE5DD2-5C52-481B-B444-771E0CA3C032}">
      <dgm:prSet/>
      <dgm:spPr/>
      <dgm:t>
        <a:bodyPr/>
        <a:lstStyle/>
        <a:p>
          <a:r>
            <a:rPr lang="en-US" dirty="0"/>
            <a:t>Phase separation of Liquid-Vapor systems</a:t>
          </a:r>
        </a:p>
      </dgm:t>
    </dgm:pt>
    <dgm:pt modelId="{B7A432C2-DEFC-4F85-B3CD-1F9F53BC6707}" type="parTrans" cxnId="{421D1ACD-6CAF-474B-8503-987C0D089B04}">
      <dgm:prSet/>
      <dgm:spPr/>
      <dgm:t>
        <a:bodyPr/>
        <a:lstStyle/>
        <a:p>
          <a:endParaRPr lang="en-US"/>
        </a:p>
      </dgm:t>
    </dgm:pt>
    <dgm:pt modelId="{829188D9-049E-4225-BDA9-904F41236D25}" type="sibTrans" cxnId="{421D1ACD-6CAF-474B-8503-987C0D089B0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194E6B78-5026-4063-BCC3-CA8D63D42FA3}">
      <dgm:prSet/>
      <dgm:spPr/>
      <dgm:t>
        <a:bodyPr/>
        <a:lstStyle/>
        <a:p>
          <a:r>
            <a:rPr lang="en-US" dirty="0"/>
            <a:t>Active Fluids</a:t>
          </a:r>
        </a:p>
      </dgm:t>
    </dgm:pt>
    <dgm:pt modelId="{77B1B30B-B1A5-4CD3-8083-CC165C8D15B1}" type="parTrans" cxnId="{004ED1C8-287C-4A1A-A295-B6A3F303125A}">
      <dgm:prSet/>
      <dgm:spPr/>
      <dgm:t>
        <a:bodyPr/>
        <a:lstStyle/>
        <a:p>
          <a:endParaRPr lang="en-US"/>
        </a:p>
      </dgm:t>
    </dgm:pt>
    <dgm:pt modelId="{2D4378AD-7085-4B9B-BB38-94AD7D90059E}" type="sibTrans" cxnId="{004ED1C8-287C-4A1A-A295-B6A3F303125A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79411D00-E32D-486F-AE69-E73647FB2F51}">
      <dgm:prSet/>
      <dgm:spPr/>
      <dgm:t>
        <a:bodyPr/>
        <a:lstStyle/>
        <a:p>
          <a:r>
            <a:rPr lang="en-US" dirty="0" err="1"/>
            <a:t>Superfluidic</a:t>
          </a:r>
          <a:r>
            <a:rPr lang="en-US" dirty="0"/>
            <a:t> and negative viscosity behavior</a:t>
          </a:r>
        </a:p>
      </dgm:t>
    </dgm:pt>
    <dgm:pt modelId="{8E96AD0D-FB20-416F-9A5B-12F2900C4814}" type="parTrans" cxnId="{9BB43238-2341-44E9-BD65-D0922FDD44AF}">
      <dgm:prSet/>
      <dgm:spPr/>
      <dgm:t>
        <a:bodyPr/>
        <a:lstStyle/>
        <a:p>
          <a:endParaRPr lang="en-US"/>
        </a:p>
      </dgm:t>
    </dgm:pt>
    <dgm:pt modelId="{76ABF730-150F-431C-94F9-D86A4E589824}" type="sibTrans" cxnId="{9BB43238-2341-44E9-BD65-D0922FDD44AF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B63D480E-198C-431A-87E5-772BF42DB894}">
      <dgm:prSet/>
      <dgm:spPr/>
      <dgm:t>
        <a:bodyPr/>
        <a:lstStyle/>
        <a:p>
          <a:r>
            <a:rPr lang="en-US" dirty="0"/>
            <a:t>New modeling of active behavior of myosin contraction </a:t>
          </a:r>
        </a:p>
      </dgm:t>
    </dgm:pt>
    <dgm:pt modelId="{9BC8643A-019D-4FBA-A168-1B01CD9060C1}" type="parTrans" cxnId="{66BE9C42-8CB6-4061-992A-6FDE0D2E57A5}">
      <dgm:prSet/>
      <dgm:spPr/>
      <dgm:t>
        <a:bodyPr/>
        <a:lstStyle/>
        <a:p>
          <a:endParaRPr lang="en-US"/>
        </a:p>
      </dgm:t>
    </dgm:pt>
    <dgm:pt modelId="{29CC18FD-9AC9-420C-8B85-19ABC33EBCB4}" type="sibTrans" cxnId="{66BE9C42-8CB6-4061-992A-6FDE0D2E57A5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EE6ECED0-647D-41AB-9904-E534B9DBE605}" type="pres">
      <dgm:prSet presAssocID="{8A5480E9-5026-4395-84F4-229DD742AE70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4EC67E1-D0B1-4A9B-9E9D-DC1E6863512A}" type="pres">
      <dgm:prSet presAssocID="{C5BFEDC5-FF5B-4896-AF82-01054B1B9ED6}" presName="compositeNode" presStyleCnt="0">
        <dgm:presLayoutVars>
          <dgm:bulletEnabled val="1"/>
        </dgm:presLayoutVars>
      </dgm:prSet>
      <dgm:spPr/>
    </dgm:pt>
    <dgm:pt modelId="{DE739C26-EADA-4DA1-B091-3559F5233754}" type="pres">
      <dgm:prSet presAssocID="{C5BFEDC5-FF5B-4896-AF82-01054B1B9ED6}" presName="bgRect" presStyleLbl="alignNode1" presStyleIdx="0" presStyleCnt="5"/>
      <dgm:spPr/>
      <dgm:t>
        <a:bodyPr/>
        <a:lstStyle/>
        <a:p>
          <a:endParaRPr lang="it-IT"/>
        </a:p>
      </dgm:t>
    </dgm:pt>
    <dgm:pt modelId="{FCF2E41F-03A9-4742-8578-78725722CFB5}" type="pres">
      <dgm:prSet presAssocID="{83C73C36-2F0C-43E7-B601-03FBDFDD0211}" presName="sibTransNodeRect" presStyleLbl="align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6A8DA29-70F2-4B79-A1EE-3F86CC9B5495}" type="pres">
      <dgm:prSet presAssocID="{C5BFEDC5-FF5B-4896-AF82-01054B1B9ED6}" presName="nodeRect" presStyleLbl="align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070A783-1C23-4CF3-9885-6CC3482DE60A}" type="pres">
      <dgm:prSet presAssocID="{83C73C36-2F0C-43E7-B601-03FBDFDD0211}" presName="sibTrans" presStyleCnt="0"/>
      <dgm:spPr/>
    </dgm:pt>
    <dgm:pt modelId="{6F948EC9-BD7C-4F6C-B2AB-572AA78D7FDD}" type="pres">
      <dgm:prSet presAssocID="{B7DE5DD2-5C52-481B-B444-771E0CA3C032}" presName="compositeNode" presStyleCnt="0">
        <dgm:presLayoutVars>
          <dgm:bulletEnabled val="1"/>
        </dgm:presLayoutVars>
      </dgm:prSet>
      <dgm:spPr/>
    </dgm:pt>
    <dgm:pt modelId="{B1CDD747-989B-4748-8976-3C14EC380F3A}" type="pres">
      <dgm:prSet presAssocID="{B7DE5DD2-5C52-481B-B444-771E0CA3C032}" presName="bgRect" presStyleLbl="alignNode1" presStyleIdx="1" presStyleCnt="5"/>
      <dgm:spPr/>
      <dgm:t>
        <a:bodyPr/>
        <a:lstStyle/>
        <a:p>
          <a:endParaRPr lang="it-IT"/>
        </a:p>
      </dgm:t>
    </dgm:pt>
    <dgm:pt modelId="{364CB8EA-B7A5-4508-AD2E-8F30B9806C4F}" type="pres">
      <dgm:prSet presAssocID="{829188D9-049E-4225-BDA9-904F41236D25}" presName="sibTransNodeRect" presStyleLbl="align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1D03F86-0A0F-4D9F-A89E-0077813E6211}" type="pres">
      <dgm:prSet presAssocID="{B7DE5DD2-5C52-481B-B444-771E0CA3C032}" presName="nodeRect" presStyleLbl="align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9F87902-48A7-4F7D-A856-2B5360F73A87}" type="pres">
      <dgm:prSet presAssocID="{829188D9-049E-4225-BDA9-904F41236D25}" presName="sibTrans" presStyleCnt="0"/>
      <dgm:spPr/>
    </dgm:pt>
    <dgm:pt modelId="{A1885FAF-C023-41B2-997C-6592EF67E408}" type="pres">
      <dgm:prSet presAssocID="{194E6B78-5026-4063-BCC3-CA8D63D42FA3}" presName="compositeNode" presStyleCnt="0">
        <dgm:presLayoutVars>
          <dgm:bulletEnabled val="1"/>
        </dgm:presLayoutVars>
      </dgm:prSet>
      <dgm:spPr/>
    </dgm:pt>
    <dgm:pt modelId="{16BA93F4-5218-4F52-98C1-EF59EBF62321}" type="pres">
      <dgm:prSet presAssocID="{194E6B78-5026-4063-BCC3-CA8D63D42FA3}" presName="bgRect" presStyleLbl="alignNode1" presStyleIdx="2" presStyleCnt="5"/>
      <dgm:spPr/>
      <dgm:t>
        <a:bodyPr/>
        <a:lstStyle/>
        <a:p>
          <a:endParaRPr lang="it-IT"/>
        </a:p>
      </dgm:t>
    </dgm:pt>
    <dgm:pt modelId="{5BDAF7F2-A88C-4B41-BBFE-A22405236FD2}" type="pres">
      <dgm:prSet presAssocID="{2D4378AD-7085-4B9B-BB38-94AD7D90059E}" presName="sibTransNodeRect" presStyleLbl="align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5B1962-D10A-4185-A496-4C4CF89C0A88}" type="pres">
      <dgm:prSet presAssocID="{194E6B78-5026-4063-BCC3-CA8D63D42FA3}" presName="nodeRect" presStyleLbl="align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8E650D8-A994-42C2-ADFB-BEF63CA2ECB0}" type="pres">
      <dgm:prSet presAssocID="{2D4378AD-7085-4B9B-BB38-94AD7D90059E}" presName="sibTrans" presStyleCnt="0"/>
      <dgm:spPr/>
    </dgm:pt>
    <dgm:pt modelId="{5C8C0E11-9CDF-4962-8FCB-71ED4E03C817}" type="pres">
      <dgm:prSet presAssocID="{79411D00-E32D-486F-AE69-E73647FB2F51}" presName="compositeNode" presStyleCnt="0">
        <dgm:presLayoutVars>
          <dgm:bulletEnabled val="1"/>
        </dgm:presLayoutVars>
      </dgm:prSet>
      <dgm:spPr/>
    </dgm:pt>
    <dgm:pt modelId="{6A08E798-BCE9-4F2E-B556-C53FF0358F06}" type="pres">
      <dgm:prSet presAssocID="{79411D00-E32D-486F-AE69-E73647FB2F51}" presName="bgRect" presStyleLbl="alignNode1" presStyleIdx="3" presStyleCnt="5"/>
      <dgm:spPr/>
      <dgm:t>
        <a:bodyPr/>
        <a:lstStyle/>
        <a:p>
          <a:endParaRPr lang="it-IT"/>
        </a:p>
      </dgm:t>
    </dgm:pt>
    <dgm:pt modelId="{CA967275-70B4-4B04-8A6D-65167BD73DFA}" type="pres">
      <dgm:prSet presAssocID="{76ABF730-150F-431C-94F9-D86A4E589824}" presName="sibTransNodeRect" presStyleLbl="align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F7FB91-C4CE-4D98-92EF-E36935B89553}" type="pres">
      <dgm:prSet presAssocID="{79411D00-E32D-486F-AE69-E73647FB2F51}" presName="nodeRect" presStyleLbl="align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5006009-169E-4116-8E49-B486635AC40D}" type="pres">
      <dgm:prSet presAssocID="{76ABF730-150F-431C-94F9-D86A4E589824}" presName="sibTrans" presStyleCnt="0"/>
      <dgm:spPr/>
    </dgm:pt>
    <dgm:pt modelId="{A1F55B3C-1253-49AA-8DA9-8D54B1CCE176}" type="pres">
      <dgm:prSet presAssocID="{B63D480E-198C-431A-87E5-772BF42DB894}" presName="compositeNode" presStyleCnt="0">
        <dgm:presLayoutVars>
          <dgm:bulletEnabled val="1"/>
        </dgm:presLayoutVars>
      </dgm:prSet>
      <dgm:spPr/>
    </dgm:pt>
    <dgm:pt modelId="{86D88B57-CBFD-436A-92E2-2670718B42B2}" type="pres">
      <dgm:prSet presAssocID="{B63D480E-198C-431A-87E5-772BF42DB894}" presName="bgRect" presStyleLbl="alignNode1" presStyleIdx="4" presStyleCnt="5"/>
      <dgm:spPr/>
      <dgm:t>
        <a:bodyPr/>
        <a:lstStyle/>
        <a:p>
          <a:endParaRPr lang="it-IT"/>
        </a:p>
      </dgm:t>
    </dgm:pt>
    <dgm:pt modelId="{8C477120-F223-4AF4-B1CE-C68D42528413}" type="pres">
      <dgm:prSet presAssocID="{29CC18FD-9AC9-420C-8B85-19ABC33EBCB4}" presName="sibTransNodeRect" presStyleLbl="align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A01E0C3-D197-4609-9401-BA3416285E5E}" type="pres">
      <dgm:prSet presAssocID="{B63D480E-198C-431A-87E5-772BF42DB894}" presName="nodeRect" presStyleLbl="align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F4105E3-64FC-445B-A4DB-5A550FEC7FB8}" type="presOf" srcId="{194E6B78-5026-4063-BCC3-CA8D63D42FA3}" destId="{DB5B1962-D10A-4185-A496-4C4CF89C0A88}" srcOrd="1" destOrd="0" presId="urn:microsoft.com/office/officeart/2016/7/layout/LinearBlockProcessNumbered"/>
    <dgm:cxn modelId="{87E57A9B-BB66-4269-A3DF-F06A872A62E2}" type="presOf" srcId="{29CC18FD-9AC9-420C-8B85-19ABC33EBCB4}" destId="{8C477120-F223-4AF4-B1CE-C68D42528413}" srcOrd="0" destOrd="0" presId="urn:microsoft.com/office/officeart/2016/7/layout/LinearBlockProcessNumbered"/>
    <dgm:cxn modelId="{0C562A54-03BF-41CB-B2AC-F16F20DFF05D}" type="presOf" srcId="{C5BFEDC5-FF5B-4896-AF82-01054B1B9ED6}" destId="{F6A8DA29-70F2-4B79-A1EE-3F86CC9B5495}" srcOrd="1" destOrd="0" presId="urn:microsoft.com/office/officeart/2016/7/layout/LinearBlockProcessNumbered"/>
    <dgm:cxn modelId="{7763FC50-4C39-45EE-A102-56861D19FD5B}" type="presOf" srcId="{8A5480E9-5026-4395-84F4-229DD742AE70}" destId="{EE6ECED0-647D-41AB-9904-E534B9DBE605}" srcOrd="0" destOrd="0" presId="urn:microsoft.com/office/officeart/2016/7/layout/LinearBlockProcessNumbered"/>
    <dgm:cxn modelId="{D1E6FB7C-3452-4B56-9E81-96DA90D6ED52}" type="presOf" srcId="{2D4378AD-7085-4B9B-BB38-94AD7D90059E}" destId="{5BDAF7F2-A88C-4B41-BBFE-A22405236FD2}" srcOrd="0" destOrd="0" presId="urn:microsoft.com/office/officeart/2016/7/layout/LinearBlockProcessNumbered"/>
    <dgm:cxn modelId="{9BB43238-2341-44E9-BD65-D0922FDD44AF}" srcId="{8A5480E9-5026-4395-84F4-229DD742AE70}" destId="{79411D00-E32D-486F-AE69-E73647FB2F51}" srcOrd="3" destOrd="0" parTransId="{8E96AD0D-FB20-416F-9A5B-12F2900C4814}" sibTransId="{76ABF730-150F-431C-94F9-D86A4E589824}"/>
    <dgm:cxn modelId="{AABFD3FD-6A5C-45C7-8084-2226CAF4FF91}" type="presOf" srcId="{79411D00-E32D-486F-AE69-E73647FB2F51}" destId="{D1F7FB91-C4CE-4D98-92EF-E36935B89553}" srcOrd="1" destOrd="0" presId="urn:microsoft.com/office/officeart/2016/7/layout/LinearBlockProcessNumbered"/>
    <dgm:cxn modelId="{EB6DF138-CB37-425A-BCD5-4F5C23FA77B0}" type="presOf" srcId="{829188D9-049E-4225-BDA9-904F41236D25}" destId="{364CB8EA-B7A5-4508-AD2E-8F30B9806C4F}" srcOrd="0" destOrd="0" presId="urn:microsoft.com/office/officeart/2016/7/layout/LinearBlockProcessNumbered"/>
    <dgm:cxn modelId="{BBF29934-286F-4BB8-9D3E-EF14C1ADABC6}" type="presOf" srcId="{B7DE5DD2-5C52-481B-B444-771E0CA3C032}" destId="{91D03F86-0A0F-4D9F-A89E-0077813E6211}" srcOrd="1" destOrd="0" presId="urn:microsoft.com/office/officeart/2016/7/layout/LinearBlockProcessNumbered"/>
    <dgm:cxn modelId="{EA363C75-A838-4B16-8640-04A4782B9A00}" type="presOf" srcId="{83C73C36-2F0C-43E7-B601-03FBDFDD0211}" destId="{FCF2E41F-03A9-4742-8578-78725722CFB5}" srcOrd="0" destOrd="0" presId="urn:microsoft.com/office/officeart/2016/7/layout/LinearBlockProcessNumbered"/>
    <dgm:cxn modelId="{C4630053-CDE2-4942-81C9-AC1C8E362A43}" type="presOf" srcId="{C5BFEDC5-FF5B-4896-AF82-01054B1B9ED6}" destId="{DE739C26-EADA-4DA1-B091-3559F5233754}" srcOrd="0" destOrd="0" presId="urn:microsoft.com/office/officeart/2016/7/layout/LinearBlockProcessNumbered"/>
    <dgm:cxn modelId="{4DC91401-199E-4CEE-A8D8-6C1CD55AD9B8}" type="presOf" srcId="{B63D480E-198C-431A-87E5-772BF42DB894}" destId="{8A01E0C3-D197-4609-9401-BA3416285E5E}" srcOrd="1" destOrd="0" presId="urn:microsoft.com/office/officeart/2016/7/layout/LinearBlockProcessNumbered"/>
    <dgm:cxn modelId="{E3578B11-D1C8-46AA-A8E2-09384B54BA41}" type="presOf" srcId="{B63D480E-198C-431A-87E5-772BF42DB894}" destId="{86D88B57-CBFD-436A-92E2-2670718B42B2}" srcOrd="0" destOrd="0" presId="urn:microsoft.com/office/officeart/2016/7/layout/LinearBlockProcessNumbered"/>
    <dgm:cxn modelId="{BBBFB31B-CB14-4BFE-9B5B-EE90B6B1E628}" type="presOf" srcId="{194E6B78-5026-4063-BCC3-CA8D63D42FA3}" destId="{16BA93F4-5218-4F52-98C1-EF59EBF62321}" srcOrd="0" destOrd="0" presId="urn:microsoft.com/office/officeart/2016/7/layout/LinearBlockProcessNumbered"/>
    <dgm:cxn modelId="{ADCE209E-73AD-4A2F-827C-32BDD551F807}" type="presOf" srcId="{79411D00-E32D-486F-AE69-E73647FB2F51}" destId="{6A08E798-BCE9-4F2E-B556-C53FF0358F06}" srcOrd="0" destOrd="0" presId="urn:microsoft.com/office/officeart/2016/7/layout/LinearBlockProcessNumbered"/>
    <dgm:cxn modelId="{004ED1C8-287C-4A1A-A295-B6A3F303125A}" srcId="{8A5480E9-5026-4395-84F4-229DD742AE70}" destId="{194E6B78-5026-4063-BCC3-CA8D63D42FA3}" srcOrd="2" destOrd="0" parTransId="{77B1B30B-B1A5-4CD3-8083-CC165C8D15B1}" sibTransId="{2D4378AD-7085-4B9B-BB38-94AD7D90059E}"/>
    <dgm:cxn modelId="{D19E23DE-03A8-4D7B-AC75-9D278770ACBF}" type="presOf" srcId="{B7DE5DD2-5C52-481B-B444-771E0CA3C032}" destId="{B1CDD747-989B-4748-8976-3C14EC380F3A}" srcOrd="0" destOrd="0" presId="urn:microsoft.com/office/officeart/2016/7/layout/LinearBlockProcessNumbered"/>
    <dgm:cxn modelId="{A9261063-8015-4DF9-96E6-31F7E469C196}" srcId="{8A5480E9-5026-4395-84F4-229DD742AE70}" destId="{C5BFEDC5-FF5B-4896-AF82-01054B1B9ED6}" srcOrd="0" destOrd="0" parTransId="{61297FDC-9AC8-4A71-A068-BD7069D502D7}" sibTransId="{83C73C36-2F0C-43E7-B601-03FBDFDD0211}"/>
    <dgm:cxn modelId="{66BE9C42-8CB6-4061-992A-6FDE0D2E57A5}" srcId="{8A5480E9-5026-4395-84F4-229DD742AE70}" destId="{B63D480E-198C-431A-87E5-772BF42DB894}" srcOrd="4" destOrd="0" parTransId="{9BC8643A-019D-4FBA-A168-1B01CD9060C1}" sibTransId="{29CC18FD-9AC9-420C-8B85-19ABC33EBCB4}"/>
    <dgm:cxn modelId="{421D1ACD-6CAF-474B-8503-987C0D089B04}" srcId="{8A5480E9-5026-4395-84F4-229DD742AE70}" destId="{B7DE5DD2-5C52-481B-B444-771E0CA3C032}" srcOrd="1" destOrd="0" parTransId="{B7A432C2-DEFC-4F85-B3CD-1F9F53BC6707}" sibTransId="{829188D9-049E-4225-BDA9-904F41236D25}"/>
    <dgm:cxn modelId="{4AB2A732-A38F-4E94-8FD4-1C8549FAB842}" type="presOf" srcId="{76ABF730-150F-431C-94F9-D86A4E589824}" destId="{CA967275-70B4-4B04-8A6D-65167BD73DFA}" srcOrd="0" destOrd="0" presId="urn:microsoft.com/office/officeart/2016/7/layout/LinearBlockProcessNumbered"/>
    <dgm:cxn modelId="{59F92D05-CC16-4F4B-8F02-9C1DF336CD54}" type="presParOf" srcId="{EE6ECED0-647D-41AB-9904-E534B9DBE605}" destId="{64EC67E1-D0B1-4A9B-9E9D-DC1E6863512A}" srcOrd="0" destOrd="0" presId="urn:microsoft.com/office/officeart/2016/7/layout/LinearBlockProcessNumbered"/>
    <dgm:cxn modelId="{3437047B-5A05-443F-A41C-8A43A25E5921}" type="presParOf" srcId="{64EC67E1-D0B1-4A9B-9E9D-DC1E6863512A}" destId="{DE739C26-EADA-4DA1-B091-3559F5233754}" srcOrd="0" destOrd="0" presId="urn:microsoft.com/office/officeart/2016/7/layout/LinearBlockProcessNumbered"/>
    <dgm:cxn modelId="{3905D4F0-0D10-48DB-B74F-CAA3307B7B97}" type="presParOf" srcId="{64EC67E1-D0B1-4A9B-9E9D-DC1E6863512A}" destId="{FCF2E41F-03A9-4742-8578-78725722CFB5}" srcOrd="1" destOrd="0" presId="urn:microsoft.com/office/officeart/2016/7/layout/LinearBlockProcessNumbered"/>
    <dgm:cxn modelId="{6326CEB9-9496-42C2-9AA7-564E2C3D9CA7}" type="presParOf" srcId="{64EC67E1-D0B1-4A9B-9E9D-DC1E6863512A}" destId="{F6A8DA29-70F2-4B79-A1EE-3F86CC9B5495}" srcOrd="2" destOrd="0" presId="urn:microsoft.com/office/officeart/2016/7/layout/LinearBlockProcessNumbered"/>
    <dgm:cxn modelId="{4AB50BE3-A649-462D-9F34-A5C2FCF9379F}" type="presParOf" srcId="{EE6ECED0-647D-41AB-9904-E534B9DBE605}" destId="{E070A783-1C23-4CF3-9885-6CC3482DE60A}" srcOrd="1" destOrd="0" presId="urn:microsoft.com/office/officeart/2016/7/layout/LinearBlockProcessNumbered"/>
    <dgm:cxn modelId="{A47C6020-56D5-4C08-8FAC-59D41741AF25}" type="presParOf" srcId="{EE6ECED0-647D-41AB-9904-E534B9DBE605}" destId="{6F948EC9-BD7C-4F6C-B2AB-572AA78D7FDD}" srcOrd="2" destOrd="0" presId="urn:microsoft.com/office/officeart/2016/7/layout/LinearBlockProcessNumbered"/>
    <dgm:cxn modelId="{98691F61-180A-452D-87D0-4B8B0461E8A0}" type="presParOf" srcId="{6F948EC9-BD7C-4F6C-B2AB-572AA78D7FDD}" destId="{B1CDD747-989B-4748-8976-3C14EC380F3A}" srcOrd="0" destOrd="0" presId="urn:microsoft.com/office/officeart/2016/7/layout/LinearBlockProcessNumbered"/>
    <dgm:cxn modelId="{F8118CA0-396A-4A47-B788-D2CEF7F8AF5C}" type="presParOf" srcId="{6F948EC9-BD7C-4F6C-B2AB-572AA78D7FDD}" destId="{364CB8EA-B7A5-4508-AD2E-8F30B9806C4F}" srcOrd="1" destOrd="0" presId="urn:microsoft.com/office/officeart/2016/7/layout/LinearBlockProcessNumbered"/>
    <dgm:cxn modelId="{4F807AD1-93E3-4B5B-9B91-61F99ED60019}" type="presParOf" srcId="{6F948EC9-BD7C-4F6C-B2AB-572AA78D7FDD}" destId="{91D03F86-0A0F-4D9F-A89E-0077813E6211}" srcOrd="2" destOrd="0" presId="urn:microsoft.com/office/officeart/2016/7/layout/LinearBlockProcessNumbered"/>
    <dgm:cxn modelId="{712DFD24-042A-40B2-B40E-783BEF56B7FD}" type="presParOf" srcId="{EE6ECED0-647D-41AB-9904-E534B9DBE605}" destId="{09F87902-48A7-4F7D-A856-2B5360F73A87}" srcOrd="3" destOrd="0" presId="urn:microsoft.com/office/officeart/2016/7/layout/LinearBlockProcessNumbered"/>
    <dgm:cxn modelId="{CD307CAD-ABFB-4FA1-B997-4D3860C785CD}" type="presParOf" srcId="{EE6ECED0-647D-41AB-9904-E534B9DBE605}" destId="{A1885FAF-C023-41B2-997C-6592EF67E408}" srcOrd="4" destOrd="0" presId="urn:microsoft.com/office/officeart/2016/7/layout/LinearBlockProcessNumbered"/>
    <dgm:cxn modelId="{C3AC17EF-3428-4354-A6BF-8ACEB872304D}" type="presParOf" srcId="{A1885FAF-C023-41B2-997C-6592EF67E408}" destId="{16BA93F4-5218-4F52-98C1-EF59EBF62321}" srcOrd="0" destOrd="0" presId="urn:microsoft.com/office/officeart/2016/7/layout/LinearBlockProcessNumbered"/>
    <dgm:cxn modelId="{4505584D-BEB5-45F7-85B1-575F19EC2A7F}" type="presParOf" srcId="{A1885FAF-C023-41B2-997C-6592EF67E408}" destId="{5BDAF7F2-A88C-4B41-BBFE-A22405236FD2}" srcOrd="1" destOrd="0" presId="urn:microsoft.com/office/officeart/2016/7/layout/LinearBlockProcessNumbered"/>
    <dgm:cxn modelId="{786C84DE-E8B4-4EC0-BAC7-EF2D6BC75539}" type="presParOf" srcId="{A1885FAF-C023-41B2-997C-6592EF67E408}" destId="{DB5B1962-D10A-4185-A496-4C4CF89C0A88}" srcOrd="2" destOrd="0" presId="urn:microsoft.com/office/officeart/2016/7/layout/LinearBlockProcessNumbered"/>
    <dgm:cxn modelId="{3FA38ACE-641B-4E73-8E02-FFD0915A0D24}" type="presParOf" srcId="{EE6ECED0-647D-41AB-9904-E534B9DBE605}" destId="{48E650D8-A994-42C2-ADFB-BEF63CA2ECB0}" srcOrd="5" destOrd="0" presId="urn:microsoft.com/office/officeart/2016/7/layout/LinearBlockProcessNumbered"/>
    <dgm:cxn modelId="{885B888D-9638-42B4-BC27-0E8B2CAE342E}" type="presParOf" srcId="{EE6ECED0-647D-41AB-9904-E534B9DBE605}" destId="{5C8C0E11-9CDF-4962-8FCB-71ED4E03C817}" srcOrd="6" destOrd="0" presId="urn:microsoft.com/office/officeart/2016/7/layout/LinearBlockProcessNumbered"/>
    <dgm:cxn modelId="{C6770E26-070D-4206-AF06-06ABB83C1FD6}" type="presParOf" srcId="{5C8C0E11-9CDF-4962-8FCB-71ED4E03C817}" destId="{6A08E798-BCE9-4F2E-B556-C53FF0358F06}" srcOrd="0" destOrd="0" presId="urn:microsoft.com/office/officeart/2016/7/layout/LinearBlockProcessNumbered"/>
    <dgm:cxn modelId="{3B441AC9-CFD3-4E79-AD35-86FC689C80BC}" type="presParOf" srcId="{5C8C0E11-9CDF-4962-8FCB-71ED4E03C817}" destId="{CA967275-70B4-4B04-8A6D-65167BD73DFA}" srcOrd="1" destOrd="0" presId="urn:microsoft.com/office/officeart/2016/7/layout/LinearBlockProcessNumbered"/>
    <dgm:cxn modelId="{8D1629AE-B6F5-402F-BC9A-FA2796001E71}" type="presParOf" srcId="{5C8C0E11-9CDF-4962-8FCB-71ED4E03C817}" destId="{D1F7FB91-C4CE-4D98-92EF-E36935B89553}" srcOrd="2" destOrd="0" presId="urn:microsoft.com/office/officeart/2016/7/layout/LinearBlockProcessNumbered"/>
    <dgm:cxn modelId="{2D245689-E9E5-41D9-A033-1DF7B9E15EF7}" type="presParOf" srcId="{EE6ECED0-647D-41AB-9904-E534B9DBE605}" destId="{75006009-169E-4116-8E49-B486635AC40D}" srcOrd="7" destOrd="0" presId="urn:microsoft.com/office/officeart/2016/7/layout/LinearBlockProcessNumbered"/>
    <dgm:cxn modelId="{E25A6D93-96B8-49B9-92BC-3026184D8CA2}" type="presParOf" srcId="{EE6ECED0-647D-41AB-9904-E534B9DBE605}" destId="{A1F55B3C-1253-49AA-8DA9-8D54B1CCE176}" srcOrd="8" destOrd="0" presId="urn:microsoft.com/office/officeart/2016/7/layout/LinearBlockProcessNumbered"/>
    <dgm:cxn modelId="{74F1FD8C-8593-402B-94B5-E935CBDE328B}" type="presParOf" srcId="{A1F55B3C-1253-49AA-8DA9-8D54B1CCE176}" destId="{86D88B57-CBFD-436A-92E2-2670718B42B2}" srcOrd="0" destOrd="0" presId="urn:microsoft.com/office/officeart/2016/7/layout/LinearBlockProcessNumbered"/>
    <dgm:cxn modelId="{C2E4043F-7147-433D-85D1-AD2A6820BE45}" type="presParOf" srcId="{A1F55B3C-1253-49AA-8DA9-8D54B1CCE176}" destId="{8C477120-F223-4AF4-B1CE-C68D42528413}" srcOrd="1" destOrd="0" presId="urn:microsoft.com/office/officeart/2016/7/layout/LinearBlockProcessNumbered"/>
    <dgm:cxn modelId="{33246464-B489-479E-962C-84A08404C1DE}" type="presParOf" srcId="{A1F55B3C-1253-49AA-8DA9-8D54B1CCE176}" destId="{8A01E0C3-D197-4609-9401-BA3416285E5E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39C26-EADA-4DA1-B091-3559F5233754}">
      <dsp:nvSpPr>
        <dsp:cNvPr id="0" name=""/>
        <dsp:cNvSpPr/>
      </dsp:nvSpPr>
      <dsp:spPr>
        <a:xfrm>
          <a:off x="5180" y="993037"/>
          <a:ext cx="1619536" cy="19434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0" rIns="159974" bIns="33020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/>
            <a:t>Complex and active fluids models</a:t>
          </a:r>
        </a:p>
      </dsp:txBody>
      <dsp:txXfrm>
        <a:off x="5180" y="1770415"/>
        <a:ext cx="1619536" cy="1166066"/>
      </dsp:txXfrm>
    </dsp:sp>
    <dsp:sp modelId="{FCF2E41F-03A9-4742-8578-78725722CFB5}">
      <dsp:nvSpPr>
        <dsp:cNvPr id="0" name=""/>
        <dsp:cNvSpPr/>
      </dsp:nvSpPr>
      <dsp:spPr>
        <a:xfrm>
          <a:off x="5180" y="993037"/>
          <a:ext cx="1619536" cy="77737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165100" rIns="159974" bIns="16510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01</a:t>
          </a:r>
        </a:p>
      </dsp:txBody>
      <dsp:txXfrm>
        <a:off x="5180" y="993037"/>
        <a:ext cx="1619536" cy="777377"/>
      </dsp:txXfrm>
    </dsp:sp>
    <dsp:sp modelId="{B1CDD747-989B-4748-8976-3C14EC380F3A}">
      <dsp:nvSpPr>
        <dsp:cNvPr id="0" name=""/>
        <dsp:cNvSpPr/>
      </dsp:nvSpPr>
      <dsp:spPr>
        <a:xfrm>
          <a:off x="1754280" y="993037"/>
          <a:ext cx="1619536" cy="19434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0" rIns="159974" bIns="33020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Phase separation of Liquid-Vapor systems</a:t>
          </a:r>
        </a:p>
      </dsp:txBody>
      <dsp:txXfrm>
        <a:off x="1754280" y="1770415"/>
        <a:ext cx="1619536" cy="1166066"/>
      </dsp:txXfrm>
    </dsp:sp>
    <dsp:sp modelId="{364CB8EA-B7A5-4508-AD2E-8F30B9806C4F}">
      <dsp:nvSpPr>
        <dsp:cNvPr id="0" name=""/>
        <dsp:cNvSpPr/>
      </dsp:nvSpPr>
      <dsp:spPr>
        <a:xfrm>
          <a:off x="1754280" y="993037"/>
          <a:ext cx="1619536" cy="77737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165100" rIns="159974" bIns="16510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02</a:t>
          </a:r>
        </a:p>
      </dsp:txBody>
      <dsp:txXfrm>
        <a:off x="1754280" y="993037"/>
        <a:ext cx="1619536" cy="777377"/>
      </dsp:txXfrm>
    </dsp:sp>
    <dsp:sp modelId="{16BA93F4-5218-4F52-98C1-EF59EBF62321}">
      <dsp:nvSpPr>
        <dsp:cNvPr id="0" name=""/>
        <dsp:cNvSpPr/>
      </dsp:nvSpPr>
      <dsp:spPr>
        <a:xfrm>
          <a:off x="3503380" y="993037"/>
          <a:ext cx="1619536" cy="19434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0" rIns="159974" bIns="33020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Active Fluids</a:t>
          </a:r>
        </a:p>
      </dsp:txBody>
      <dsp:txXfrm>
        <a:off x="3503380" y="1770415"/>
        <a:ext cx="1619536" cy="1166066"/>
      </dsp:txXfrm>
    </dsp:sp>
    <dsp:sp modelId="{5BDAF7F2-A88C-4B41-BBFE-A22405236FD2}">
      <dsp:nvSpPr>
        <dsp:cNvPr id="0" name=""/>
        <dsp:cNvSpPr/>
      </dsp:nvSpPr>
      <dsp:spPr>
        <a:xfrm>
          <a:off x="3503380" y="993037"/>
          <a:ext cx="1619536" cy="77737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165100" rIns="159974" bIns="16510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03</a:t>
          </a:r>
        </a:p>
      </dsp:txBody>
      <dsp:txXfrm>
        <a:off x="3503380" y="993037"/>
        <a:ext cx="1619536" cy="777377"/>
      </dsp:txXfrm>
    </dsp:sp>
    <dsp:sp modelId="{6A08E798-BCE9-4F2E-B556-C53FF0358F06}">
      <dsp:nvSpPr>
        <dsp:cNvPr id="0" name=""/>
        <dsp:cNvSpPr/>
      </dsp:nvSpPr>
      <dsp:spPr>
        <a:xfrm>
          <a:off x="5252479" y="993037"/>
          <a:ext cx="1619536" cy="19434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0" rIns="159974" bIns="33020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/>
            <a:t>Superfluidic</a:t>
          </a:r>
          <a:r>
            <a:rPr lang="en-US" sz="1300" kern="1200" dirty="0"/>
            <a:t> and negative viscosity behavior</a:t>
          </a:r>
        </a:p>
      </dsp:txBody>
      <dsp:txXfrm>
        <a:off x="5252479" y="1770415"/>
        <a:ext cx="1619536" cy="1166066"/>
      </dsp:txXfrm>
    </dsp:sp>
    <dsp:sp modelId="{CA967275-70B4-4B04-8A6D-65167BD73DFA}">
      <dsp:nvSpPr>
        <dsp:cNvPr id="0" name=""/>
        <dsp:cNvSpPr/>
      </dsp:nvSpPr>
      <dsp:spPr>
        <a:xfrm>
          <a:off x="5252479" y="993037"/>
          <a:ext cx="1619536" cy="77737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165100" rIns="159974" bIns="16510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04</a:t>
          </a:r>
        </a:p>
      </dsp:txBody>
      <dsp:txXfrm>
        <a:off x="5252479" y="993037"/>
        <a:ext cx="1619536" cy="777377"/>
      </dsp:txXfrm>
    </dsp:sp>
    <dsp:sp modelId="{86D88B57-CBFD-436A-92E2-2670718B42B2}">
      <dsp:nvSpPr>
        <dsp:cNvPr id="0" name=""/>
        <dsp:cNvSpPr/>
      </dsp:nvSpPr>
      <dsp:spPr>
        <a:xfrm>
          <a:off x="7001579" y="993037"/>
          <a:ext cx="1619536" cy="194344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0" rIns="159974" bIns="33020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New modeling of active behavior of myosin contraction </a:t>
          </a:r>
        </a:p>
      </dsp:txBody>
      <dsp:txXfrm>
        <a:off x="7001579" y="1770415"/>
        <a:ext cx="1619536" cy="1166066"/>
      </dsp:txXfrm>
    </dsp:sp>
    <dsp:sp modelId="{8C477120-F223-4AF4-B1CE-C68D42528413}">
      <dsp:nvSpPr>
        <dsp:cNvPr id="0" name=""/>
        <dsp:cNvSpPr/>
      </dsp:nvSpPr>
      <dsp:spPr>
        <a:xfrm>
          <a:off x="7001579" y="993037"/>
          <a:ext cx="1619536" cy="77737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9974" tIns="165100" rIns="159974" bIns="16510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05</a:t>
          </a:r>
        </a:p>
      </dsp:txBody>
      <dsp:txXfrm>
        <a:off x="7001579" y="993037"/>
        <a:ext cx="1619536" cy="777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4A720-3515-44AD-9A9C-E2C6D9541475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0E7F8-65E2-41E2-B6BB-D29AAF566D5A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65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0E7F8-65E2-41E2-B6BB-D29AAF566D5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18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69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59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35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08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48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21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54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80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99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68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60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F649A53-8AEE-4344-A93F-A93DC712F6A8}" type="datetimeFigureOut">
              <a:rPr lang="it-IT" smtClean="0"/>
              <a:pPr/>
              <a:t>16/10/18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48735C5-738E-467A-BFE9-746D6573541C}" type="slidenum">
              <a:rPr lang="it-IT" smtClean="0"/>
              <a:pPr/>
              <a:t>‹n.›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21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tags" Target="../tags/tag5.xml"/><Relationship Id="rId2" Type="http://schemas.openxmlformats.org/officeDocument/2006/relationships/tags" Target="../tags/tag6.xml"/><Relationship Id="rId3" Type="http://schemas.openxmlformats.org/officeDocument/2006/relationships/tags" Target="../tags/tag7.xml"/><Relationship Id="rId4" Type="http://schemas.openxmlformats.org/officeDocument/2006/relationships/tags" Target="../tags/tag8.xml"/><Relationship Id="rId5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8.emf"/><Relationship Id="rId5" Type="http://schemas.openxmlformats.org/officeDocument/2006/relationships/image" Target="../media/image1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03EDD314-3C45-4C85-AB6F-9458D25AA0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>
            <a:fillRect/>
          </a:stretch>
        </p:blipFill>
        <p:spPr>
          <a:xfrm>
            <a:off x="0" y="-16014"/>
            <a:ext cx="9180512" cy="4591404"/>
          </a:xfrm>
        </p:spPr>
      </p:pic>
      <p:pic>
        <p:nvPicPr>
          <p:cNvPr id="5" name="Immagine 4" descr="logo_unib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-16014"/>
            <a:ext cx="1800200" cy="125957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55"/>
            <a:ext cx="2211328" cy="1227287"/>
          </a:xfrm>
          <a:prstGeom prst="rect">
            <a:avLst/>
          </a:prstGeom>
        </p:spPr>
      </p:pic>
      <p:sp>
        <p:nvSpPr>
          <p:cNvPr id="11" name="CasellaDiTesto 3">
            <a:extLst>
              <a:ext uri="{FF2B5EF4-FFF2-40B4-BE49-F238E27FC236}">
                <a16:creationId xmlns:a16="http://schemas.microsoft.com/office/drawing/2014/main" xmlns="" id="{21611998-2012-4884-B153-9FF3D2A4433B}"/>
              </a:ext>
            </a:extLst>
          </p:cNvPr>
          <p:cNvSpPr txBox="1"/>
          <p:nvPr/>
        </p:nvSpPr>
        <p:spPr>
          <a:xfrm>
            <a:off x="372098" y="1708259"/>
            <a:ext cx="8676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 Complex and active fluids:</a:t>
            </a:r>
          </a:p>
          <a:p>
            <a:pPr algn="ctr"/>
            <a:r>
              <a:rPr lang="it-IT" sz="3200" b="1" dirty="0">
                <a:solidFill>
                  <a:schemeClr val="bg1"/>
                </a:solidFill>
              </a:rPr>
              <a:t>Phase separation, rheology and droplets dynamics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xmlns="" id="{9797E6D9-91B4-4C67-BF6F-2D7394A45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87" y="3484409"/>
            <a:ext cx="2494273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000" u="sng" cap="all" dirty="0">
                <a:solidFill>
                  <a:schemeClr val="bg1"/>
                </a:solidFill>
              </a:rPr>
              <a:t>giuseppe Negro</a:t>
            </a:r>
            <a:r>
              <a:rPr lang="it-IT" sz="2000" cap="all" baseline="30000" dirty="0">
                <a:solidFill>
                  <a:schemeClr val="bg1"/>
                </a:solidFill>
              </a:rPr>
              <a:t>   </a:t>
            </a:r>
          </a:p>
          <a:p>
            <a:pPr algn="ctr"/>
            <a:r>
              <a:rPr lang="it-IT" sz="2000" cap="all" baseline="30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CasellaDiTesto 1">
            <a:extLst>
              <a:ext uri="{FF2B5EF4-FFF2-40B4-BE49-F238E27FC236}">
                <a16:creationId xmlns:a16="http://schemas.microsoft.com/office/drawing/2014/main" xmlns="" id="{B0434339-7E06-4FE8-A52C-2D8BD777C82A}"/>
              </a:ext>
            </a:extLst>
          </p:cNvPr>
          <p:cNvSpPr txBox="1"/>
          <p:nvPr/>
        </p:nvSpPr>
        <p:spPr>
          <a:xfrm>
            <a:off x="15482" y="4633440"/>
            <a:ext cx="3239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TUTOR: Prof. G. Gonnella</a:t>
            </a:r>
          </a:p>
          <a:p>
            <a:r>
              <a:rPr lang="it-IT"/>
              <a:t>	      A</a:t>
            </a:r>
            <a:r>
              <a:rPr lang="it-IT" dirty="0"/>
              <a:t>. Lamura (CNR Bari)</a:t>
            </a:r>
          </a:p>
          <a:p>
            <a:endParaRPr lang="it-IT" dirty="0"/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xmlns="" id="{EA4593A6-7510-468A-8F40-258D13E1A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28600" y="5445224"/>
            <a:ext cx="8893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Presentazione</a:t>
            </a:r>
            <a:r>
              <a:rPr lang="en-US" sz="1600" dirty="0"/>
              <a:t> </a:t>
            </a:r>
            <a:r>
              <a:rPr lang="en-US" sz="1600" dirty="0" err="1"/>
              <a:t>attività</a:t>
            </a:r>
            <a:r>
              <a:rPr lang="en-US" sz="1600" dirty="0"/>
              <a:t> di </a:t>
            </a:r>
            <a:r>
              <a:rPr lang="en-US" sz="1600" dirty="0" err="1"/>
              <a:t>ricerca</a:t>
            </a:r>
            <a:r>
              <a:rPr lang="en-US" sz="1600" dirty="0"/>
              <a:t> II anno XXXII </a:t>
            </a:r>
            <a:r>
              <a:rPr lang="en-US" sz="1600" dirty="0" err="1"/>
              <a:t>ciclo</a:t>
            </a:r>
            <a:r>
              <a:rPr lang="en-US" sz="1600" dirty="0"/>
              <a:t>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4B459D3-E5CB-4837-A07A-61228757F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620688"/>
            <a:ext cx="7290054" cy="1499616"/>
          </a:xfrm>
        </p:spPr>
        <p:txBody>
          <a:bodyPr/>
          <a:lstStyle/>
          <a:p>
            <a:r>
              <a:rPr lang="it-IT" dirty="0"/>
              <a:t>Active </a:t>
            </a:r>
            <a:r>
              <a:rPr lang="it-IT" dirty="0" err="1"/>
              <a:t>polar</a:t>
            </a:r>
            <a:r>
              <a:rPr lang="it-IT" dirty="0"/>
              <a:t> </a:t>
            </a:r>
            <a:r>
              <a:rPr lang="it-IT" dirty="0" err="1"/>
              <a:t>emulsions</a:t>
            </a:r>
            <a:endParaRPr lang="en-US" dirty="0"/>
          </a:p>
        </p:txBody>
      </p:sp>
      <p:pic>
        <p:nvPicPr>
          <p:cNvPr id="37" name="Immagine 4">
            <a:extLst>
              <a:ext uri="{FF2B5EF4-FFF2-40B4-BE49-F238E27FC236}">
                <a16:creationId xmlns:a16="http://schemas.microsoft.com/office/drawing/2014/main" xmlns="" id="{9C9ECDDC-6F4D-4962-AA23-4952612B3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36911"/>
            <a:ext cx="2791267" cy="2794272"/>
          </a:xfrm>
          <a:prstGeom prst="rect">
            <a:avLst/>
          </a:prstGeom>
        </p:spPr>
      </p:pic>
      <p:pic>
        <p:nvPicPr>
          <p:cNvPr id="38" name="Immagine 18" descr="fig1b3.png">
            <a:extLst>
              <a:ext uri="{FF2B5EF4-FFF2-40B4-BE49-F238E27FC236}">
                <a16:creationId xmlns:a16="http://schemas.microsoft.com/office/drawing/2014/main" xmlns="" id="{B86D157C-B478-42E4-AFB5-C517690C11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261" y="2636912"/>
            <a:ext cx="2800247" cy="27942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202064-3A7E-46FB-83A4-296FA385D5FE}"/>
              </a:ext>
            </a:extLst>
          </p:cNvPr>
          <p:cNvSpPr txBox="1"/>
          <p:nvPr/>
        </p:nvSpPr>
        <p:spPr>
          <a:xfrm>
            <a:off x="611560" y="6525344"/>
            <a:ext cx="606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G.Negro</a:t>
            </a:r>
            <a:r>
              <a:rPr lang="en-US" sz="1400" dirty="0"/>
              <a:t> et al. </a:t>
            </a:r>
            <a:r>
              <a:rPr lang="en-US" sz="1400" dirty="0" err="1"/>
              <a:t>Physica</a:t>
            </a:r>
            <a:r>
              <a:rPr lang="en-US" sz="1400" dirty="0"/>
              <a:t> A: Statistical Mechanics and its applications 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99B8AD-C5C2-4F60-A798-FA86EA31ECE5}"/>
              </a:ext>
            </a:extLst>
          </p:cNvPr>
          <p:cNvSpPr txBox="1"/>
          <p:nvPr/>
        </p:nvSpPr>
        <p:spPr>
          <a:xfrm>
            <a:off x="5076056" y="2275950"/>
            <a:ext cx="94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Extensile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34062F3-707A-42F7-B2A4-AE888891962E}"/>
              </a:ext>
            </a:extLst>
          </p:cNvPr>
          <p:cNvSpPr txBox="1"/>
          <p:nvPr/>
        </p:nvSpPr>
        <p:spPr>
          <a:xfrm>
            <a:off x="755576" y="2276872"/>
            <a:ext cx="1101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Contractile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4CCB1B-7F5A-4348-B442-BA35D42474AA}"/>
              </a:ext>
            </a:extLst>
          </p:cNvPr>
          <p:cNvSpPr txBox="1"/>
          <p:nvPr/>
        </p:nvSpPr>
        <p:spPr>
          <a:xfrm>
            <a:off x="611560" y="5492070"/>
            <a:ext cx="3173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Activity enhanced lamellar ordering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D66C8D-B1E1-4656-87E6-5301DF8AB0D1}"/>
              </a:ext>
            </a:extLst>
          </p:cNvPr>
          <p:cNvSpPr txBox="1"/>
          <p:nvPr/>
        </p:nvSpPr>
        <p:spPr>
          <a:xfrm>
            <a:off x="5076056" y="5523356"/>
            <a:ext cx="241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Big rotating droplets phase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6AF4FD-0176-403F-806B-EC3C806621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48880"/>
            <a:ext cx="572952" cy="22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36B13A-68E5-4592-8A9E-C73A41383C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337856"/>
            <a:ext cx="572952" cy="2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05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1ECD0B-E0D2-4F78-A685-92583E7F7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Unidirected</a:t>
            </a:r>
            <a:r>
              <a:rPr lang="en-US" dirty="0"/>
              <a:t> motion and negative viscosity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CCB4B9-A3F7-4103-84E0-872FC6BF6FE8}"/>
              </a:ext>
            </a:extLst>
          </p:cNvPr>
          <p:cNvSpPr txBox="1"/>
          <p:nvPr/>
        </p:nvSpPr>
        <p:spPr>
          <a:xfrm>
            <a:off x="278407" y="6069800"/>
            <a:ext cx="487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Work Presented at DSFD 18 Conference, USA and will be </a:t>
            </a:r>
          </a:p>
          <a:p>
            <a:r>
              <a:rPr lang="en-US" sz="1400" dirty="0"/>
              <a:t>presented at APS conference in November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5FC5C8-281A-4548-A384-8CA8D6E08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19060"/>
            <a:ext cx="2601298" cy="2209675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EE40813-4928-4B1C-9D1C-19961A095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2555710" cy="2198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23B5DF-33D0-47B0-8EF5-63F2545B3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79" y="1890203"/>
            <a:ext cx="2561751" cy="22014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9B5652-376D-48D4-AF08-7CA96DBF039A}"/>
              </a:ext>
            </a:extLst>
          </p:cNvPr>
          <p:cNvSpPr txBox="1"/>
          <p:nvPr/>
        </p:nvSpPr>
        <p:spPr>
          <a:xfrm>
            <a:off x="105235" y="4093995"/>
            <a:ext cx="1342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Linear regime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DCE9FA-3939-4ACE-A75A-EE0C142B86F1}"/>
              </a:ext>
            </a:extLst>
          </p:cNvPr>
          <p:cNvSpPr txBox="1"/>
          <p:nvPr/>
        </p:nvSpPr>
        <p:spPr>
          <a:xfrm>
            <a:off x="3275856" y="4114973"/>
            <a:ext cx="1773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Unidirected</a:t>
            </a:r>
            <a:r>
              <a:rPr lang="en-US" sz="1400" dirty="0"/>
              <a:t> motion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C0CFD5-363C-4646-B586-3F120F2CEF50}"/>
              </a:ext>
            </a:extLst>
          </p:cNvPr>
          <p:cNvSpPr txBox="1"/>
          <p:nvPr/>
        </p:nvSpPr>
        <p:spPr>
          <a:xfrm>
            <a:off x="6389579" y="4145052"/>
            <a:ext cx="2415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Negative apparent </a:t>
            </a:r>
            <a:r>
              <a:rPr lang="en-US" sz="1400" dirty="0" err="1"/>
              <a:t>viscsoty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FA6AEF-CEBB-4567-A00A-51595AF4F7D4}"/>
              </a:ext>
            </a:extLst>
          </p:cNvPr>
          <p:cNvSpPr txBox="1"/>
          <p:nvPr/>
        </p:nvSpPr>
        <p:spPr>
          <a:xfrm>
            <a:off x="251520" y="4653136"/>
            <a:ext cx="54913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have been able to reproduce some recent experimental </a:t>
            </a:r>
          </a:p>
          <a:p>
            <a:r>
              <a:rPr lang="en-US" sz="1400" dirty="0"/>
              <a:t>       results:   Negative viscosity states (Lopez et al. PRL 2015)</a:t>
            </a:r>
          </a:p>
          <a:p>
            <a:r>
              <a:rPr lang="en-US" sz="1400" dirty="0"/>
              <a:t>                       Inverted velocity profiles (Guo et al. 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Within our model it is possible to classify and investigate the </a:t>
            </a:r>
          </a:p>
          <a:p>
            <a:r>
              <a:rPr lang="en-US" sz="1400" dirty="0"/>
              <a:t>       transition between different regimes and the mechanism </a:t>
            </a:r>
          </a:p>
          <a:p>
            <a:r>
              <a:rPr lang="en-US" sz="1400" dirty="0"/>
              <a:t>       at their origin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9750F41-5C78-40B9-A1D0-72D83EB0E4C2}"/>
              </a:ext>
            </a:extLst>
          </p:cNvPr>
          <p:cNvSpPr/>
          <p:nvPr/>
        </p:nvSpPr>
        <p:spPr>
          <a:xfrm>
            <a:off x="5580112" y="4581128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65AA5E-5A43-4FF0-8D00-45474C543176}"/>
              </a:ext>
            </a:extLst>
          </p:cNvPr>
          <p:cNvSpPr txBox="1"/>
          <p:nvPr/>
        </p:nvSpPr>
        <p:spPr>
          <a:xfrm>
            <a:off x="278407" y="6513609"/>
            <a:ext cx="1969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Paper in preparation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41A2901-BD03-470B-863C-13221BAA773D}"/>
              </a:ext>
            </a:extLst>
          </p:cNvPr>
          <p:cNvGrpSpPr/>
          <p:nvPr/>
        </p:nvGrpSpPr>
        <p:grpSpPr>
          <a:xfrm>
            <a:off x="5841123" y="4509120"/>
            <a:ext cx="3627421" cy="2376264"/>
            <a:chOff x="5841123" y="4509120"/>
            <a:chExt cx="3627421" cy="2376264"/>
          </a:xfrm>
        </p:grpSpPr>
        <p:pic>
          <p:nvPicPr>
            <p:cNvPr id="14" name="Picture 13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xmlns="" id="{188B02C1-C47D-4996-AF52-26DBFB41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123" y="4509120"/>
              <a:ext cx="3627421" cy="237626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D36ACD42-4E6B-4D29-8C61-0CA547D96BE2}"/>
                </a:ext>
              </a:extLst>
            </p:cNvPr>
            <p:cNvSpPr/>
            <p:nvPr/>
          </p:nvSpPr>
          <p:spPr>
            <a:xfrm>
              <a:off x="5868144" y="4581128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648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xmlns="" id="{3A8EC506-B1DA-46A1-B44D-774E68468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Oval 5">
            <a:extLst>
              <a:ext uri="{FF2B5EF4-FFF2-40B4-BE49-F238E27FC236}">
                <a16:creationId xmlns:a16="http://schemas.microsoft.com/office/drawing/2014/main" xmlns="" id="{BFF30785-305E-45D7-984F-5AA93D3CA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xmlns="" id="{15E01FA5-D766-43CA-A83D-E7CF3F04E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4 1">
            <a:extLst>
              <a:ext uri="{FF2B5EF4-FFF2-40B4-BE49-F238E27FC236}">
                <a16:creationId xmlns:a16="http://schemas.microsoft.com/office/drawing/2014/main" xmlns="" id="{42DD0C21-8FEE-4C18-8789-CC8ABE206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6 1">
            <a:extLst>
              <a:ext uri="{FF2B5EF4-FFF2-40B4-BE49-F238E27FC236}">
                <a16:creationId xmlns:a16="http://schemas.microsoft.com/office/drawing/2014/main" xmlns="" id="{A4B51757-7607-4CEA-A0EE-3C5BDC2C1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1998"/>
            <a:ext cx="9141714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09AEB-A14B-4E3D-92A6-16C062B70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9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Myosin contraction based motility</a:t>
            </a:r>
          </a:p>
        </p:txBody>
      </p:sp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A82DC902-537F-4B9A-88F5-553F0B0B1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5166334" cy="330645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EF39256-F095-41C8-8707-6C1A665E8F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304880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73F2A4-D6EE-41E4-BFCB-D7C77C070DF3}"/>
              </a:ext>
            </a:extLst>
          </p:cNvPr>
          <p:cNvSpPr txBox="1"/>
          <p:nvPr/>
        </p:nvSpPr>
        <p:spPr>
          <a:xfrm>
            <a:off x="179512" y="99673"/>
            <a:ext cx="351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Isotropic model for cell motility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E0EAC6-3FFD-4D10-8484-FB20378C683C}"/>
              </a:ext>
            </a:extLst>
          </p:cNvPr>
          <p:cNvSpPr txBox="1"/>
          <p:nvPr/>
        </p:nvSpPr>
        <p:spPr>
          <a:xfrm>
            <a:off x="-27618" y="4248647"/>
            <a:ext cx="8147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 collaboration with Prof. D. </a:t>
            </a:r>
            <a:r>
              <a:rPr lang="en-US" sz="1400" dirty="0" err="1"/>
              <a:t>Marenduzzo</a:t>
            </a:r>
            <a:r>
              <a:rPr lang="en-US" sz="1400" dirty="0"/>
              <a:t>, Edinburgh University.  Research Paper submitted to EPL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DD3C41E-0758-466D-857E-5B405ADA15A9}"/>
              </a:ext>
            </a:extLst>
          </p:cNvPr>
          <p:cNvSpPr/>
          <p:nvPr/>
        </p:nvSpPr>
        <p:spPr>
          <a:xfrm>
            <a:off x="179512" y="718499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 2">
            <a:extLst>
              <a:ext uri="{FF2B5EF4-FFF2-40B4-BE49-F238E27FC236}">
                <a16:creationId xmlns:a16="http://schemas.microsoft.com/office/drawing/2014/main" xmlns="" id="{4DCD2A89-2AB6-442C-8E17-E0D171185BC5}"/>
              </a:ext>
            </a:extLst>
          </p:cNvPr>
          <p:cNvSpPr/>
          <p:nvPr/>
        </p:nvSpPr>
        <p:spPr>
          <a:xfrm>
            <a:off x="179512" y="2060848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CD7593E-AEA9-40DB-9C6F-1640D46794B9}"/>
              </a:ext>
            </a:extLst>
          </p:cNvPr>
          <p:cNvSpPr/>
          <p:nvPr/>
        </p:nvSpPr>
        <p:spPr>
          <a:xfrm>
            <a:off x="1763688" y="692696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 2">
            <a:extLst>
              <a:ext uri="{FF2B5EF4-FFF2-40B4-BE49-F238E27FC236}">
                <a16:creationId xmlns:a16="http://schemas.microsoft.com/office/drawing/2014/main" xmlns="" id="{84D56FA6-A741-4C20-9160-1D3A66B5020B}"/>
              </a:ext>
            </a:extLst>
          </p:cNvPr>
          <p:cNvSpPr/>
          <p:nvPr/>
        </p:nvSpPr>
        <p:spPr>
          <a:xfrm>
            <a:off x="5148064" y="836712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C8010B-9EB0-4782-8FC7-FB5935D7A431}"/>
              </a:ext>
            </a:extLst>
          </p:cNvPr>
          <p:cNvSpPr/>
          <p:nvPr/>
        </p:nvSpPr>
        <p:spPr>
          <a:xfrm>
            <a:off x="5148064" y="2420888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8646966-0709-48CE-95B3-5ED29F5CA850}"/>
              </a:ext>
            </a:extLst>
          </p:cNvPr>
          <p:cNvSpPr txBox="1"/>
          <p:nvPr/>
        </p:nvSpPr>
        <p:spPr>
          <a:xfrm>
            <a:off x="5148064" y="832362"/>
            <a:ext cx="69653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Two scalar fields for myosin and actin   </a:t>
            </a:r>
          </a:p>
          <a:p>
            <a:r>
              <a:rPr lang="en-US" sz="1400" dirty="0"/>
              <a:t>         actin </a:t>
            </a:r>
          </a:p>
          <a:p>
            <a:r>
              <a:rPr lang="en-US" sz="1400" dirty="0"/>
              <a:t>          myosin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A free energy is introduced to bind actin and </a:t>
            </a:r>
          </a:p>
          <a:p>
            <a:r>
              <a:rPr lang="en-US" sz="1400" dirty="0"/>
              <a:t>myosin</a:t>
            </a:r>
          </a:p>
          <a:p>
            <a:r>
              <a:rPr lang="en-US" sz="1400" dirty="0"/>
              <a:t>  </a:t>
            </a:r>
          </a:p>
          <a:p>
            <a:r>
              <a:rPr lang="en-US" sz="1400" dirty="0"/>
              <a:t>Active pressure to model myosin contraction</a:t>
            </a:r>
          </a:p>
          <a:p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A78A6C-8B21-443B-8F87-5FE80082EC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54" y="1124744"/>
            <a:ext cx="315736" cy="1760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7DCB726-939D-4E08-9D7F-F6295DC9890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223" y="1340768"/>
            <a:ext cx="325335" cy="17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4AB4AA-D176-4042-8E6A-42A56913F5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70536"/>
            <a:ext cx="1057067" cy="182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EF08133-3721-45A3-9CC5-CAD6B159659B}"/>
              </a:ext>
            </a:extLst>
          </p:cNvPr>
          <p:cNvSpPr txBox="1"/>
          <p:nvPr/>
        </p:nvSpPr>
        <p:spPr>
          <a:xfrm>
            <a:off x="5148064" y="2924944"/>
            <a:ext cx="38302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Our LB 2D and 3D simulations show that</a:t>
            </a:r>
          </a:p>
          <a:p>
            <a:r>
              <a:rPr lang="en-US" sz="1400" dirty="0"/>
              <a:t>Contractility alone is able to catch the origin</a:t>
            </a:r>
          </a:p>
          <a:p>
            <a:r>
              <a:rPr lang="en-US" sz="1400" dirty="0"/>
              <a:t>of cell motility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8C96CCC-3957-4B88-9272-A5DEE169AB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39" y="1956856"/>
            <a:ext cx="1188266" cy="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2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B83BC1-124A-4D79-B259-3E3D74CF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B9ABED-8962-4388-8F90-772561BD0583}"/>
              </a:ext>
            </a:extLst>
          </p:cNvPr>
          <p:cNvSpPr txBox="1"/>
          <p:nvPr/>
        </p:nvSpPr>
        <p:spPr>
          <a:xfrm>
            <a:off x="498224" y="2084832"/>
            <a:ext cx="83878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Many  biological systems also display a local chirality[1-2] </a:t>
            </a:r>
          </a:p>
          <a:p>
            <a:r>
              <a:rPr lang="en-US" sz="1400" dirty="0"/>
              <a:t>Actin filaments, for example, are twisted in a right-ended direction so that myosin motors tends also </a:t>
            </a:r>
          </a:p>
          <a:p>
            <a:r>
              <a:rPr lang="en-US" sz="1400" dirty="0"/>
              <a:t>to rotate them while pulling, creating a torque dipole.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CB7B6F-A42D-4BD5-8663-3D12EA12C828}"/>
              </a:ext>
            </a:extLst>
          </p:cNvPr>
          <p:cNvSpPr txBox="1"/>
          <p:nvPr/>
        </p:nvSpPr>
        <p:spPr>
          <a:xfrm>
            <a:off x="539552" y="2906360"/>
            <a:ext cx="654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 incorporate this effect we are developing a model of cell motility based on</a:t>
            </a:r>
          </a:p>
          <a:p>
            <a:r>
              <a:rPr lang="en-US" sz="1400" dirty="0"/>
              <a:t>Active cholesteric droplets</a:t>
            </a:r>
          </a:p>
        </p:txBody>
      </p:sp>
      <p:pic>
        <p:nvPicPr>
          <p:cNvPr id="6" name="Picture 5" descr="A picture containing invertebrate, animal&#10;&#10;Description generated with very high confidence">
            <a:extLst>
              <a:ext uri="{FF2B5EF4-FFF2-40B4-BE49-F238E27FC236}">
                <a16:creationId xmlns:a16="http://schemas.microsoft.com/office/drawing/2014/main" xmlns="" id="{1CDF9BDE-4FBF-4937-B930-C1DE57455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2242641" cy="2173813"/>
          </a:xfrm>
          <a:prstGeom prst="rect">
            <a:avLst/>
          </a:prstGeom>
        </p:spPr>
      </p:pic>
      <p:pic>
        <p:nvPicPr>
          <p:cNvPr id="12" name="Picture 11" descr="A picture containing black, wire, photo, indoor&#10;&#10;Description generated with very high confidence">
            <a:extLst>
              <a:ext uri="{FF2B5EF4-FFF2-40B4-BE49-F238E27FC236}">
                <a16:creationId xmlns:a16="http://schemas.microsoft.com/office/drawing/2014/main" xmlns="" id="{25E67551-1E14-4C1B-8F3B-EF6BB839A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17032"/>
            <a:ext cx="2488230" cy="2173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ACC396-7C55-4CF4-B36F-85B8620FD3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16" y="3717032"/>
            <a:ext cx="4037083" cy="21738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1A0AF9E-69EE-46A7-962E-192F2ED3202C}"/>
              </a:ext>
            </a:extLst>
          </p:cNvPr>
          <p:cNvSpPr txBox="1"/>
          <p:nvPr/>
        </p:nvSpPr>
        <p:spPr>
          <a:xfrm>
            <a:off x="107504" y="6237312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T.J. </a:t>
            </a:r>
            <a:r>
              <a:rPr lang="en-US" sz="1400" dirty="0" err="1"/>
              <a:t>Pedley</a:t>
            </a:r>
            <a:r>
              <a:rPr lang="en-US" sz="1400" dirty="0"/>
              <a:t>, PNAS 1992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22449AE-D69E-4B76-876F-7C669E0B45F2}"/>
              </a:ext>
            </a:extLst>
          </p:cNvPr>
          <p:cNvSpPr txBox="1"/>
          <p:nvPr/>
        </p:nvSpPr>
        <p:spPr>
          <a:xfrm>
            <a:off x="107504" y="6505599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[2] S. Zhou, PNAS 2014</a:t>
            </a:r>
          </a:p>
        </p:txBody>
      </p:sp>
    </p:spTree>
    <p:extLst>
      <p:ext uri="{BB962C8B-B14F-4D97-AF65-F5344CB8AC3E}">
        <p14:creationId xmlns:p14="http://schemas.microsoft.com/office/powerpoint/2010/main" val="652827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35E1C-4AED-4B4E-B028-963AE5BC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CD8550-0E8E-4822-84D2-42E0734F4096}"/>
              </a:ext>
            </a:extLst>
          </p:cNvPr>
          <p:cNvSpPr txBox="1"/>
          <p:nvPr/>
        </p:nvSpPr>
        <p:spPr>
          <a:xfrm>
            <a:off x="467544" y="2492896"/>
            <a:ext cx="85039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months stay in </a:t>
            </a:r>
            <a:r>
              <a:rPr lang="en-US" dirty="0" err="1"/>
              <a:t>Edimbutgh</a:t>
            </a:r>
            <a:r>
              <a:rPr lang="en-US" dirty="0"/>
              <a:t> under the supervision of Prof. D. </a:t>
            </a:r>
            <a:r>
              <a:rPr lang="en-US" dirty="0" err="1"/>
              <a:t>Marenduzzo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Winter School Active Matter Tel Aviv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 18 Timisoara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DSFD 18 </a:t>
            </a:r>
            <a:r>
              <a:rPr lang="en-US" dirty="0" err="1"/>
              <a:t>Wochester</a:t>
            </a:r>
            <a:r>
              <a:rPr lang="en-US" dirty="0"/>
              <a:t> MA, USA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B5EF0E-F72E-493A-9765-7B7722A0B432}"/>
              </a:ext>
            </a:extLst>
          </p:cNvPr>
          <p:cNvSpPr txBox="1"/>
          <p:nvPr/>
        </p:nvSpPr>
        <p:spPr>
          <a:xfrm>
            <a:off x="439800" y="3789040"/>
            <a:ext cx="7636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G. Negro et al.  </a:t>
            </a:r>
            <a:r>
              <a:rPr lang="en-US" i="1" dirty="0"/>
              <a:t>Morphology and flow patterns in highly asymmetric </a:t>
            </a:r>
          </a:p>
          <a:p>
            <a:r>
              <a:rPr lang="en-US" i="1" dirty="0"/>
              <a:t>     active polar emulsions, </a:t>
            </a:r>
            <a:r>
              <a:rPr lang="en-US" i="1" dirty="0" err="1"/>
              <a:t>Physica</a:t>
            </a:r>
            <a:r>
              <a:rPr lang="en-US" i="1" dirty="0"/>
              <a:t> </a:t>
            </a:r>
            <a:r>
              <a:rPr lang="en-US" dirty="0"/>
              <a:t>A (2018)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6852AD-8DA5-4CB7-A65A-22129EDCB0D9}"/>
              </a:ext>
            </a:extLst>
          </p:cNvPr>
          <p:cNvSpPr txBox="1"/>
          <p:nvPr/>
        </p:nvSpPr>
        <p:spPr>
          <a:xfrm>
            <a:off x="439800" y="4437112"/>
            <a:ext cx="78348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G.Negro</a:t>
            </a:r>
            <a:r>
              <a:rPr lang="en-US" dirty="0"/>
              <a:t>, G. Gonnella, A. </a:t>
            </a:r>
            <a:r>
              <a:rPr lang="en-US" dirty="0" err="1"/>
              <a:t>Lamura</a:t>
            </a:r>
            <a:r>
              <a:rPr lang="en-US" dirty="0"/>
              <a:t> et al.</a:t>
            </a:r>
          </a:p>
          <a:p>
            <a:r>
              <a:rPr lang="en-US" dirty="0"/>
              <a:t>     </a:t>
            </a:r>
            <a:r>
              <a:rPr lang="en-US" i="1" dirty="0"/>
              <a:t>Lattice Boltzmann methods and active fluids </a:t>
            </a:r>
            <a:r>
              <a:rPr lang="en-US" dirty="0"/>
              <a:t>(submitted to EPJ)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G.Negro</a:t>
            </a:r>
            <a:r>
              <a:rPr lang="en-US" dirty="0"/>
              <a:t>, G. Gonnella, A. </a:t>
            </a:r>
            <a:r>
              <a:rPr lang="en-US" dirty="0" err="1"/>
              <a:t>Lamura</a:t>
            </a:r>
            <a:r>
              <a:rPr lang="en-US" dirty="0"/>
              <a:t>, D. </a:t>
            </a:r>
            <a:r>
              <a:rPr lang="en-US" dirty="0" err="1"/>
              <a:t>Marenduzzo</a:t>
            </a:r>
            <a:r>
              <a:rPr lang="en-US" dirty="0"/>
              <a:t> </a:t>
            </a:r>
          </a:p>
          <a:p>
            <a:r>
              <a:rPr lang="en-US" dirty="0"/>
              <a:t>     </a:t>
            </a:r>
            <a:r>
              <a:rPr lang="en-US" i="1" dirty="0" err="1"/>
              <a:t>Recostruction</a:t>
            </a:r>
            <a:r>
              <a:rPr lang="en-US" i="1" dirty="0"/>
              <a:t> of Myosin contraction based motility </a:t>
            </a:r>
            <a:r>
              <a:rPr lang="en-US" dirty="0"/>
              <a:t>(submitted to EPL)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C89FD7-6693-40FF-BC1D-022512A195CC}"/>
              </a:ext>
            </a:extLst>
          </p:cNvPr>
          <p:cNvSpPr txBox="1"/>
          <p:nvPr/>
        </p:nvSpPr>
        <p:spPr>
          <a:xfrm>
            <a:off x="468205" y="5805264"/>
            <a:ext cx="8841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G. Negro et al. </a:t>
            </a:r>
            <a:r>
              <a:rPr lang="en-US" i="1" dirty="0"/>
              <a:t>Kinetics of Liquid-Vapor phase separation in 3D </a:t>
            </a:r>
            <a:r>
              <a:rPr lang="en-US" dirty="0"/>
              <a:t>( in preparation)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G.Negro</a:t>
            </a:r>
            <a:r>
              <a:rPr lang="en-US" dirty="0"/>
              <a:t> et al.  </a:t>
            </a:r>
            <a:r>
              <a:rPr lang="en-US" i="1" dirty="0"/>
              <a:t>Sheared active polar Emulsions </a:t>
            </a:r>
            <a:r>
              <a:rPr lang="en-US" dirty="0"/>
              <a:t>(letter in preparation)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81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4E8E26-D8F9-4453-AAA5-E341E4128207}"/>
              </a:ext>
            </a:extLst>
          </p:cNvPr>
          <p:cNvSpPr/>
          <p:nvPr/>
        </p:nvSpPr>
        <p:spPr>
          <a:xfrm>
            <a:off x="2987824" y="2636912"/>
            <a:ext cx="3416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846444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2">
            <a:extLst>
              <a:ext uri="{FF2B5EF4-FFF2-40B4-BE49-F238E27FC236}">
                <a16:creationId xmlns:a16="http://schemas.microsoft.com/office/drawing/2014/main" xmlns="" id="{0AE4C84F-7457-4662-AFA3-554A32B9C3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9DF9B39E-8A25-4BC3-B3C0-ACD46B94E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2457"/>
            <a:ext cx="9141714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00493-5D63-44BB-A0A4-40D41EAE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971088"/>
            <a:ext cx="7290054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A91CE2E-0B4F-41F3-95F2-0EB7003685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xmlns="" id="{93B69863-2CDE-49B9-A80D-29B744DCE8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9867602"/>
              </p:ext>
            </p:extLst>
          </p:nvPr>
        </p:nvGraphicFramePr>
        <p:xfrm>
          <a:off x="323528" y="476672"/>
          <a:ext cx="8626297" cy="3929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9221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3F259-B390-442C-9146-761E17F9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and active fluids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DC0DD8-9EF3-46CE-A14C-64C27656CC69}"/>
              </a:ext>
            </a:extLst>
          </p:cNvPr>
          <p:cNvSpPr txBox="1"/>
          <p:nvPr/>
        </p:nvSpPr>
        <p:spPr>
          <a:xfrm>
            <a:off x="395536" y="213285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Fluids with internal structure and active components (bacteria suspended in passive fluids)</a:t>
            </a:r>
            <a:r>
              <a:rPr lang="en-US" b="1" dirty="0"/>
              <a:t>‘’soft matter systems’’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A0F56D-0A0E-46E6-BF35-565935F2F869}"/>
              </a:ext>
            </a:extLst>
          </p:cNvPr>
          <p:cNvSpPr txBox="1"/>
          <p:nvPr/>
        </p:nvSpPr>
        <p:spPr>
          <a:xfrm>
            <a:off x="395536" y="2819240"/>
            <a:ext cx="705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Intermediate scales of organization </a:t>
            </a:r>
            <a:r>
              <a:rPr lang="en-US" b="1" dirty="0"/>
              <a:t>continuous description with coarse grained fields 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1C674B-C16B-4483-8703-D191CFB46717}"/>
              </a:ext>
            </a:extLst>
          </p:cNvPr>
          <p:cNvSpPr txBox="1"/>
          <p:nvPr/>
        </p:nvSpPr>
        <p:spPr>
          <a:xfrm>
            <a:off x="1372951" y="3709482"/>
            <a:ext cx="54251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Continuity equation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AAEAD69-321F-4BF4-9B5F-0666BB6A7ECF}"/>
              </a:ext>
            </a:extLst>
          </p:cNvPr>
          <p:cNvSpPr/>
          <p:nvPr/>
        </p:nvSpPr>
        <p:spPr>
          <a:xfrm>
            <a:off x="1373338" y="5949280"/>
            <a:ext cx="262259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Convection-diffusion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C07CFE-C111-41B2-B52D-2A5568B3AE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1880"/>
            <a:ext cx="1747809" cy="251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59FD36-60FC-4A2E-916C-30B803DA796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42" y="4525775"/>
            <a:ext cx="4093714" cy="235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328890-4993-4A03-934B-1CCC947F04F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61" y="5163708"/>
            <a:ext cx="2503619" cy="3535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39E7094-0262-45BF-9663-9AF7C67EA3B3}"/>
              </a:ext>
            </a:extLst>
          </p:cNvPr>
          <p:cNvSpPr txBox="1"/>
          <p:nvPr/>
        </p:nvSpPr>
        <p:spPr>
          <a:xfrm>
            <a:off x="1379122" y="4427820"/>
            <a:ext cx="54251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Navier</a:t>
            </a:r>
            <a:r>
              <a:rPr lang="en-US" dirty="0"/>
              <a:t>-Stokes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127149-16DE-4946-9EE3-B013DEC048A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76" y="5949280"/>
            <a:ext cx="3134476" cy="2910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241AB0-90A5-496D-B7E8-B621272F496E}"/>
              </a:ext>
            </a:extLst>
          </p:cNvPr>
          <p:cNvSpPr txBox="1"/>
          <p:nvPr/>
        </p:nvSpPr>
        <p:spPr>
          <a:xfrm>
            <a:off x="1379122" y="5147900"/>
            <a:ext cx="16807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Stress Tensor</a:t>
            </a:r>
          </a:p>
        </p:txBody>
      </p:sp>
    </p:spTree>
    <p:extLst>
      <p:ext uri="{BB962C8B-B14F-4D97-AF65-F5344CB8AC3E}">
        <p14:creationId xmlns:p14="http://schemas.microsoft.com/office/powerpoint/2010/main" val="238968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C726CE-AC01-41F1-88B9-46738A33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 methods</a:t>
            </a:r>
          </a:p>
        </p:txBody>
      </p:sp>
      <p:pic>
        <p:nvPicPr>
          <p:cNvPr id="5" name="Content Placeholder 4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xmlns="" id="{CF4F4914-450A-4225-859C-5028FE8ED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32818"/>
            <a:ext cx="2481190" cy="283678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340C60-E3A8-42BC-866D-65DF3B7A98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52936"/>
            <a:ext cx="5269714" cy="41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2C3C60-E09A-45B7-B32C-011B59D7EA77}"/>
              </a:ext>
            </a:extLst>
          </p:cNvPr>
          <p:cNvSpPr txBox="1"/>
          <p:nvPr/>
        </p:nvSpPr>
        <p:spPr>
          <a:xfrm>
            <a:off x="551474" y="614614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Development and Implementation of a 3D LB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Parallelization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47BF1ED-E1EF-47FC-AE70-1C22686C46A2}"/>
              </a:ext>
            </a:extLst>
          </p:cNvPr>
          <p:cNvGrpSpPr/>
          <p:nvPr/>
        </p:nvGrpSpPr>
        <p:grpSpPr>
          <a:xfrm>
            <a:off x="2843808" y="3933056"/>
            <a:ext cx="3303612" cy="1260949"/>
            <a:chOff x="5148064" y="4668869"/>
            <a:chExt cx="3303612" cy="12609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ACE004A-07F3-4F82-B267-B03FF483145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4668869"/>
              <a:ext cx="1071364" cy="4754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0619AAC-5278-47B1-B195-AC6C0BF056F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848" y="4668869"/>
              <a:ext cx="1600349" cy="4754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1B04595-7000-464F-BF52-2903DCCA9449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5454401"/>
              <a:ext cx="2808312" cy="47541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DE4144-C7F5-453B-AC33-88E05F379B27}"/>
              </a:ext>
            </a:extLst>
          </p:cNvPr>
          <p:cNvSpPr txBox="1"/>
          <p:nvPr/>
        </p:nvSpPr>
        <p:spPr>
          <a:xfrm>
            <a:off x="551474" y="1854075"/>
            <a:ext cx="696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Based on phase-space discretize form of the Boltzmann equation</a:t>
            </a:r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319BB7-11E0-4CAD-A668-42E992915238}"/>
              </a:ext>
            </a:extLst>
          </p:cNvPr>
          <p:cNvSpPr txBox="1"/>
          <p:nvPr/>
        </p:nvSpPr>
        <p:spPr>
          <a:xfrm>
            <a:off x="551474" y="2157666"/>
            <a:ext cx="6965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Discretization both in real and velocity space: algorithm expressed in </a:t>
            </a:r>
          </a:p>
          <a:p>
            <a:r>
              <a:rPr lang="en-US" sz="1400" dirty="0"/>
              <a:t>terms of a set of discretized distribution functions </a:t>
            </a:r>
          </a:p>
          <a:p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51CC0A-169C-4623-86F3-F4C35DD4BD1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22" y="2459746"/>
            <a:ext cx="788267" cy="1770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AAA61F-3ED0-40F6-A02D-4481764CEB6A}"/>
              </a:ext>
            </a:extLst>
          </p:cNvPr>
          <p:cNvSpPr txBox="1"/>
          <p:nvPr/>
        </p:nvSpPr>
        <p:spPr>
          <a:xfrm>
            <a:off x="6964126" y="3688531"/>
            <a:ext cx="200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D3Q15 geometry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A66A95-E364-4ED6-B778-E5A45F6CDBF9}"/>
              </a:ext>
            </a:extLst>
          </p:cNvPr>
          <p:cNvSpPr txBox="1"/>
          <p:nvPr/>
        </p:nvSpPr>
        <p:spPr>
          <a:xfrm>
            <a:off x="551474" y="3342751"/>
            <a:ext cx="696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Mass and momentum density are defined as </a:t>
            </a:r>
          </a:p>
          <a:p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0D4C52C-2795-46EE-AAA2-4D1DE64607D0}"/>
              </a:ext>
            </a:extLst>
          </p:cNvPr>
          <p:cNvSpPr txBox="1"/>
          <p:nvPr/>
        </p:nvSpPr>
        <p:spPr>
          <a:xfrm>
            <a:off x="551474" y="5282044"/>
            <a:ext cx="6965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equilibrium distribution functions are expanded up to a given order in the fluid velocity </a:t>
            </a:r>
            <a:r>
              <a:rPr lang="en-US" sz="1400" b="1" dirty="0"/>
              <a:t>u. </a:t>
            </a:r>
            <a:r>
              <a:rPr lang="en-US" sz="1400" dirty="0"/>
              <a:t> The expansion coefficients are determined imposing the above constraints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403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A8EC506-B1DA-46A1-B44D-774E68468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>
            <a:extLst>
              <a:ext uri="{FF2B5EF4-FFF2-40B4-BE49-F238E27FC236}">
                <a16:creationId xmlns:a16="http://schemas.microsoft.com/office/drawing/2014/main" xmlns="" id="{BFF30785-305E-45D7-984F-5AA93D3CA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5E01FA5-D766-43CA-A83D-E7CF3F04E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C411DB08-1669-426B-BBEB-FAD285EF8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544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29E4219-121F-4CD1-AA58-24746CD29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727E0-AD79-43AF-9BF7-B188106B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30"/>
            <a:ext cx="4067944" cy="3630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kinetics OF  LIQUID-VAPOR PHASE</a:t>
            </a:r>
            <a:r>
              <a:rPr lang="en-US" sz="3800" spc="200" dirty="0">
                <a:solidFill>
                  <a:srgbClr val="FFFFFF"/>
                </a:solidFill>
              </a:rPr>
              <a:t> </a:t>
            </a:r>
            <a:r>
              <a:rPr lang="en-US" sz="38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SEPARATION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2F50912-06FD-4216-BAD3-21050F5956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F4676CC-C2E1-4186-8CAD-44F491B96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40080"/>
            <a:ext cx="3920634" cy="256728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282BD16-685F-499D-BD47-FE198A7F03A6}"/>
              </a:ext>
            </a:extLst>
          </p:cNvPr>
          <p:cNvGrpSpPr/>
          <p:nvPr/>
        </p:nvGrpSpPr>
        <p:grpSpPr>
          <a:xfrm>
            <a:off x="5868143" y="827746"/>
            <a:ext cx="825226" cy="776951"/>
            <a:chOff x="2076950" y="1967696"/>
            <a:chExt cx="1100301" cy="1035934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E10E3365-DAD1-4341-8F69-F23FB438C9CB}"/>
                </a:ext>
              </a:extLst>
            </p:cNvPr>
            <p:cNvCxnSpPr/>
            <p:nvPr/>
          </p:nvCxnSpPr>
          <p:spPr>
            <a:xfrm>
              <a:off x="3177251" y="1967696"/>
              <a:ext cx="0" cy="1035934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5182C90-5854-4056-B83D-A83F1C21B6A9}"/>
                </a:ext>
              </a:extLst>
            </p:cNvPr>
            <p:cNvSpPr txBox="1"/>
            <p:nvPr/>
          </p:nvSpPr>
          <p:spPr>
            <a:xfrm>
              <a:off x="2076950" y="2088352"/>
              <a:ext cx="107978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Quench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4951DC8-47BC-4607-B52C-C3C28FFFDF0B}"/>
              </a:ext>
            </a:extLst>
          </p:cNvPr>
          <p:cNvGrpSpPr/>
          <p:nvPr/>
        </p:nvGrpSpPr>
        <p:grpSpPr>
          <a:xfrm>
            <a:off x="4067314" y="3251999"/>
            <a:ext cx="5174558" cy="2228959"/>
            <a:chOff x="4067314" y="3251999"/>
            <a:chExt cx="5174558" cy="22289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05590C37-9014-48A6-A0E7-EA56A7877387}"/>
                    </a:ext>
                  </a:extLst>
                </p:cNvPr>
                <p:cNvSpPr txBox="1"/>
                <p:nvPr/>
              </p:nvSpPr>
              <p:spPr>
                <a:xfrm>
                  <a:off x="4161655" y="3718809"/>
                  <a:ext cx="4968552" cy="17621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US" sz="1350" dirty="0"/>
                    <a:t>Viscous growth </a:t>
                  </a:r>
                  <a14:m>
                    <m:oMath xmlns:m="http://schemas.openxmlformats.org/officeDocument/2006/math" xmlns="">
                      <m:r>
                        <a:rPr lang="en-US" sz="135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en-US" sz="1350" dirty="0"/>
                    <a:t> (</a:t>
                  </a:r>
                  <a:r>
                    <a:rPr lang="en-US" sz="1350" dirty="0" err="1"/>
                    <a:t>Siggia</a:t>
                  </a:r>
                  <a:r>
                    <a:rPr lang="en-US" sz="1350" dirty="0"/>
                    <a:t>)</a:t>
                  </a:r>
                </a:p>
                <a:p>
                  <a:r>
                    <a:rPr lang="en-US" sz="1350" i="1" dirty="0"/>
                    <a:t>Tubes of fluid are unstable to fluctuations  of their interfaces and this results in pinch-off</a:t>
                  </a:r>
                </a:p>
                <a:p>
                  <a:r>
                    <a:rPr lang="en-US" sz="1350" i="1" dirty="0"/>
                    <a:t>      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US" sz="1350" dirty="0"/>
                    <a:t>Inertial growth </a:t>
                  </a:r>
                  <a14:m>
                    <m:oMath xmlns:m="http://schemas.openxmlformats.org/officeDocument/2006/math" xmlns="">
                      <m:r>
                        <a:rPr lang="en-US" sz="135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a14:m>
                  <a:r>
                    <a:rPr lang="en-US" sz="1350" dirty="0">
                      <a:ea typeface="Cambria Math" panose="02040503050406030204" pitchFamily="18" charset="0"/>
                    </a:rPr>
                    <a:t>(Furukawa)</a:t>
                  </a:r>
                </a:p>
                <a:p>
                  <a:r>
                    <a:rPr lang="en-US" sz="1350" i="1" dirty="0"/>
                    <a:t>Curvature driven differences induce tangential pressure gradients and hence velocity field </a:t>
                  </a:r>
                  <a:r>
                    <a:rPr lang="en-US" sz="1350" i="1" dirty="0" err="1"/>
                    <a:t>favours</a:t>
                  </a:r>
                  <a:r>
                    <a:rPr lang="en-US" sz="1350" i="1" dirty="0"/>
                    <a:t> the smoothing of protuberances and dimples from interfaces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5590C37-9014-48A6-A0E7-EA56A7877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1655" y="3718809"/>
                  <a:ext cx="4968552" cy="1762149"/>
                </a:xfrm>
                <a:prstGeom prst="rect">
                  <a:avLst/>
                </a:prstGeom>
                <a:blipFill>
                  <a:blip r:embed="rId3"/>
                  <a:stretch>
                    <a:fillRect l="-368" t="-692" b="-24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B09D443-9079-4384-9FFD-C242578A80B5}"/>
                </a:ext>
              </a:extLst>
            </p:cNvPr>
            <p:cNvSpPr txBox="1"/>
            <p:nvPr/>
          </p:nvSpPr>
          <p:spPr>
            <a:xfrm>
              <a:off x="4067314" y="3251999"/>
              <a:ext cx="5174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For binary mixtures different regimes can be derived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F6E4146-3F81-432D-82DF-C32856363BC3}"/>
              </a:ext>
            </a:extLst>
          </p:cNvPr>
          <p:cNvSpPr txBox="1"/>
          <p:nvPr/>
        </p:nvSpPr>
        <p:spPr>
          <a:xfrm>
            <a:off x="4090701" y="5851544"/>
            <a:ext cx="4976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For Liquid-Vapor systems exponents are not known</a:t>
            </a:r>
          </a:p>
          <a:p>
            <a:r>
              <a:rPr lang="en-US" sz="1600" dirty="0"/>
              <a:t>but expected similar to binary mixtures</a:t>
            </a:r>
          </a:p>
          <a:p>
            <a:r>
              <a:rPr lang="en-US" sz="1600" dirty="0"/>
              <a:t>Few 2D numerical results (V. </a:t>
            </a:r>
            <a:r>
              <a:rPr lang="en-US" sz="1600" dirty="0" err="1"/>
              <a:t>Sofonea</a:t>
            </a:r>
            <a:r>
              <a:rPr lang="en-US" sz="1600" dirty="0"/>
              <a:t> 2009)</a:t>
            </a:r>
          </a:p>
        </p:txBody>
      </p:sp>
    </p:spTree>
    <p:extLst>
      <p:ext uri="{BB962C8B-B14F-4D97-AF65-F5344CB8AC3E}">
        <p14:creationId xmlns:p14="http://schemas.microsoft.com/office/powerpoint/2010/main" val="273961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130E71-BBC8-4F22-B114-4002E4573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vapor phase separation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67DC55-F6CF-47B6-833E-35E6847F5833}"/>
              </a:ext>
            </a:extLst>
          </p:cNvPr>
          <p:cNvSpPr txBox="1"/>
          <p:nvPr/>
        </p:nvSpPr>
        <p:spPr>
          <a:xfrm>
            <a:off x="458389" y="1945680"/>
            <a:ext cx="1254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Growth driven by</a:t>
            </a:r>
          </a:p>
          <a:p>
            <a:r>
              <a:rPr lang="en-US" dirty="0"/>
              <a:t>Instability</a:t>
            </a:r>
          </a:p>
        </p:txBody>
      </p:sp>
      <p:pic>
        <p:nvPicPr>
          <p:cNvPr id="6" name="prova_1_256_t_0.99_k_0.1_tau_2_3">
            <a:hlinkClick r:id="" action="ppaction://media"/>
            <a:extLst>
              <a:ext uri="{FF2B5EF4-FFF2-40B4-BE49-F238E27FC236}">
                <a16:creationId xmlns:a16="http://schemas.microsoft.com/office/drawing/2014/main" xmlns="" id="{342A8460-2AA9-40C5-A2FC-334FD4120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565" t="7173" r="10886" b="4642"/>
          <a:stretch/>
        </p:blipFill>
        <p:spPr>
          <a:xfrm>
            <a:off x="2267744" y="1916832"/>
            <a:ext cx="5585881" cy="47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3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8F74F-E090-472F-B8BE-9A1EC63E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vapor phase separation in 3D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7C96ACCF-C013-47F9-BE4F-45E980ACF0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40259"/>
              </p:ext>
            </p:extLst>
          </p:nvPr>
        </p:nvGraphicFramePr>
        <p:xfrm>
          <a:off x="323528" y="2084832"/>
          <a:ext cx="3725486" cy="260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9" name="Acrobat Document" r:id="rId3" imgW="1523648" imgH="1066643" progId="Acrobat.Document.DC">
                  <p:embed/>
                </p:oleObj>
              </mc:Choice>
              <mc:Fallback>
                <p:oleObj name="Acrobat Document" r:id="rId3" imgW="1523648" imgH="106664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2084832"/>
                        <a:ext cx="3725486" cy="2607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905FEC-28F0-4FF0-86C7-2B91DAB254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16832"/>
            <a:ext cx="4772458" cy="3340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1EFC6A-1C5D-46E7-AE98-B082A741FA2E}"/>
              </a:ext>
            </a:extLst>
          </p:cNvPr>
          <p:cNvSpPr txBox="1"/>
          <p:nvPr/>
        </p:nvSpPr>
        <p:spPr>
          <a:xfrm>
            <a:off x="606743" y="5373216"/>
            <a:ext cx="7354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Evidence of 2/3 exponent and linear regime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Simulations on bigger systems (L=512) confirm the existence of </a:t>
            </a:r>
          </a:p>
          <a:p>
            <a:r>
              <a:rPr lang="en-US" dirty="0"/>
              <a:t>     this linear regime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403144-A7E4-453E-9332-178238FB317F}"/>
              </a:ext>
            </a:extLst>
          </p:cNvPr>
          <p:cNvSpPr txBox="1"/>
          <p:nvPr/>
        </p:nvSpPr>
        <p:spPr>
          <a:xfrm>
            <a:off x="-14813" y="6546352"/>
            <a:ext cx="9419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 collaboration with Prof. </a:t>
            </a:r>
            <a:r>
              <a:rPr lang="en-US" sz="1400" dirty="0" err="1"/>
              <a:t>Sofonea</a:t>
            </a:r>
            <a:r>
              <a:rPr lang="en-US" sz="1400" dirty="0"/>
              <a:t> West University of Timisoara. Work Presented at Tim18 Conference Timisoara</a:t>
            </a:r>
          </a:p>
        </p:txBody>
      </p:sp>
    </p:spTree>
    <p:extLst>
      <p:ext uri="{BB962C8B-B14F-4D97-AF65-F5344CB8AC3E}">
        <p14:creationId xmlns:p14="http://schemas.microsoft.com/office/powerpoint/2010/main" val="3177614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2E59668-3C21-4C75-9F1D-FC8FC2F32C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Oval 5">
            <a:extLst>
              <a:ext uri="{FF2B5EF4-FFF2-40B4-BE49-F238E27FC236}">
                <a16:creationId xmlns:a16="http://schemas.microsoft.com/office/drawing/2014/main" xmlns="" id="{52A002CF-6EAF-497D-9B9B-EF9F44518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BF631B04-CB79-4ABB-B631-511E05B25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xmlns="" id="{A033D82A-34D5-4A1F-A25B-568EA668C0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A8AA91C-C1E0-4606-86F0-7E56E6038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59968"/>
            <a:ext cx="9144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B0F216A6-477E-4722-A487-2D099E75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 spc="200">
                <a:solidFill>
                  <a:srgbClr val="FFFFFF"/>
                </a:solidFill>
              </a:rPr>
              <a:t>Active fluids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1DCE139-6A52-4EC6-B072-21250FFDFD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r="32233" b="3"/>
          <a:stretch/>
        </p:blipFill>
        <p:spPr>
          <a:xfrm>
            <a:off x="20" y="10"/>
            <a:ext cx="2964697" cy="43990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8999402-2B26-4833-8636-BB1A2D593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5" r="18416" b="-2"/>
          <a:stretch/>
        </p:blipFill>
        <p:spPr>
          <a:xfrm>
            <a:off x="3088215" y="-11961"/>
            <a:ext cx="2966183" cy="44110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526BC8-AAFF-4BD4-A413-ED3FDAA39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7" r="27659" b="-3"/>
          <a:stretch/>
        </p:blipFill>
        <p:spPr>
          <a:xfrm>
            <a:off x="6172200" y="10"/>
            <a:ext cx="2974648" cy="4399091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A1BD66FD-B09F-4B77-9801-8F6CA8EDD8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57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22063-A40A-4B1A-BE67-04004962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fluids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E9220B8-55A8-4344-B21F-1F245AE69CCE}"/>
              </a:ext>
            </a:extLst>
          </p:cNvPr>
          <p:cNvGrpSpPr/>
          <p:nvPr/>
        </p:nvGrpSpPr>
        <p:grpSpPr>
          <a:xfrm>
            <a:off x="122079" y="2344866"/>
            <a:ext cx="4698741" cy="1761604"/>
            <a:chOff x="419984" y="1522844"/>
            <a:chExt cx="5645986" cy="21091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BCEEA7C-0ABA-4D17-AA49-1BB9885D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522844"/>
              <a:ext cx="5526418" cy="20849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7BF43D2-D4BF-43CB-BB87-369077040431}"/>
                </a:ext>
              </a:extLst>
            </p:cNvPr>
            <p:cNvSpPr txBox="1"/>
            <p:nvPr/>
          </p:nvSpPr>
          <p:spPr>
            <a:xfrm>
              <a:off x="419984" y="3385769"/>
              <a:ext cx="16177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www.stephenjdecamp.com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CF5BE57-92A8-4DE7-ADA0-D4127E9CEFEB}"/>
              </a:ext>
            </a:extLst>
          </p:cNvPr>
          <p:cNvGrpSpPr/>
          <p:nvPr/>
        </p:nvGrpSpPr>
        <p:grpSpPr>
          <a:xfrm>
            <a:off x="4763703" y="4268616"/>
            <a:ext cx="4565289" cy="2579331"/>
            <a:chOff x="4427985" y="3607811"/>
            <a:chExt cx="4980315" cy="32103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0D3607A-6490-4E50-ABAB-72BE9340E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5" y="3607811"/>
              <a:ext cx="4716015" cy="31335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5B56EC2-603C-4ADD-993F-AE3ACD348F9B}"/>
                </a:ext>
              </a:extLst>
            </p:cNvPr>
            <p:cNvSpPr txBox="1"/>
            <p:nvPr/>
          </p:nvSpPr>
          <p:spPr>
            <a:xfrm>
              <a:off x="7608100" y="6564214"/>
              <a:ext cx="1800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www.mechanobio.info</a:t>
              </a:r>
            </a:p>
          </p:txBody>
        </p:sp>
      </p:grpSp>
      <p:sp>
        <p:nvSpPr>
          <p:cNvPr id="10" name="Arc 13 1">
            <a:extLst>
              <a:ext uri="{FF2B5EF4-FFF2-40B4-BE49-F238E27FC236}">
                <a16:creationId xmlns:a16="http://schemas.microsoft.com/office/drawing/2014/main" xmlns="" id="{15604AA4-C92A-4026-BB50-3A45ADCC455B}"/>
              </a:ext>
            </a:extLst>
          </p:cNvPr>
          <p:cNvSpPr/>
          <p:nvPr/>
        </p:nvSpPr>
        <p:spPr>
          <a:xfrm>
            <a:off x="1771453" y="4053956"/>
            <a:ext cx="1056258" cy="764677"/>
          </a:xfrm>
          <a:custGeom>
            <a:avLst/>
            <a:gdLst>
              <a:gd name="connsiteX0" fmla="*/ 1296144 w 2592288"/>
              <a:gd name="connsiteY0" fmla="*/ 0 h 864097"/>
              <a:gd name="connsiteX1" fmla="*/ 2592288 w 2592288"/>
              <a:gd name="connsiteY1" fmla="*/ 432049 h 864097"/>
              <a:gd name="connsiteX2" fmla="*/ 1296144 w 2592288"/>
              <a:gd name="connsiteY2" fmla="*/ 432049 h 864097"/>
              <a:gd name="connsiteX3" fmla="*/ 1296144 w 2592288"/>
              <a:gd name="connsiteY3" fmla="*/ 0 h 864097"/>
              <a:gd name="connsiteX0" fmla="*/ 1296144 w 2592288"/>
              <a:gd name="connsiteY0" fmla="*/ 0 h 864097"/>
              <a:gd name="connsiteX1" fmla="*/ 2592288 w 2592288"/>
              <a:gd name="connsiteY1" fmla="*/ 432049 h 864097"/>
              <a:gd name="connsiteX0" fmla="*/ 0 w 1296144"/>
              <a:gd name="connsiteY0" fmla="*/ 0 h 1068422"/>
              <a:gd name="connsiteX1" fmla="*/ 1296144 w 1296144"/>
              <a:gd name="connsiteY1" fmla="*/ 432049 h 1068422"/>
              <a:gd name="connsiteX2" fmla="*/ 327454 w 1296144"/>
              <a:gd name="connsiteY2" fmla="*/ 1068422 h 1068422"/>
              <a:gd name="connsiteX3" fmla="*/ 0 w 1296144"/>
              <a:gd name="connsiteY3" fmla="*/ 0 h 1068422"/>
              <a:gd name="connsiteX0" fmla="*/ 0 w 1296144"/>
              <a:gd name="connsiteY0" fmla="*/ 0 h 1068422"/>
              <a:gd name="connsiteX1" fmla="*/ 1296144 w 1296144"/>
              <a:gd name="connsiteY1" fmla="*/ 432049 h 1068422"/>
              <a:gd name="connsiteX0" fmla="*/ 65938 w 1362082"/>
              <a:gd name="connsiteY0" fmla="*/ 0 h 1068422"/>
              <a:gd name="connsiteX1" fmla="*/ 1362082 w 1362082"/>
              <a:gd name="connsiteY1" fmla="*/ 432049 h 1068422"/>
              <a:gd name="connsiteX2" fmla="*/ 393392 w 1362082"/>
              <a:gd name="connsiteY2" fmla="*/ 1068422 h 1068422"/>
              <a:gd name="connsiteX3" fmla="*/ 65938 w 1362082"/>
              <a:gd name="connsiteY3" fmla="*/ 0 h 1068422"/>
              <a:gd name="connsiteX0" fmla="*/ 65938 w 1362082"/>
              <a:gd name="connsiteY0" fmla="*/ 0 h 1068422"/>
              <a:gd name="connsiteX1" fmla="*/ 1362082 w 1362082"/>
              <a:gd name="connsiteY1" fmla="*/ 432049 h 106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2082" h="1068422" stroke="0" extrusionOk="0">
                <a:moveTo>
                  <a:pt x="65938" y="0"/>
                </a:moveTo>
                <a:cubicBezTo>
                  <a:pt x="781779" y="0"/>
                  <a:pt x="1362082" y="193435"/>
                  <a:pt x="1362082" y="432049"/>
                </a:cubicBezTo>
                <a:lnTo>
                  <a:pt x="393392" y="1068422"/>
                </a:lnTo>
                <a:cubicBezTo>
                  <a:pt x="-218267" y="213893"/>
                  <a:pt x="65938" y="144016"/>
                  <a:pt x="65938" y="0"/>
                </a:cubicBezTo>
                <a:close/>
              </a:path>
              <a:path w="1362082" h="1068422" fill="none">
                <a:moveTo>
                  <a:pt x="65938" y="0"/>
                </a:moveTo>
                <a:cubicBezTo>
                  <a:pt x="781779" y="0"/>
                  <a:pt x="1362082" y="193435"/>
                  <a:pt x="1362082" y="432049"/>
                </a:cubicBezTo>
              </a:path>
            </a:pathLst>
          </a:custGeom>
          <a:ln w="444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3 2">
            <a:extLst>
              <a:ext uri="{FF2B5EF4-FFF2-40B4-BE49-F238E27FC236}">
                <a16:creationId xmlns:a16="http://schemas.microsoft.com/office/drawing/2014/main" xmlns="" id="{FA2DCE86-2B8B-475B-8E28-4FE0F1AD3DE3}"/>
              </a:ext>
            </a:extLst>
          </p:cNvPr>
          <p:cNvSpPr/>
          <p:nvPr/>
        </p:nvSpPr>
        <p:spPr>
          <a:xfrm rot="11802989">
            <a:off x="3173190" y="1725541"/>
            <a:ext cx="1056258" cy="764677"/>
          </a:xfrm>
          <a:custGeom>
            <a:avLst/>
            <a:gdLst>
              <a:gd name="connsiteX0" fmla="*/ 1296144 w 2592288"/>
              <a:gd name="connsiteY0" fmla="*/ 0 h 864097"/>
              <a:gd name="connsiteX1" fmla="*/ 2592288 w 2592288"/>
              <a:gd name="connsiteY1" fmla="*/ 432049 h 864097"/>
              <a:gd name="connsiteX2" fmla="*/ 1296144 w 2592288"/>
              <a:gd name="connsiteY2" fmla="*/ 432049 h 864097"/>
              <a:gd name="connsiteX3" fmla="*/ 1296144 w 2592288"/>
              <a:gd name="connsiteY3" fmla="*/ 0 h 864097"/>
              <a:gd name="connsiteX0" fmla="*/ 1296144 w 2592288"/>
              <a:gd name="connsiteY0" fmla="*/ 0 h 864097"/>
              <a:gd name="connsiteX1" fmla="*/ 2592288 w 2592288"/>
              <a:gd name="connsiteY1" fmla="*/ 432049 h 864097"/>
              <a:gd name="connsiteX0" fmla="*/ 0 w 1296144"/>
              <a:gd name="connsiteY0" fmla="*/ 0 h 1068422"/>
              <a:gd name="connsiteX1" fmla="*/ 1296144 w 1296144"/>
              <a:gd name="connsiteY1" fmla="*/ 432049 h 1068422"/>
              <a:gd name="connsiteX2" fmla="*/ 327454 w 1296144"/>
              <a:gd name="connsiteY2" fmla="*/ 1068422 h 1068422"/>
              <a:gd name="connsiteX3" fmla="*/ 0 w 1296144"/>
              <a:gd name="connsiteY3" fmla="*/ 0 h 1068422"/>
              <a:gd name="connsiteX0" fmla="*/ 0 w 1296144"/>
              <a:gd name="connsiteY0" fmla="*/ 0 h 1068422"/>
              <a:gd name="connsiteX1" fmla="*/ 1296144 w 1296144"/>
              <a:gd name="connsiteY1" fmla="*/ 432049 h 1068422"/>
              <a:gd name="connsiteX0" fmla="*/ 65938 w 1362082"/>
              <a:gd name="connsiteY0" fmla="*/ 0 h 1068422"/>
              <a:gd name="connsiteX1" fmla="*/ 1362082 w 1362082"/>
              <a:gd name="connsiteY1" fmla="*/ 432049 h 1068422"/>
              <a:gd name="connsiteX2" fmla="*/ 393392 w 1362082"/>
              <a:gd name="connsiteY2" fmla="*/ 1068422 h 1068422"/>
              <a:gd name="connsiteX3" fmla="*/ 65938 w 1362082"/>
              <a:gd name="connsiteY3" fmla="*/ 0 h 1068422"/>
              <a:gd name="connsiteX0" fmla="*/ 65938 w 1362082"/>
              <a:gd name="connsiteY0" fmla="*/ 0 h 1068422"/>
              <a:gd name="connsiteX1" fmla="*/ 1362082 w 1362082"/>
              <a:gd name="connsiteY1" fmla="*/ 432049 h 106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2082" h="1068422" stroke="0" extrusionOk="0">
                <a:moveTo>
                  <a:pt x="65938" y="0"/>
                </a:moveTo>
                <a:cubicBezTo>
                  <a:pt x="781779" y="0"/>
                  <a:pt x="1362082" y="193435"/>
                  <a:pt x="1362082" y="432049"/>
                </a:cubicBezTo>
                <a:lnTo>
                  <a:pt x="393392" y="1068422"/>
                </a:lnTo>
                <a:cubicBezTo>
                  <a:pt x="-218267" y="213893"/>
                  <a:pt x="65938" y="144016"/>
                  <a:pt x="65938" y="0"/>
                </a:cubicBezTo>
                <a:close/>
              </a:path>
              <a:path w="1362082" h="1068422" fill="none">
                <a:moveTo>
                  <a:pt x="65938" y="0"/>
                </a:moveTo>
                <a:cubicBezTo>
                  <a:pt x="781779" y="0"/>
                  <a:pt x="1362082" y="193435"/>
                  <a:pt x="1362082" y="432049"/>
                </a:cubicBezTo>
              </a:path>
            </a:pathLst>
          </a:custGeom>
          <a:ln w="444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97162427-0127-4B2D-B0A4-DBFC65E128B6}"/>
              </a:ext>
            </a:extLst>
          </p:cNvPr>
          <p:cNvSpPr/>
          <p:nvPr/>
        </p:nvSpPr>
        <p:spPr>
          <a:xfrm>
            <a:off x="768096" y="1645444"/>
            <a:ext cx="1284327" cy="876123"/>
          </a:xfrm>
          <a:prstGeom prst="arc">
            <a:avLst>
              <a:gd name="adj1" fmla="val 21355058"/>
              <a:gd name="adj2" fmla="val 7055971"/>
            </a:avLst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xmlns="" id="{30943829-9448-422C-8B18-BD9799B92C7C}"/>
              </a:ext>
            </a:extLst>
          </p:cNvPr>
          <p:cNvSpPr/>
          <p:nvPr/>
        </p:nvSpPr>
        <p:spPr>
          <a:xfrm rot="10277027">
            <a:off x="3115328" y="4061547"/>
            <a:ext cx="1712261" cy="886359"/>
          </a:xfrm>
          <a:prstGeom prst="arc">
            <a:avLst>
              <a:gd name="adj1" fmla="val 1086441"/>
              <a:gd name="adj2" fmla="val 7055971"/>
            </a:avLst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 3">
            <a:extLst>
              <a:ext uri="{FF2B5EF4-FFF2-40B4-BE49-F238E27FC236}">
                <a16:creationId xmlns:a16="http://schemas.microsoft.com/office/drawing/2014/main" xmlns="" id="{7E1006C1-26FF-412F-A79B-42BAE0BAE566}"/>
              </a:ext>
            </a:extLst>
          </p:cNvPr>
          <p:cNvSpPr/>
          <p:nvPr/>
        </p:nvSpPr>
        <p:spPr>
          <a:xfrm rot="10800000">
            <a:off x="8064142" y="2831137"/>
            <a:ext cx="1755681" cy="1967064"/>
          </a:xfrm>
          <a:prstGeom prst="arc">
            <a:avLst>
              <a:gd name="adj1" fmla="val 16200000"/>
              <a:gd name="adj2" fmla="val 20795419"/>
            </a:avLst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xmlns="" id="{C6FAB06D-1748-4724-A8C8-EC61FAD53D80}"/>
              </a:ext>
            </a:extLst>
          </p:cNvPr>
          <p:cNvSpPr/>
          <p:nvPr/>
        </p:nvSpPr>
        <p:spPr>
          <a:xfrm rot="6140295">
            <a:off x="4936384" y="2495272"/>
            <a:ext cx="1538838" cy="2244250"/>
          </a:xfrm>
          <a:prstGeom prst="arc">
            <a:avLst/>
          </a:prstGeom>
          <a:ln w="444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2A8DC0-01C7-456F-8042-D791F36C610D}"/>
              </a:ext>
            </a:extLst>
          </p:cNvPr>
          <p:cNvSpPr txBox="1"/>
          <p:nvPr/>
        </p:nvSpPr>
        <p:spPr>
          <a:xfrm>
            <a:off x="4445184" y="2231495"/>
            <a:ext cx="30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Extensile/pusher </a:t>
            </a:r>
            <a:r>
              <a:rPr lang="it-IT" dirty="0" err="1"/>
              <a:t>swimmer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AC9749-39A8-455F-80A2-6E518170937A}"/>
              </a:ext>
            </a:extLst>
          </p:cNvPr>
          <p:cNvSpPr txBox="1"/>
          <p:nvPr/>
        </p:nvSpPr>
        <p:spPr>
          <a:xfrm>
            <a:off x="1622458" y="4805667"/>
            <a:ext cx="314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Contractile</a:t>
            </a:r>
            <a:r>
              <a:rPr lang="it-IT" dirty="0"/>
              <a:t>/</a:t>
            </a:r>
            <a:r>
              <a:rPr lang="it-IT" dirty="0" err="1"/>
              <a:t>puller</a:t>
            </a:r>
            <a:r>
              <a:rPr lang="it-IT" dirty="0"/>
              <a:t> </a:t>
            </a:r>
            <a:r>
              <a:rPr lang="it-IT" dirty="0" err="1"/>
              <a:t>swimmer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17E6CBF-2F65-44E7-B0FE-BAB6B3C35268}"/>
              </a:ext>
            </a:extLst>
          </p:cNvPr>
          <p:cNvGrpSpPr/>
          <p:nvPr/>
        </p:nvGrpSpPr>
        <p:grpSpPr>
          <a:xfrm>
            <a:off x="341441" y="5510511"/>
            <a:ext cx="3890143" cy="697336"/>
            <a:chOff x="341441" y="5510511"/>
            <a:chExt cx="3890143" cy="6973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4990D48-C23C-4F91-B2F7-C3E05CB2A81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251" y="5900037"/>
              <a:ext cx="3221333" cy="3078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501213D-D9E1-4150-B5E8-597F9AA31FE5}"/>
                </a:ext>
              </a:extLst>
            </p:cNvPr>
            <p:cNvSpPr txBox="1"/>
            <p:nvPr/>
          </p:nvSpPr>
          <p:spPr>
            <a:xfrm>
              <a:off x="341441" y="5510511"/>
              <a:ext cx="1512530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dirty="0"/>
                <a:t>Active stress</a:t>
              </a:r>
              <a:endParaRPr lang="en-US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7DD52D0-FBEC-457F-ADA8-00F6CACD5592}"/>
              </a:ext>
            </a:extLst>
          </p:cNvPr>
          <p:cNvSpPr/>
          <p:nvPr/>
        </p:nvSpPr>
        <p:spPr>
          <a:xfrm>
            <a:off x="50041" y="3967102"/>
            <a:ext cx="17856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860.1425"/>
  <p:tag name="LATEXADDIN" val="\documentclass{article}&#10;\usepackage{amsmath}&#10;\pagestyle{empty}&#10;\begin{document}&#10;&#10;&#10;\begin{equation*}&#10;\partial_t \rho =-\partial_{\alpha}(\rho u_\alpha)&#10;\end{equation*}&#10;&#10;\end{document}"/>
  <p:tag name="IGUANATEXSIZE" val="20"/>
  <p:tag name="IGUANATEXCURSOR" val="1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1585.302"/>
  <p:tag name="LATEXADDIN" val="\documentclass{article}&#10;\usepackage{amsmath}&#10;\pagestyle{empty}&#10;\begin{document}&#10;&#10;&#10;$\sigma_{\alpha\beta}=-\zeta\phi\left(P_{\alpha}P_{\beta}-\frac{1}{3}P^2\delta_{\alpha\beta}\right)$&#10;&#10;\end{document}"/>
  <p:tag name="IGUANATEXSIZE" val="20"/>
  <p:tag name="IGUANATEXCURSOR" val="1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81.9647"/>
  <p:tag name="LATEXADDIN" val="\documentclass{article}&#10;\usepackage{amsmath}&#10;\pagestyle{empty}&#10;\begin{document}&#10;&#10;&#10;$\zeta&lt;0$&#10;&#10;\end{document}"/>
  <p:tag name="IGUANATEXSIZE" val="20"/>
  <p:tag name="IGUANATEXCURSOR" val="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81.9647"/>
  <p:tag name="LATEXADDIN" val="\documentclass{article}&#10;\usepackage{amsmath}&#10;\pagestyle{empty}&#10;\begin{document}&#10;&#10;&#10;$\zeta&gt;0$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21.9723"/>
  <p:tag name="LATEXADDIN" val="\documentclass{article}&#10;\usepackage{amsmath}&#10;\pagestyle{empty}&#10;\begin{document}&#10;&#10;&#10;$\rho(\mathbf x)$&#10;&#10;\end{document}"/>
  <p:tag name="IGUANATEXSIZE" val="14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28.7214"/>
  <p:tag name="LATEXADDIN" val="\documentclass{article}&#10;\usepackage{amsmath}&#10;\pagestyle{empty}&#10;\begin{document}&#10;&#10;&#10;$\phi(\mathbf{x})$&#10;&#10;\end{document}"/>
  <p:tag name="IGUANATEXSIZE" val="14"/>
  <p:tag name="IGUANATEXCURSOR" val="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339"/>
  <p:tag name="ORIGINALWIDTH" val="743.1571"/>
  <p:tag name="LATEXADDIN" val="\documentclass{article}&#10;\usepackage{amsmath}&#10;\pagestyle{empty}&#10;\begin{document}&#10;&#10;&#10;$p^{active}=-\zeta  \phi$&#10;&#10;\end{document}"/>
  <p:tag name="IGUANATEXSIZE" val="14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835.3956"/>
  <p:tag name="LATEXADDIN" val="\documentclass{article}&#10;\usepackage{amsmath}&#10;\pagestyle{empty}&#10;\begin{document}&#10;&#10;$\mathcal{F}(\phi, \rho, \nabla \phi, \nabla \rho)$&#10;&#10;&#10;\end{document}"/>
  <p:tag name="IGUANATEXSIZE" val="14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2238.47"/>
  <p:tag name="LATEXADDIN" val="\documentclass{article}&#10;\usepackage{amsmath}&#10;\pagestyle{empty}&#10;\begin{document}&#10;&#10;\begin{equation*}&#10;\partial_t(\rho u_\alpha)+\partial_{\beta}(\rho u_\alpha \ u_\beta)=-\partial_\beta (\Pi_{\alpha\beta}-\sigma_{\alpha\beta})&#10;\end{equation*}&#10;&#10;\end{document}"/>
  <p:tag name="IGUANATEXSIZE" val="18"/>
  <p:tag name="IGUANATEXCURSOR" val="2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9783"/>
  <p:tag name="ORIGINALWIDTH" val="1232.096"/>
  <p:tag name="LATEXADDIN" val="\documentclass{article}&#10;\usepackage{amsmath}&#10;\pagestyle{empty}&#10;\begin{document}&#10;&#10;&#10;\begin{equation*}&#10;\sigma_{\alpha\beta}= \sigma_{\alpha\beta}^{\textrm{passive}}+ \sigma_{\alpha\beta}^{\textrm{active}}&#10;\end{equation*}&#10;&#10;\end{document}"/>
  <p:tag name="IGUANATEXSIZE" val="20"/>
  <p:tag name="IGUANATEXCURSOR" val="15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542.557"/>
  <p:tag name="LATEXADDIN" val="\documentclass{article}&#10;\usepackage{amsmath}&#10;\pagestyle{empty}&#10;\begin{document}&#10;&#10;&#10;\begin{equation*}&#10;\partial_t\phi+\partial_\alpha(\phi u_\alpha)=-2\partial_\alpha J^d_{\alpha}(\phi) &#10;\end{equation*}&#10;&#10;&#10;\end{document}"/>
  <p:tag name="IGUANATEXSIZE" val="20"/>
  <p:tag name="IGUANATEXCURSOR" val="1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7162"/>
  <p:tag name="ORIGINALWIDTH" val="3457.818"/>
  <p:tag name="LATEXADDIN" val="\documentclass{article}&#10;\usepackage{amsmath}&#10;\pagestyle{empty}&#10;\begin{document}&#10;&#10;\begin{equation*}&#10;f_i(\mathbf{x}+c\mathbf{e_i}\Delta t,t+\Delta t)-f(\mathbf{x},t)=-\Delta t \frac{f_i(\mathbf{x},t)-f_i^{\textrm{eq}}(\mathbf{x},t)}{\tau}+\Delta t F_i&#10;\end{equation*}&#10;&#10;&#10;\end{document}"/>
  <p:tag name="IGUANATEXSIZE" val="15"/>
  <p:tag name="IGUANATEXCURSOR" val="2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54.1807"/>
  <p:tag name="LATEXADDIN" val="\documentclass{article}&#10;\usepackage{amsmath}&#10;\pagestyle{empty}&#10;\begin{document}&#10;&#10;&#10;\begin{equation*}&#10;\{f_i(\mathbf x_\alpha , t)\}&#10;\end{equation*}&#10;&#10;\end{document}"/>
  <p:tag name="IGUANATEXSIZE" val="14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599.925"/>
  <p:tag name="LATEXADDIN" val="\documentclass{article}&#10;\usepackage{amsmath}&#10;\pagestyle{empty}&#10;\begin{document}&#10;&#10;\begin{equation*}&#10;\sum_i f_i^{\textrm{eq}}=\rho&#10;\end{equation*}&#10;&#10;&#10;\end{document}"/>
  <p:tag name="IGUANATEXSIZE" val="20"/>
  <p:tag name="IGUANATEXCURSOR" val="1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896.1379"/>
  <p:tag name="LATEXADDIN" val="\documentclass{article}&#10;\usepackage{amsmath}&#10;\pagestyle{empty}&#10;\begin{document}&#10;&#10;&#10;\begin{equation*}&#10;\sum_i f_i^{\textrm{eq}}e_{i\alpha}=\rho u_{\alpha}&#10;\end{equation*}&#10;&#10;\end{document}"/>
  <p:tag name="IGUANATEXSIZE" val="20"/>
  <p:tag name="IGUANATEXCURSOR" val="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1572.553"/>
  <p:tag name="LATEXADDIN" val="\documentclass{article}&#10;\usepackage{amsmath}&#10;\pagestyle{empty}&#10;\begin{document}&#10;&#10;&#10;&#10;\begin{equation*}&#10;\sum_i f_i^{\textrm{eq}}e_{i\alpha}e_{i\beta}=\Pi_{\alpha\beta}+\rho u_{\alpha}u_{\beta}&#10;\end{equation*}&#10;&#10;\end{document}&#10;&#10;\end{document}"/>
  <p:tag name="IGUANATEXSIZE" val="20"/>
  <p:tag name="IGUANATEXCURSOR" val="1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Tw Cen MT-Rockwell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Macintosh PowerPoint</Application>
  <PresentationFormat>Presentazione su schermo (4:3)</PresentationFormat>
  <Paragraphs>116</Paragraphs>
  <Slides>15</Slides>
  <Notes>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7" baseType="lpstr">
      <vt:lpstr>Integral</vt:lpstr>
      <vt:lpstr>Acrobat Document</vt:lpstr>
      <vt:lpstr>Presentazione di PowerPoint</vt:lpstr>
      <vt:lpstr>Summary</vt:lpstr>
      <vt:lpstr>Complex and active fluids</vt:lpstr>
      <vt:lpstr>LB methods</vt:lpstr>
      <vt:lpstr>kinetics OF  LIQUID-VAPOR PHASE SEPARATION</vt:lpstr>
      <vt:lpstr>Liquid vapor phase separation</vt:lpstr>
      <vt:lpstr>Liquid vapor phase separation in 3D</vt:lpstr>
      <vt:lpstr>Active fluids</vt:lpstr>
      <vt:lpstr>Active fluids</vt:lpstr>
      <vt:lpstr>Active polar emulsions</vt:lpstr>
      <vt:lpstr>Unidirected motion and negative viscosity</vt:lpstr>
      <vt:lpstr>Myosin contraction based motility</vt:lpstr>
      <vt:lpstr>Perspectives</vt:lpstr>
      <vt:lpstr>Activities summary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stinson</dc:creator>
  <cp:lastModifiedBy>Giuseppe Iaselli</cp:lastModifiedBy>
  <cp:revision>7</cp:revision>
  <dcterms:created xsi:type="dcterms:W3CDTF">2018-10-16T07:03:35Z</dcterms:created>
  <dcterms:modified xsi:type="dcterms:W3CDTF">2018-10-16T13:37:56Z</dcterms:modified>
</cp:coreProperties>
</file>