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66" r:id="rId5"/>
    <p:sldId id="261" r:id="rId6"/>
    <p:sldId id="262" r:id="rId7"/>
    <p:sldId id="263" r:id="rId8"/>
    <p:sldId id="258" r:id="rId9"/>
    <p:sldId id="268" r:id="rId10"/>
    <p:sldId id="265" r:id="rId11"/>
    <p:sldId id="260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2258" autoAdjust="0"/>
  </p:normalViewPr>
  <p:slideViewPr>
    <p:cSldViewPr>
      <p:cViewPr varScale="1">
        <p:scale>
          <a:sx n="59" d="100"/>
          <a:sy n="59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4045-2B1D-4853-88C1-D02B74B9DD81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D5131-30EB-4077-A269-C4F80157BB7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5131-30EB-4077-A269-C4F80157BB7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stima del raccolto;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valutazione della sicurezza alimentare;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5131-30EB-4077-A269-C4F80157BB7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5131-30EB-4077-A269-C4F80157BB7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Estratto della mappa di riferimento di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Meliandou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Guinea, 2014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(Crediti: servizio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Copernicus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gestione delle emergenze).</a:t>
            </a:r>
          </a:p>
          <a:p>
            <a:endParaRPr lang="it-IT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Questa mappa di Londra mostra le aree di subsidenza (rosso) e di sollevamento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terreno (blu) in tutta la città. Gli effetti degli scavi per la metropolitana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 visibili nell’angolo in basso a sinistra, l’area blu centrale è dovuta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all’innalzamento del livello delle falde acquifere.</a:t>
            </a:r>
            <a:endParaRPr lang="it-IT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Mappa del rischio geologico nella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citta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Londra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(Crediti: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Pangeo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Fugro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NPA).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5131-30EB-4077-A269-C4F80157BB7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5131-30EB-4077-A269-C4F80157BB7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B685-CAA1-4691-A343-F1574183B04B}" type="datetimeFigureOut">
              <a:rPr lang="it-IT" smtClean="0"/>
              <a:pPr/>
              <a:t>28/02/2018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B8AE6-420D-4228-8979-A603DF951D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886728" cy="2643206"/>
          </a:xfrm>
        </p:spPr>
        <p:txBody>
          <a:bodyPr>
            <a:normAutofit fontScale="90000"/>
          </a:bodyPr>
          <a:lstStyle/>
          <a:p>
            <a:r>
              <a:rPr lang="it-IT" dirty="0"/>
              <a:t>Elaborazione di immagini satellitari tramite tecniche di </a:t>
            </a:r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per il monitoraggio delle aree metropolitane</a:t>
            </a:r>
            <a:br>
              <a:rPr lang="it-IT" dirty="0"/>
            </a:br>
            <a:endParaRPr lang="it-IT" dirty="0"/>
          </a:p>
        </p:txBody>
      </p:sp>
      <p:pic>
        <p:nvPicPr>
          <p:cNvPr id="6" name="Immagine 5" descr="universita-ba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0" y="71438"/>
            <a:ext cx="1285860" cy="1285860"/>
          </a:xfrm>
          <a:prstGeom prst="rect">
            <a:avLst/>
          </a:prstGeom>
        </p:spPr>
      </p:pic>
      <p:pic>
        <p:nvPicPr>
          <p:cNvPr id="7" name="Immagine 6" descr="planetek_marchio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5500702"/>
            <a:ext cx="2311111" cy="1142857"/>
          </a:xfrm>
          <a:prstGeom prst="rect">
            <a:avLst/>
          </a:prstGeom>
        </p:spPr>
      </p:pic>
      <p:pic>
        <p:nvPicPr>
          <p:cNvPr id="1027" name="Picture 3" descr="C:\Users\Cilli\Documents\p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9789" y="142852"/>
            <a:ext cx="1951367" cy="1135045"/>
          </a:xfrm>
          <a:prstGeom prst="rect">
            <a:avLst/>
          </a:prstGeom>
          <a:noFill/>
        </p:spPr>
      </p:pic>
      <p:pic>
        <p:nvPicPr>
          <p:cNvPr id="1029" name="Picture 5" descr="C:\Users\Cilli\Documents\Cattura 3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430" y="5500702"/>
            <a:ext cx="1838120" cy="128586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786050" y="4643446"/>
            <a:ext cx="337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Dottorando: Roberto </a:t>
            </a:r>
            <a:r>
              <a:rPr lang="it-IT" sz="2400" dirty="0" err="1" smtClean="0"/>
              <a:t>Cilli</a:t>
            </a:r>
            <a:r>
              <a:rPr lang="it-IT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Missioni </a:t>
            </a:r>
            <a:r>
              <a:rPr lang="it-IT" dirty="0" err="1" smtClean="0"/>
              <a:t>Sentinel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Sentinel_family_node_full_image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42973" y="0"/>
            <a:ext cx="9786974" cy="9786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Missione </a:t>
            </a:r>
            <a:r>
              <a:rPr lang="it-IT" dirty="0" err="1" smtClean="0"/>
              <a:t>Sentinel</a:t>
            </a:r>
            <a:r>
              <a:rPr lang="it-IT" dirty="0" smtClean="0"/>
              <a:t> 2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28736"/>
            <a:ext cx="3971924" cy="462598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Monitoraggio rischi dovuti a movimento crosta terrestre</a:t>
            </a:r>
          </a:p>
          <a:p>
            <a:r>
              <a:rPr lang="it-IT" dirty="0" smtClean="0"/>
              <a:t>Mappatura periodica superfici terrestri: aree urbane, terreni e foreste.</a:t>
            </a:r>
          </a:p>
          <a:p>
            <a:r>
              <a:rPr lang="it-IT" dirty="0" smtClean="0"/>
              <a:t>Mappatura a sostegno dell’aiuto umanitario in paesi di crisi</a:t>
            </a:r>
            <a:endParaRPr lang="it-IT" dirty="0"/>
          </a:p>
        </p:txBody>
      </p:sp>
      <p:pic>
        <p:nvPicPr>
          <p:cNvPr id="4" name="Immagine 3" descr="ebola-satell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7" y="3786191"/>
            <a:ext cx="4695261" cy="2981118"/>
          </a:xfrm>
          <a:prstGeom prst="rect">
            <a:avLst/>
          </a:prstGeom>
        </p:spPr>
      </p:pic>
      <p:pic>
        <p:nvPicPr>
          <p:cNvPr id="5" name="Immagine 4" descr="londra-satell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51650"/>
            <a:ext cx="2428892" cy="246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Sonobe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 (2017)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34107"/>
            <a:ext cx="7500990" cy="51886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ttangolo 6"/>
          <p:cNvSpPr/>
          <p:nvPr/>
        </p:nvSpPr>
        <p:spPr>
          <a:xfrm>
            <a:off x="142876" y="4500570"/>
            <a:ext cx="328611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mappa</a:t>
            </a:r>
            <a:r>
              <a:rPr lang="en-US" sz="2000" dirty="0" smtClean="0"/>
              <a:t> </a:t>
            </a:r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dati</a:t>
            </a:r>
            <a:r>
              <a:rPr lang="en-US" sz="2000" dirty="0" smtClean="0"/>
              <a:t> </a:t>
            </a:r>
            <a:r>
              <a:rPr lang="en-US" sz="2000" dirty="0" err="1" smtClean="0"/>
              <a:t>acquisiti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Sentinel 1-A </a:t>
            </a:r>
            <a:r>
              <a:rPr lang="en-US" sz="2000" dirty="0" err="1" smtClean="0"/>
              <a:t>il</a:t>
            </a:r>
            <a:r>
              <a:rPr lang="en-US" sz="2000" dirty="0" smtClean="0"/>
              <a:t> 24 </a:t>
            </a:r>
            <a:r>
              <a:rPr lang="en-US" sz="2000" dirty="0" err="1" smtClean="0"/>
              <a:t>Luglio</a:t>
            </a:r>
            <a:r>
              <a:rPr lang="en-US" sz="2000" dirty="0" smtClean="0"/>
              <a:t> 2016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polarizzazione</a:t>
            </a:r>
            <a:r>
              <a:rPr lang="en-US" sz="2000" dirty="0" smtClean="0"/>
              <a:t> VV)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Sonobe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 (2017)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34850"/>
            <a:ext cx="5618828" cy="56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14282" y="1285860"/>
            <a:ext cx="378621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Mappa di classificazione dei raccolti  realizzata mediante KELM (</a:t>
            </a:r>
            <a:r>
              <a:rPr lang="it-IT" sz="2000" dirty="0" err="1" smtClean="0"/>
              <a:t>Kernel</a:t>
            </a:r>
            <a:r>
              <a:rPr lang="it-IT" sz="2000" dirty="0" smtClean="0"/>
              <a:t> </a:t>
            </a:r>
            <a:r>
              <a:rPr lang="it-IT" sz="2000" dirty="0" err="1" smtClean="0"/>
              <a:t>Extreme</a:t>
            </a:r>
            <a:r>
              <a:rPr lang="it-IT" sz="2000" dirty="0" smtClean="0"/>
              <a:t> </a:t>
            </a:r>
            <a:r>
              <a:rPr lang="it-IT" sz="2000" dirty="0" err="1" smtClean="0"/>
              <a:t>Learning</a:t>
            </a:r>
            <a:r>
              <a:rPr lang="it-IT" sz="2000" dirty="0" smtClean="0"/>
              <a:t> </a:t>
            </a:r>
            <a:r>
              <a:rPr lang="it-IT" sz="2000" dirty="0" err="1" smtClean="0"/>
              <a:t>Model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58" y="3000372"/>
            <a:ext cx="278608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Sonobe</a:t>
            </a:r>
            <a:r>
              <a:rPr lang="en-US" sz="2000" dirty="0" smtClean="0"/>
              <a:t> et al. </a:t>
            </a:r>
            <a:r>
              <a:rPr lang="en-US" sz="2000" dirty="0" err="1" smtClean="0"/>
              <a:t>sostengono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la </a:t>
            </a:r>
            <a:r>
              <a:rPr lang="en-US" sz="2000" dirty="0" err="1" smtClean="0"/>
              <a:t>classificazione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immagini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satellite è </a:t>
            </a:r>
            <a:r>
              <a:rPr lang="en-US" sz="2000" dirty="0" err="1" smtClean="0"/>
              <a:t>realizzata</a:t>
            </a:r>
            <a:r>
              <a:rPr lang="en-US" sz="2000" dirty="0" smtClean="0"/>
              <a:t> </a:t>
            </a:r>
            <a:r>
              <a:rPr lang="en-US" sz="2000" dirty="0" err="1" smtClean="0"/>
              <a:t>ancora</a:t>
            </a:r>
            <a:r>
              <a:rPr lang="en-US" sz="2000" dirty="0" smtClean="0"/>
              <a:t> </a:t>
            </a:r>
            <a:r>
              <a:rPr lang="en-US" sz="2000" dirty="0" err="1" smtClean="0"/>
              <a:t>manualmente</a:t>
            </a:r>
            <a:r>
              <a:rPr lang="en-US" sz="2000" dirty="0" smtClean="0"/>
              <a:t> (</a:t>
            </a:r>
            <a:r>
              <a:rPr lang="en-US" sz="2000" dirty="0" err="1" smtClean="0"/>
              <a:t>Ministero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agricoltura</a:t>
            </a:r>
            <a:r>
              <a:rPr lang="en-US" sz="2000" dirty="0" smtClean="0"/>
              <a:t> e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pesca</a:t>
            </a:r>
            <a:r>
              <a:rPr lang="en-US" sz="2000" dirty="0" smtClean="0"/>
              <a:t> </a:t>
            </a:r>
            <a:r>
              <a:rPr lang="en-US" sz="2000" dirty="0" err="1" smtClean="0"/>
              <a:t>giapponese</a:t>
            </a:r>
            <a:r>
              <a:rPr lang="en-US" sz="2000" dirty="0" smtClean="0"/>
              <a:t>, 2016)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Copernicus</a:t>
            </a:r>
            <a:endParaRPr lang="it-IT" dirty="0" smtClean="0"/>
          </a:p>
          <a:p>
            <a:r>
              <a:rPr lang="it-IT" dirty="0" smtClean="0"/>
              <a:t>Missioni Sentinelle</a:t>
            </a:r>
          </a:p>
          <a:p>
            <a:r>
              <a:rPr lang="it-IT" dirty="0" smtClean="0"/>
              <a:t>Monitoraggio ambientale</a:t>
            </a:r>
          </a:p>
          <a:p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 smtClean="0"/>
          </a:p>
          <a:p>
            <a:r>
              <a:rPr lang="it-IT" dirty="0" smtClean="0"/>
              <a:t>Progetto </a:t>
            </a:r>
            <a:r>
              <a:rPr lang="it-IT" dirty="0" smtClean="0"/>
              <a:t>Formativo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72494" cy="1143000"/>
          </a:xfrm>
        </p:spPr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Copernicus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7"/>
            <a:ext cx="8643998" cy="1000132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Copernicus</a:t>
            </a:r>
            <a:r>
              <a:rPr lang="it-IT" dirty="0" smtClean="0"/>
              <a:t> è un programma aerospaziale europeo finalizzato a: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80927"/>
            <a:ext cx="2123364" cy="13478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2844" y="2428868"/>
            <a:ext cx="4500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Monitorare la terra, l’ambiente, gli ecosistemi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Gestire crisi o rischi di sicurezza dovute a disastri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Contribuire al soft </a:t>
            </a:r>
            <a:r>
              <a:rPr lang="it-IT" sz="2400" dirty="0" err="1" smtClean="0"/>
              <a:t>power</a:t>
            </a:r>
            <a:r>
              <a:rPr lang="it-IT" sz="2400" dirty="0" smtClean="0"/>
              <a:t> europeo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Libera condivisione dei dati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Perseguire lo sviluppo economico e creare nuovi posti di lavoro (economia digitale) </a:t>
            </a:r>
          </a:p>
          <a:p>
            <a:endParaRPr lang="it-IT" dirty="0"/>
          </a:p>
        </p:txBody>
      </p:sp>
      <p:pic>
        <p:nvPicPr>
          <p:cNvPr id="10" name="Immagine 9" descr="londra-satell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000240"/>
            <a:ext cx="4000528" cy="405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6500858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Progetto </a:t>
            </a:r>
            <a:r>
              <a:rPr lang="it-IT" dirty="0" err="1" smtClean="0"/>
              <a:t>Copernicus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COPERNICUS si basa su costellazioni di uno o due satelliti, chiamati </a:t>
            </a:r>
            <a:r>
              <a:rPr lang="it-IT" sz="2400" b="1" dirty="0" smtClean="0"/>
              <a:t>Sentinelle</a:t>
            </a:r>
            <a:r>
              <a:rPr lang="it-IT" sz="2400" dirty="0" smtClean="0"/>
              <a:t>, specializzati in precise applicazioni:</a:t>
            </a:r>
          </a:p>
          <a:p>
            <a:r>
              <a:rPr lang="it-IT" sz="2400" dirty="0" smtClean="0"/>
              <a:t> I Sentinel-1, producono immagini radar di terre emerse ed oceani;  </a:t>
            </a:r>
            <a:r>
              <a:rPr lang="it-IT" sz="2400" dirty="0" err="1" smtClean="0"/>
              <a:t>Sentinel</a:t>
            </a:r>
            <a:r>
              <a:rPr lang="it-IT" sz="2400" dirty="0" smtClean="0"/>
              <a:t> 1-A lanciato 3 aprile 2014</a:t>
            </a:r>
          </a:p>
          <a:p>
            <a:r>
              <a:rPr lang="it-IT" sz="2400" dirty="0" smtClean="0"/>
              <a:t> I Sentinel-2, satelliti ottici, sono stati progettati per l’osservazione multi spettrale delle terre emerse;  </a:t>
            </a:r>
            <a:r>
              <a:rPr lang="it-IT" sz="2400" dirty="0" err="1" smtClean="0"/>
              <a:t>Sentinel</a:t>
            </a:r>
            <a:r>
              <a:rPr lang="it-IT" sz="2400" dirty="0" smtClean="0"/>
              <a:t> 2-A  lanciato  il 23 giugno 2015 </a:t>
            </a:r>
          </a:p>
          <a:p>
            <a:r>
              <a:rPr lang="it-IT" sz="2400" dirty="0" smtClean="0"/>
              <a:t> Sentinel-3  a specializzazione oceanografica e terrestre;              Data di lancio 16 febbraio 2016</a:t>
            </a:r>
          </a:p>
          <a:p>
            <a:r>
              <a:rPr lang="it-IT" sz="2400" dirty="0" err="1" smtClean="0"/>
              <a:t>Sentinel</a:t>
            </a:r>
            <a:r>
              <a:rPr lang="it-IT" sz="2400" dirty="0" smtClean="0"/>
              <a:t> 5-Precursor, satellite a bassa orbita, monitora la composizione chimica dell’atmosfera; Lanciato il 13 Ottobre 2017</a:t>
            </a:r>
          </a:p>
        </p:txBody>
      </p:sp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2" y="152365"/>
            <a:ext cx="2123364" cy="134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Copernicus</a:t>
            </a:r>
            <a:r>
              <a:rPr lang="it-IT" dirty="0" smtClean="0"/>
              <a:t> per il monitoraggio ambientale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643050"/>
            <a:ext cx="4572032" cy="4786346"/>
          </a:xfrm>
        </p:spPr>
        <p:txBody>
          <a:bodyPr>
            <a:normAutofit/>
          </a:bodyPr>
          <a:lstStyle/>
          <a:p>
            <a:r>
              <a:rPr lang="it-IT" dirty="0" smtClean="0"/>
              <a:t>Valutazioni periodiche dello sviluppo di aree coltivate; </a:t>
            </a:r>
          </a:p>
          <a:p>
            <a:r>
              <a:rPr lang="it-IT" dirty="0" smtClean="0"/>
              <a:t>Previsioni di raccolto; </a:t>
            </a:r>
          </a:p>
          <a:p>
            <a:r>
              <a:rPr lang="it-IT" dirty="0" smtClean="0"/>
              <a:t>Valutazione fabbisogno idrico legato a pratiche agricole</a:t>
            </a:r>
          </a:p>
          <a:p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29111"/>
            <a:ext cx="378621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786214" cy="245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07209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 tempi recenti metodi di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 sono stati sviluppati per  analisi di immagini provenienti da satellite</a:t>
            </a:r>
          </a:p>
          <a:p>
            <a:r>
              <a:rPr lang="it-IT" dirty="0" smtClean="0"/>
              <a:t>Tali metodi sono impiegati per eseguire mappature di territori mediante segmentazione e classificazioni di oggetti (</a:t>
            </a:r>
            <a:r>
              <a:rPr lang="it-IT" dirty="0" err="1" smtClean="0"/>
              <a:t>Sonobe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</a:t>
            </a:r>
            <a:r>
              <a:rPr lang="it-IT" dirty="0" err="1" smtClean="0"/>
              <a:t>Pirotti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al.) 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14997651745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25438"/>
            <a:ext cx="3524266" cy="496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-Acquisizione competenze per elaborazione standard di immagini satellitari (mese 1-6)</a:t>
            </a:r>
          </a:p>
          <a:p>
            <a:r>
              <a:rPr lang="it-IT" dirty="0" smtClean="0"/>
              <a:t>-Implementazione tecniche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su piattaforme di calcolo scientifico ad alte prestazioni (mese 7-19)</a:t>
            </a:r>
          </a:p>
          <a:p>
            <a:r>
              <a:rPr lang="it-IT" dirty="0" smtClean="0"/>
              <a:t>Acquisizione competenze base  nel settore del telerilevamento  presso </a:t>
            </a:r>
            <a:r>
              <a:rPr lang="it-IT" dirty="0" err="1" smtClean="0"/>
              <a:t>Planetek</a:t>
            </a:r>
            <a:r>
              <a:rPr lang="it-IT" dirty="0" smtClean="0"/>
              <a:t> </a:t>
            </a:r>
            <a:r>
              <a:rPr lang="it-IT" dirty="0" err="1" smtClean="0"/>
              <a:t>Hellas</a:t>
            </a:r>
            <a:r>
              <a:rPr lang="it-IT" dirty="0" smtClean="0"/>
              <a:t> (6 mesi)</a:t>
            </a:r>
          </a:p>
          <a:p>
            <a:r>
              <a:rPr lang="it-IT" dirty="0" smtClean="0"/>
              <a:t>Acquisizione comprensione modalità di integrazione misure </a:t>
            </a:r>
            <a:r>
              <a:rPr lang="it-IT" dirty="0" err="1" smtClean="0"/>
              <a:t>in-situ</a:t>
            </a:r>
            <a:r>
              <a:rPr lang="it-IT" dirty="0" smtClean="0"/>
              <a:t> e da </a:t>
            </a:r>
            <a:r>
              <a:rPr lang="it-IT" dirty="0" smtClean="0"/>
              <a:t>remoto </a:t>
            </a:r>
            <a:r>
              <a:rPr lang="it-IT" dirty="0" smtClean="0"/>
              <a:t>presso DTA (1 anno)</a:t>
            </a:r>
          </a:p>
          <a:p>
            <a:r>
              <a:rPr lang="it-IT" dirty="0" smtClean="0"/>
              <a:t>-Test e validazione dei risultati. (mese 25-36)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F. </a:t>
            </a:r>
            <a:r>
              <a:rPr lang="en-US" sz="2400" dirty="0" err="1" smtClean="0"/>
              <a:t>Pirotti</a:t>
            </a:r>
            <a:r>
              <a:rPr lang="en-US" sz="2400" dirty="0" smtClean="0"/>
              <a:t>,  F. </a:t>
            </a:r>
            <a:r>
              <a:rPr lang="en-US" sz="2400" dirty="0" err="1" smtClean="0"/>
              <a:t>Sunar</a:t>
            </a:r>
            <a:r>
              <a:rPr lang="en-US" sz="2400" dirty="0" smtClean="0"/>
              <a:t>,  M. </a:t>
            </a:r>
            <a:r>
              <a:rPr lang="en-US" sz="2400" dirty="0" err="1" smtClean="0"/>
              <a:t>Piragnolo</a:t>
            </a:r>
            <a:r>
              <a:rPr lang="en-US" sz="2400" dirty="0" smtClean="0"/>
              <a:t> “Benchmark of Machine Learning for classification of a sentinel-2 image. “</a:t>
            </a:r>
          </a:p>
          <a:p>
            <a:r>
              <a:rPr lang="en-US" sz="2400" dirty="0" smtClean="0"/>
              <a:t>R.C. Gonzales, R.E. Woods “Digital Image processing”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</a:p>
          <a:p>
            <a:r>
              <a:rPr lang="en-US" sz="2400" dirty="0" err="1" smtClean="0"/>
              <a:t>J.Hertz</a:t>
            </a:r>
            <a:r>
              <a:rPr lang="en-US" sz="2400" dirty="0" smtClean="0"/>
              <a:t>, A. Krogh “Introduction to </a:t>
            </a:r>
            <a:r>
              <a:rPr lang="en-US" sz="2400" dirty="0"/>
              <a:t>t</a:t>
            </a:r>
            <a:r>
              <a:rPr lang="en-US" sz="2400" dirty="0" smtClean="0"/>
              <a:t>he Theory of Neural Computation”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edition</a:t>
            </a:r>
          </a:p>
          <a:p>
            <a:r>
              <a:rPr lang="it-IT" sz="2400" dirty="0" smtClean="0"/>
              <a:t>Rei </a:t>
            </a:r>
            <a:r>
              <a:rPr lang="it-IT" sz="2400" dirty="0" err="1" smtClean="0"/>
              <a:t>Sonobe</a:t>
            </a:r>
            <a:r>
              <a:rPr lang="it-IT" sz="2400" dirty="0" smtClean="0"/>
              <a:t> , </a:t>
            </a:r>
            <a:r>
              <a:rPr lang="it-IT" sz="2400" dirty="0" err="1" smtClean="0"/>
              <a:t>Yuki</a:t>
            </a:r>
            <a:r>
              <a:rPr lang="it-IT" sz="2400" dirty="0" smtClean="0"/>
              <a:t> </a:t>
            </a:r>
            <a:r>
              <a:rPr lang="it-IT" sz="2400" dirty="0" err="1" smtClean="0"/>
              <a:t>Yamaya</a:t>
            </a:r>
            <a:r>
              <a:rPr lang="it-IT" sz="2400" dirty="0" smtClean="0"/>
              <a:t>, Hiroshi </a:t>
            </a:r>
            <a:r>
              <a:rPr lang="it-IT" sz="2400" dirty="0" err="1" smtClean="0"/>
              <a:t>Tani</a:t>
            </a:r>
            <a:r>
              <a:rPr lang="it-IT" sz="2400" dirty="0" smtClean="0"/>
              <a:t> , </a:t>
            </a:r>
            <a:r>
              <a:rPr lang="it-IT" sz="2400" dirty="0" err="1" smtClean="0"/>
              <a:t>Xiufeng</a:t>
            </a:r>
            <a:r>
              <a:rPr lang="it-IT" sz="2400" dirty="0" smtClean="0"/>
              <a:t> </a:t>
            </a:r>
            <a:r>
              <a:rPr lang="it-IT" sz="2400" dirty="0" err="1" smtClean="0"/>
              <a:t>Wang</a:t>
            </a:r>
            <a:r>
              <a:rPr lang="it-IT" sz="2400" dirty="0" smtClean="0"/>
              <a:t>, </a:t>
            </a:r>
            <a:r>
              <a:rPr lang="it-IT" sz="2400" dirty="0" err="1" smtClean="0"/>
              <a:t>Nobuyuki</a:t>
            </a:r>
            <a:r>
              <a:rPr lang="it-IT" sz="2400" dirty="0" smtClean="0"/>
              <a:t> </a:t>
            </a:r>
            <a:r>
              <a:rPr lang="it-IT" sz="2400" dirty="0" err="1" smtClean="0"/>
              <a:t>Kobayashi</a:t>
            </a:r>
            <a:r>
              <a:rPr lang="it-IT" sz="2400" dirty="0" smtClean="0"/>
              <a:t> </a:t>
            </a:r>
            <a:r>
              <a:rPr lang="en-US" sz="2400" dirty="0" smtClean="0"/>
              <a:t> and Kan-</a:t>
            </a:r>
            <a:r>
              <a:rPr lang="en-US" sz="2400" dirty="0" err="1" smtClean="0"/>
              <a:t>ichiro</a:t>
            </a:r>
            <a:r>
              <a:rPr lang="en-US" sz="2400" dirty="0" smtClean="0"/>
              <a:t> Mochizuki (2017): Assessing the suitability of data from Sentinel-1A and 2A for crop </a:t>
            </a:r>
            <a:r>
              <a:rPr lang="it-IT" sz="2400" dirty="0" err="1" smtClean="0"/>
              <a:t>classification</a:t>
            </a:r>
            <a:r>
              <a:rPr lang="it-IT" sz="2400" dirty="0" smtClean="0"/>
              <a:t>, </a:t>
            </a:r>
            <a:r>
              <a:rPr lang="it-IT" sz="2400" dirty="0" err="1" smtClean="0"/>
              <a:t>GIScience</a:t>
            </a:r>
            <a:r>
              <a:rPr lang="it-IT" sz="2400" dirty="0" smtClean="0"/>
              <a:t> &amp; Remote </a:t>
            </a:r>
            <a:r>
              <a:rPr lang="it-IT" sz="2400" dirty="0" err="1" smtClean="0"/>
              <a:t>Sensing</a:t>
            </a:r>
            <a:endParaRPr lang="en-US" sz="2400" dirty="0" smtClean="0"/>
          </a:p>
          <a:p>
            <a:endParaRPr lang="en-US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538</Words>
  <Application>Microsoft Office PowerPoint</Application>
  <PresentationFormat>Presentazione su schermo (4:3)</PresentationFormat>
  <Paragraphs>70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Elaborazione di immagini satellitari tramite tecniche di deep learning per il monitoraggio delle aree metropolitane </vt:lpstr>
      <vt:lpstr>Sommario</vt:lpstr>
      <vt:lpstr>Progetto Copernicus</vt:lpstr>
      <vt:lpstr>Progetto Copernicus</vt:lpstr>
      <vt:lpstr>Copernicus per il monitoraggio ambientale</vt:lpstr>
      <vt:lpstr>Machine Learning</vt:lpstr>
      <vt:lpstr>Progetto Formativo</vt:lpstr>
      <vt:lpstr>Bibliografia</vt:lpstr>
      <vt:lpstr>Grazie per l’Attenzione</vt:lpstr>
      <vt:lpstr>Missioni Sentinel</vt:lpstr>
      <vt:lpstr>Missione Sentinel 2 </vt:lpstr>
      <vt:lpstr>Sonobe et al. (2017)</vt:lpstr>
      <vt:lpstr>Sonobe et al. (2017)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Cilli</dc:creator>
  <cp:lastModifiedBy>studente</cp:lastModifiedBy>
  <cp:revision>261</cp:revision>
  <dcterms:created xsi:type="dcterms:W3CDTF">2018-02-22T09:12:37Z</dcterms:created>
  <dcterms:modified xsi:type="dcterms:W3CDTF">2018-02-28T11:35:10Z</dcterms:modified>
</cp:coreProperties>
</file>