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notesMasterIdLst>
    <p:notesMasterId r:id="rId11"/>
  </p:notesMasterIdLst>
  <p:sldIdLst>
    <p:sldId id="259" r:id="rId2"/>
    <p:sldId id="268" r:id="rId3"/>
    <p:sldId id="258" r:id="rId4"/>
    <p:sldId id="257" r:id="rId5"/>
    <p:sldId id="270" r:id="rId6"/>
    <p:sldId id="262" r:id="rId7"/>
    <p:sldId id="271" r:id="rId8"/>
    <p:sldId id="272" r:id="rId9"/>
    <p:sldId id="273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2246" autoAdjust="0"/>
  </p:normalViewPr>
  <p:slideViewPr>
    <p:cSldViewPr>
      <p:cViewPr varScale="1">
        <p:scale>
          <a:sx n="69" d="100"/>
          <a:sy n="69" d="100"/>
        </p:scale>
        <p:origin x="-1757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C3E1C-B18D-410B-AFB5-CA50ED944AAB}" type="datetimeFigureOut">
              <a:rPr lang="it-IT" smtClean="0"/>
              <a:pPr/>
              <a:t>28/02/2018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35DBD-C0BE-4685-AF2E-0CE5CD9D0C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46107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5DBD-C0BE-4685-AF2E-0CE5CD9D0C5B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1749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5DBD-C0BE-4685-AF2E-0CE5CD9D0C5B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3185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5DBD-C0BE-4685-AF2E-0CE5CD9D0C5B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36748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5DBD-C0BE-4685-AF2E-0CE5CD9D0C5B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9253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5DBD-C0BE-4685-AF2E-0CE5CD9D0C5B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1387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5DBD-C0BE-4685-AF2E-0CE5CD9D0C5B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4663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5DBD-C0BE-4685-AF2E-0CE5CD9D0C5B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43097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5DBD-C0BE-4685-AF2E-0CE5CD9D0C5B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8" name="Rettango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1" name="Rettango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699CB88-5E1A-4FAC-892A-60949ACB1F6F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Rettango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19E5DE5-31F4-4D39-B4ED-6D0CC16CC75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423848" cy="478457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it-IT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700" dirty="0">
                <a:solidFill>
                  <a:schemeClr val="accent1">
                    <a:lumMod val="75000"/>
                  </a:schemeClr>
                </a:solidFill>
              </a:rPr>
              <a:t>DIPARTIMENTO INTERATENEO DI FISICA «M. MERLIN»</a:t>
            </a:r>
            <a:br>
              <a:rPr lang="it-IT" sz="27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700" dirty="0">
                <a:solidFill>
                  <a:schemeClr val="accent1">
                    <a:lumMod val="75000"/>
                  </a:schemeClr>
                </a:solidFill>
              </a:rPr>
              <a:t>SCUOLA DI DOTTORATO DI RICERCA IN FISICA XXXIII CICLO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Presentazione dell’attività di ricerca</a:t>
            </a:r>
            <a:br>
              <a:rPr lang="it-IT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DEVELOPMENT OF INNOVATIVE PHOTOACOUSTIC SENSORS FOR INDUSTRIAL AND BIOMEDICAL APPLICATIONS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Dottoranda: </a:t>
            </a:r>
            <a:r>
              <a:rPr lang="it-IT" sz="2700" b="1" dirty="0">
                <a:solidFill>
                  <a:schemeClr val="accent1">
                    <a:lumMod val="75000"/>
                  </a:schemeClr>
                </a:solidFill>
              </a:rPr>
              <a:t>Arianna Elefante</a:t>
            </a:r>
            <a:endParaRPr lang="it-IT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SUMMARY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12648" y="2420888"/>
            <a:ext cx="8153400" cy="3052936"/>
          </a:xfrm>
        </p:spPr>
        <p:txBody>
          <a:bodyPr>
            <a:normAutofit lnSpcReduction="10000"/>
          </a:bodyPr>
          <a:lstStyle/>
          <a:p>
            <a:r>
              <a:rPr lang="it-IT" dirty="0" err="1" smtClean="0"/>
              <a:t>Motivations</a:t>
            </a:r>
            <a:endParaRPr lang="it-IT" dirty="0"/>
          </a:p>
          <a:p>
            <a:r>
              <a:rPr lang="it-IT" dirty="0" err="1"/>
              <a:t>Quartz</a:t>
            </a:r>
            <a:r>
              <a:rPr lang="it-IT" dirty="0"/>
              <a:t> 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 smtClean="0"/>
              <a:t>PhotoAcoustic</a:t>
            </a:r>
            <a:r>
              <a:rPr lang="it-IT" dirty="0" smtClean="0"/>
              <a:t> </a:t>
            </a:r>
            <a:r>
              <a:rPr lang="it-IT" dirty="0" err="1"/>
              <a:t>Spectroscopy</a:t>
            </a:r>
            <a:endParaRPr lang="it-IT" dirty="0"/>
          </a:p>
          <a:p>
            <a:r>
              <a:rPr lang="it-IT" dirty="0"/>
              <a:t>Applications</a:t>
            </a:r>
          </a:p>
          <a:p>
            <a:r>
              <a:rPr lang="it-IT" dirty="0" err="1" smtClean="0"/>
              <a:t>External</a:t>
            </a:r>
            <a:r>
              <a:rPr lang="it-IT" dirty="0" smtClean="0"/>
              <a:t> </a:t>
            </a:r>
            <a:r>
              <a:rPr lang="it-IT" dirty="0" err="1" smtClean="0"/>
              <a:t>partners</a:t>
            </a:r>
            <a:endParaRPr lang="it-IT" dirty="0"/>
          </a:p>
          <a:p>
            <a:r>
              <a:rPr lang="it-IT" dirty="0" err="1" smtClean="0"/>
              <a:t>Targets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first </a:t>
            </a:r>
            <a:r>
              <a:rPr lang="it-IT" dirty="0" err="1" smtClean="0"/>
              <a:t>year</a:t>
            </a:r>
            <a:endParaRPr lang="it-IT" dirty="0"/>
          </a:p>
          <a:p>
            <a:r>
              <a:rPr lang="it-IT" dirty="0" err="1" smtClean="0"/>
              <a:t>Targets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following</a:t>
            </a:r>
            <a:r>
              <a:rPr lang="it-IT" dirty="0" smtClean="0"/>
              <a:t> </a:t>
            </a:r>
            <a:r>
              <a:rPr lang="it-IT" dirty="0" err="1" smtClean="0"/>
              <a:t>years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07498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" y="188640"/>
            <a:ext cx="9143928" cy="968152"/>
          </a:xfrm>
        </p:spPr>
        <p:txBody>
          <a:bodyPr>
            <a:noAutofit/>
          </a:bodyPr>
          <a:lstStyle/>
          <a:p>
            <a:pPr algn="ctr"/>
            <a:r>
              <a:rPr lang="it-IT" sz="3600" dirty="0" err="1" smtClean="0"/>
              <a:t>Motivation</a:t>
            </a:r>
            <a:r>
              <a:rPr lang="it-IT" sz="3600" dirty="0" smtClean="0"/>
              <a:t>: </a:t>
            </a:r>
            <a:r>
              <a:rPr lang="it-IT" sz="3600" u="sng" dirty="0" smtClean="0"/>
              <a:t>detection and </a:t>
            </a:r>
            <a:r>
              <a:rPr lang="it-IT" sz="3600" u="sng" dirty="0" err="1" smtClean="0"/>
              <a:t>measurement</a:t>
            </a:r>
            <a:r>
              <a:rPr lang="it-IT" sz="3600" u="sng" dirty="0" smtClean="0"/>
              <a:t> </a:t>
            </a:r>
            <a:r>
              <a:rPr lang="it-IT" sz="3600" u="sng" dirty="0" err="1" smtClean="0"/>
              <a:t>of</a:t>
            </a:r>
            <a:r>
              <a:rPr lang="it-IT" sz="3600" u="sng" dirty="0" smtClean="0"/>
              <a:t> gas </a:t>
            </a:r>
            <a:r>
              <a:rPr lang="it-IT" sz="3600" u="sng" dirty="0" err="1" smtClean="0"/>
              <a:t>concentration</a:t>
            </a:r>
            <a:endParaRPr lang="it-IT" sz="3600" u="sng" dirty="0"/>
          </a:p>
        </p:txBody>
      </p:sp>
      <p:grpSp>
        <p:nvGrpSpPr>
          <p:cNvPr id="10" name="Gruppo 9"/>
          <p:cNvGrpSpPr/>
          <p:nvPr/>
        </p:nvGrpSpPr>
        <p:grpSpPr>
          <a:xfrm>
            <a:off x="179512" y="1484784"/>
            <a:ext cx="4176464" cy="2492896"/>
            <a:chOff x="0" y="1628800"/>
            <a:chExt cx="4355976" cy="2304256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25097" t="41600" r="51278" b="30050"/>
            <a:stretch>
              <a:fillRect/>
            </a:stretch>
          </p:blipFill>
          <p:spPr bwMode="auto">
            <a:xfrm>
              <a:off x="1475656" y="1988840"/>
              <a:ext cx="2880320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e 3"/>
            <p:cNvSpPr/>
            <p:nvPr/>
          </p:nvSpPr>
          <p:spPr>
            <a:xfrm>
              <a:off x="0" y="1628800"/>
              <a:ext cx="2410322" cy="76808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Environmental</a:t>
              </a:r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Monitoring</a:t>
              </a:r>
              <a:endParaRPr lang="it-IT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4716016" y="1556792"/>
            <a:ext cx="4176464" cy="2376264"/>
            <a:chOff x="5027834" y="1566393"/>
            <a:chExt cx="3916889" cy="236666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1060" t="50000" r="62403" b="31100"/>
            <a:stretch>
              <a:fillRect/>
            </a:stretch>
          </p:blipFill>
          <p:spPr bwMode="auto">
            <a:xfrm>
              <a:off x="5027834" y="1892829"/>
              <a:ext cx="2808312" cy="2040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e 4"/>
            <p:cNvSpPr/>
            <p:nvPr/>
          </p:nvSpPr>
          <p:spPr>
            <a:xfrm>
              <a:off x="6839744" y="1566393"/>
              <a:ext cx="2104979" cy="85449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Industrial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Process</a:t>
              </a:r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Control</a:t>
              </a:r>
              <a:endParaRPr lang="it-IT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5" cstate="print"/>
          <a:srcRect l="10922" t="11151" r="72541" b="80848"/>
          <a:stretch>
            <a:fillRect/>
          </a:stretch>
        </p:blipFill>
        <p:spPr bwMode="auto">
          <a:xfrm>
            <a:off x="7127776" y="692696"/>
            <a:ext cx="201622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po 12"/>
          <p:cNvGrpSpPr/>
          <p:nvPr/>
        </p:nvGrpSpPr>
        <p:grpSpPr>
          <a:xfrm>
            <a:off x="152104" y="4005064"/>
            <a:ext cx="4059856" cy="2800266"/>
            <a:chOff x="0" y="4077072"/>
            <a:chExt cx="3707904" cy="216024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20963" t="46850" r="57184" b="33200"/>
            <a:stretch>
              <a:fillRect/>
            </a:stretch>
          </p:blipFill>
          <p:spPr bwMode="auto">
            <a:xfrm>
              <a:off x="1259632" y="4581128"/>
              <a:ext cx="2448272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e 5"/>
            <p:cNvSpPr/>
            <p:nvPr/>
          </p:nvSpPr>
          <p:spPr>
            <a:xfrm>
              <a:off x="0" y="4077072"/>
              <a:ext cx="2304256" cy="93610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Detection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of</a:t>
              </a:r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toxic</a:t>
              </a:r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gases</a:t>
              </a:r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and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explosive</a:t>
              </a:r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precursor</a:t>
              </a:r>
              <a:endParaRPr lang="it-IT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4860033" y="3789040"/>
            <a:ext cx="4283968" cy="3011511"/>
            <a:chOff x="5076055" y="3933056"/>
            <a:chExt cx="3851921" cy="230425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2160" t="46850" r="37597" b="24800"/>
            <a:stretch>
              <a:fillRect/>
            </a:stretch>
          </p:blipFill>
          <p:spPr bwMode="auto">
            <a:xfrm>
              <a:off x="5076055" y="4608512"/>
              <a:ext cx="2673785" cy="16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e 6"/>
            <p:cNvSpPr/>
            <p:nvPr/>
          </p:nvSpPr>
          <p:spPr>
            <a:xfrm>
              <a:off x="7020272" y="3933056"/>
              <a:ext cx="1907704" cy="93610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Biomarker</a:t>
              </a:r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detection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for</a:t>
              </a:r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non-invasive</a:t>
              </a:r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medical</a:t>
              </a:r>
              <a:r>
                <a:rPr lang="it-IT" sz="1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 </a:t>
              </a:r>
              <a:r>
                <a:rPr lang="it-IT" sz="16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diagnostics</a:t>
              </a:r>
              <a:endParaRPr lang="it-IT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436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err="1" smtClean="0"/>
              <a:t>Q</a:t>
            </a:r>
            <a:r>
              <a:rPr lang="it-IT" dirty="0" err="1" smtClean="0"/>
              <a:t>uartz</a:t>
            </a:r>
            <a:r>
              <a:rPr lang="it-IT" dirty="0" smtClean="0"/>
              <a:t> </a:t>
            </a:r>
            <a:r>
              <a:rPr lang="it-IT" b="1" dirty="0" err="1" smtClean="0"/>
              <a:t>E</a:t>
            </a:r>
            <a:r>
              <a:rPr lang="it-IT" dirty="0" err="1" smtClean="0"/>
              <a:t>nhanced</a:t>
            </a:r>
            <a:r>
              <a:rPr lang="it-IT" dirty="0" smtClean="0"/>
              <a:t> </a:t>
            </a:r>
            <a:r>
              <a:rPr lang="it-IT" b="1" dirty="0" err="1" smtClean="0"/>
              <a:t>P</a:t>
            </a:r>
            <a:r>
              <a:rPr lang="it-IT" dirty="0" err="1" smtClean="0"/>
              <a:t>hoto</a:t>
            </a:r>
            <a:r>
              <a:rPr lang="it-IT" b="1" dirty="0" err="1" smtClean="0"/>
              <a:t>A</a:t>
            </a:r>
            <a:r>
              <a:rPr lang="it-IT" dirty="0" err="1" smtClean="0"/>
              <a:t>coustic</a:t>
            </a:r>
            <a:r>
              <a:rPr lang="it-IT" dirty="0" smtClean="0"/>
              <a:t> </a:t>
            </a:r>
            <a:r>
              <a:rPr lang="it-IT" b="1" dirty="0" err="1" smtClean="0"/>
              <a:t>S</a:t>
            </a:r>
            <a:r>
              <a:rPr lang="it-IT" dirty="0" err="1" smtClean="0"/>
              <a:t>pectroscopy</a:t>
            </a:r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l="30274" t="34984" r="31220" b="22536"/>
          <a:stretch>
            <a:fillRect/>
          </a:stretch>
        </p:blipFill>
        <p:spPr bwMode="auto">
          <a:xfrm>
            <a:off x="179512" y="3717032"/>
            <a:ext cx="490803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4788024" y="1340768"/>
            <a:ext cx="4355976" cy="367240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2004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lvl="0" indent="-32004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it-IT" sz="2000" i="1" u="sng" dirty="0" err="1"/>
              <a:t>Excitation</a:t>
            </a:r>
            <a:r>
              <a:rPr lang="it-IT" sz="2000" i="1" u="sng" dirty="0"/>
              <a:t> source</a:t>
            </a:r>
            <a:r>
              <a:rPr lang="it-IT" sz="2000" dirty="0"/>
              <a:t>:  </a:t>
            </a:r>
            <a:endParaRPr lang="it-IT" sz="2000" dirty="0" smtClean="0"/>
          </a:p>
          <a:p>
            <a:pPr marL="320040" lvl="0" indent="-320040" algn="just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it-IT" sz="2000" dirty="0" smtClean="0"/>
              <a:t>     </a:t>
            </a:r>
            <a:r>
              <a:rPr lang="it-IT" sz="2000" dirty="0" err="1" smtClean="0"/>
              <a:t>Modulated</a:t>
            </a:r>
            <a:r>
              <a:rPr lang="it-IT" sz="2000" dirty="0" smtClean="0"/>
              <a:t> </a:t>
            </a:r>
            <a:r>
              <a:rPr lang="it-IT" sz="2000" dirty="0"/>
              <a:t>laser light </a:t>
            </a:r>
            <a:r>
              <a:rPr lang="it-IT" sz="2000" dirty="0" smtClean="0"/>
              <a:t>at </a:t>
            </a:r>
            <a:r>
              <a:rPr lang="el-GR" sz="2000" dirty="0" smtClean="0">
                <a:latin typeface="Calibri"/>
                <a:cs typeface="Calibri"/>
              </a:rPr>
              <a:t>λ</a:t>
            </a:r>
            <a:r>
              <a:rPr lang="it-IT" sz="2000" dirty="0">
                <a:latin typeface="Calibri"/>
                <a:cs typeface="Calibri"/>
              </a:rPr>
              <a:t>=</a:t>
            </a:r>
            <a:r>
              <a:rPr lang="el-GR" sz="2000" dirty="0">
                <a:cs typeface="Calibri"/>
              </a:rPr>
              <a:t> λ</a:t>
            </a:r>
            <a:r>
              <a:rPr lang="it-IT" sz="1200" dirty="0" err="1" smtClean="0">
                <a:cs typeface="Calibri"/>
              </a:rPr>
              <a:t>ass_molecola</a:t>
            </a:r>
            <a:endParaRPr lang="it-IT" sz="1200" dirty="0" smtClean="0">
              <a:cs typeface="Calibri"/>
            </a:endParaRPr>
          </a:p>
          <a:p>
            <a:pPr marL="320040" lvl="0" indent="-320040" algn="just">
              <a:spcBef>
                <a:spcPts val="700"/>
              </a:spcBef>
              <a:buClr>
                <a:schemeClr val="accent2"/>
              </a:buClr>
              <a:buSzPct val="60000"/>
            </a:pPr>
            <a:endParaRPr kumimoji="0" lang="it-IT" sz="2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it-IT" sz="2000" i="1" u="sng" dirty="0" err="1" smtClean="0"/>
              <a:t>Photoacoustic</a:t>
            </a:r>
            <a:r>
              <a:rPr lang="it-IT" sz="2000" i="1" u="sng" dirty="0"/>
              <a:t> </a:t>
            </a:r>
            <a:r>
              <a:rPr lang="it-IT" sz="2000" i="1" u="sng" dirty="0" err="1" smtClean="0"/>
              <a:t>Spectroscopy</a:t>
            </a:r>
            <a:r>
              <a:rPr lang="it-IT" sz="2000" dirty="0"/>
              <a:t>: </a:t>
            </a:r>
            <a:r>
              <a:rPr lang="it-IT" sz="2000" dirty="0" err="1" smtClean="0"/>
              <a:t>conversion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</a:t>
            </a:r>
            <a:r>
              <a:rPr lang="it-IT" sz="2000" dirty="0" err="1" smtClean="0"/>
              <a:t>absorbed</a:t>
            </a:r>
            <a:r>
              <a:rPr lang="it-IT" sz="2000" dirty="0" smtClean="0"/>
              <a:t> </a:t>
            </a:r>
            <a:r>
              <a:rPr lang="it-IT" sz="2000" dirty="0" err="1" smtClean="0"/>
              <a:t>by</a:t>
            </a:r>
            <a:r>
              <a:rPr lang="it-IT" sz="2000" dirty="0" smtClean="0"/>
              <a:t> the </a:t>
            </a:r>
            <a:r>
              <a:rPr lang="it-IT" sz="2000" dirty="0" err="1" smtClean="0"/>
              <a:t>molecules</a:t>
            </a:r>
            <a:r>
              <a:rPr lang="it-IT" sz="2000" dirty="0" smtClean="0"/>
              <a:t> </a:t>
            </a:r>
            <a:r>
              <a:rPr lang="it-IT" sz="2000" dirty="0" err="1" smtClean="0"/>
              <a:t>to</a:t>
            </a:r>
            <a:r>
              <a:rPr lang="it-IT" sz="2000" dirty="0" smtClean="0"/>
              <a:t> </a:t>
            </a:r>
            <a:r>
              <a:rPr lang="it-IT" sz="2000" dirty="0" err="1" smtClean="0"/>
              <a:t>thermal</a:t>
            </a:r>
            <a:r>
              <a:rPr lang="it-IT" sz="2000" dirty="0" smtClean="0"/>
              <a:t>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</a:t>
            </a:r>
            <a:r>
              <a:rPr lang="it-IT" sz="2000" dirty="0" smtClean="0"/>
              <a:t>due </a:t>
            </a:r>
            <a:r>
              <a:rPr lang="it-IT" sz="2000" dirty="0" err="1" smtClean="0"/>
              <a:t>to</a:t>
            </a:r>
            <a:r>
              <a:rPr lang="it-IT" sz="2000" dirty="0" smtClean="0"/>
              <a:t> non radiative </a:t>
            </a:r>
            <a:r>
              <a:rPr lang="it-IT" sz="2000" dirty="0" err="1" smtClean="0"/>
              <a:t>relaxation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excited</a:t>
            </a:r>
            <a:r>
              <a:rPr lang="it-IT" sz="2000" dirty="0" smtClean="0"/>
              <a:t> </a:t>
            </a:r>
            <a:r>
              <a:rPr lang="it-IT" sz="2000" dirty="0" err="1" smtClean="0"/>
              <a:t>molecules</a:t>
            </a:r>
            <a:endParaRPr lang="it-IT" sz="2000" dirty="0" smtClean="0"/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it-IT" sz="2000" dirty="0"/>
          </a:p>
          <a:p>
            <a:pPr marL="320040" indent="-32004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it-IT" sz="2000" i="1" u="sng" dirty="0" err="1"/>
              <a:t>Photoacoustic</a:t>
            </a:r>
            <a:r>
              <a:rPr lang="it-IT" sz="2000" i="1" u="sng" dirty="0"/>
              <a:t> </a:t>
            </a:r>
            <a:r>
              <a:rPr lang="it-IT" sz="2000" i="1" u="sng" dirty="0" err="1"/>
              <a:t>Transducer</a:t>
            </a:r>
            <a:r>
              <a:rPr lang="it-IT" sz="2000" dirty="0"/>
              <a:t>: </a:t>
            </a:r>
            <a:endParaRPr lang="it-IT" sz="2000" dirty="0" smtClean="0"/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it-IT" sz="2000" dirty="0" smtClean="0"/>
              <a:t>     </a:t>
            </a:r>
            <a:r>
              <a:rPr lang="it-IT" sz="2000" dirty="0" err="1" smtClean="0"/>
              <a:t>Quartz</a:t>
            </a:r>
            <a:r>
              <a:rPr lang="it-IT" sz="2000" dirty="0" smtClean="0"/>
              <a:t> </a:t>
            </a:r>
            <a:r>
              <a:rPr lang="it-IT" sz="2000" dirty="0" err="1" smtClean="0"/>
              <a:t>tuning</a:t>
            </a:r>
            <a:r>
              <a:rPr lang="it-IT" sz="2000" dirty="0" smtClean="0"/>
              <a:t> </a:t>
            </a:r>
            <a:r>
              <a:rPr lang="it-IT" sz="2000" dirty="0" err="1" smtClean="0"/>
              <a:t>fork</a:t>
            </a:r>
            <a:endParaRPr lang="it-IT" sz="1200" dirty="0"/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it-IT" sz="2900" dirty="0"/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it-IT" dirty="0"/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it-IT" sz="2900" dirty="0"/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it-IT" dirty="0"/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kumimoji="0" lang="it-IT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32171884"/>
              </p:ext>
            </p:extLst>
          </p:nvPr>
        </p:nvGraphicFramePr>
        <p:xfrm>
          <a:off x="5580112" y="5373216"/>
          <a:ext cx="2746375" cy="301625"/>
        </p:xfrm>
        <a:graphic>
          <a:graphicData uri="http://schemas.openxmlformats.org/presentationml/2006/ole">
            <p:oleObj spid="_x0000_s1085" name="Equation" r:id="rId5" imgW="1574640" imgH="177480" progId="Equation.DSMT4">
              <p:embed/>
            </p:oleObj>
          </a:graphicData>
        </a:graphic>
      </p:graphicFrame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6" cstate="print"/>
          <a:srcRect l="10922" t="11151" r="72541" b="80848"/>
          <a:stretch>
            <a:fillRect/>
          </a:stretch>
        </p:blipFill>
        <p:spPr bwMode="auto">
          <a:xfrm>
            <a:off x="7127776" y="6309320"/>
            <a:ext cx="201622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25" t="36000" r="31888" b="31801"/>
          <a:stretch/>
        </p:blipFill>
        <p:spPr>
          <a:xfrm>
            <a:off x="683568" y="1844824"/>
            <a:ext cx="3528392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/>
          <p:cNvSpPr txBox="1">
            <a:spLocks/>
          </p:cNvSpPr>
          <p:nvPr/>
        </p:nvSpPr>
        <p:spPr>
          <a:xfrm>
            <a:off x="323528" y="188640"/>
            <a:ext cx="8820472" cy="9906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</a:t>
            </a:r>
            <a:r>
              <a:rPr kumimoji="0" lang="it-IT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uartz</a:t>
            </a: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it-IT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nhanced</a:t>
            </a: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kumimoji="0" lang="it-IT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hoto</a:t>
            </a:r>
            <a:r>
              <a:rPr kumimoji="0" 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it-IT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coustic</a:t>
            </a: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r>
              <a:rPr kumimoji="0" lang="it-IT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pectroscopy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2555776" y="1412776"/>
            <a:ext cx="385192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it-IT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Sensor</a:t>
            </a:r>
            <a:r>
              <a:rPr kumimoji="0" lang="it-IT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’s </a:t>
            </a:r>
            <a:r>
              <a:rPr kumimoji="0" lang="it-IT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features</a:t>
            </a:r>
            <a:r>
              <a:rPr kumimoji="0" lang="it-IT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Segnaposto contenuto 2"/>
          <p:cNvSpPr txBox="1">
            <a:spLocks/>
          </p:cNvSpPr>
          <p:nvPr/>
        </p:nvSpPr>
        <p:spPr>
          <a:xfrm>
            <a:off x="251520" y="1844824"/>
            <a:ext cx="8153400" cy="2260848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it-IT" sz="33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500" dirty="0" err="1" smtClean="0"/>
              <a:t>Compactness</a:t>
            </a:r>
            <a:endParaRPr lang="it-IT" sz="2500" dirty="0"/>
          </a:p>
          <a:p>
            <a:r>
              <a:rPr lang="it-IT" sz="2500" dirty="0" smtClean="0"/>
              <a:t>High </a:t>
            </a:r>
            <a:r>
              <a:rPr lang="it-IT" sz="2500" dirty="0" err="1" smtClean="0"/>
              <a:t>sensibility</a:t>
            </a:r>
            <a:r>
              <a:rPr lang="it-IT" sz="2500" dirty="0" smtClean="0"/>
              <a:t> and </a:t>
            </a:r>
            <a:r>
              <a:rPr lang="it-IT" sz="2500" dirty="0" err="1" smtClean="0"/>
              <a:t>selectivity</a:t>
            </a:r>
            <a:endParaRPr lang="it-IT" sz="2500" dirty="0"/>
          </a:p>
          <a:p>
            <a:r>
              <a:rPr lang="it-IT" sz="2500" dirty="0" smtClean="0"/>
              <a:t>Fast </a:t>
            </a:r>
            <a:r>
              <a:rPr lang="it-IT" sz="2500" dirty="0" err="1" smtClean="0"/>
              <a:t>response</a:t>
            </a:r>
            <a:r>
              <a:rPr lang="it-IT" sz="2500" dirty="0" smtClean="0"/>
              <a:t> </a:t>
            </a:r>
            <a:r>
              <a:rPr lang="it-IT" sz="2500" dirty="0" err="1" smtClean="0"/>
              <a:t>time</a:t>
            </a:r>
            <a:endParaRPr lang="it-IT" sz="2500" dirty="0"/>
          </a:p>
          <a:p>
            <a:r>
              <a:rPr lang="it-IT" sz="2500" dirty="0" err="1" smtClean="0"/>
              <a:t>Immunity</a:t>
            </a:r>
            <a:r>
              <a:rPr lang="it-IT" sz="2500" dirty="0" smtClean="0"/>
              <a:t> </a:t>
            </a:r>
            <a:r>
              <a:rPr lang="it-IT" sz="2500" dirty="0" err="1" smtClean="0"/>
              <a:t>to</a:t>
            </a:r>
            <a:r>
              <a:rPr lang="it-IT" sz="2500" dirty="0" smtClean="0"/>
              <a:t> the </a:t>
            </a:r>
            <a:r>
              <a:rPr lang="it-IT" sz="2500" dirty="0" err="1" smtClean="0"/>
              <a:t>environmental</a:t>
            </a:r>
            <a:r>
              <a:rPr lang="it-IT" sz="2500" dirty="0" smtClean="0"/>
              <a:t> </a:t>
            </a:r>
            <a:r>
              <a:rPr lang="it-IT" sz="2500" dirty="0" err="1" smtClean="0"/>
              <a:t>acoustic</a:t>
            </a:r>
            <a:r>
              <a:rPr lang="it-IT" sz="2500" dirty="0" smtClean="0"/>
              <a:t> </a:t>
            </a:r>
            <a:r>
              <a:rPr lang="it-IT" sz="2500" dirty="0" err="1" smtClean="0"/>
              <a:t>noise</a:t>
            </a:r>
            <a:r>
              <a:rPr lang="it-IT" sz="2500" dirty="0" smtClean="0"/>
              <a:t> </a:t>
            </a:r>
          </a:p>
          <a:p>
            <a:r>
              <a:rPr lang="it-IT" sz="2500" dirty="0" smtClean="0"/>
              <a:t>In </a:t>
            </a:r>
            <a:r>
              <a:rPr lang="it-IT" sz="2500" dirty="0"/>
              <a:t>situ </a:t>
            </a:r>
            <a:r>
              <a:rPr lang="it-IT" sz="2500" dirty="0" smtClean="0"/>
              <a:t>and </a:t>
            </a:r>
            <a:r>
              <a:rPr lang="it-IT" sz="2500" dirty="0" err="1" smtClean="0"/>
              <a:t>real</a:t>
            </a:r>
            <a:r>
              <a:rPr lang="it-IT" sz="2500" dirty="0" smtClean="0"/>
              <a:t> </a:t>
            </a:r>
            <a:r>
              <a:rPr lang="it-IT" sz="2500" dirty="0" err="1" smtClean="0"/>
              <a:t>time</a:t>
            </a:r>
            <a:r>
              <a:rPr lang="it-IT" sz="2500" dirty="0" smtClean="0"/>
              <a:t> </a:t>
            </a:r>
            <a:r>
              <a:rPr lang="it-IT" sz="2500" dirty="0" err="1" smtClean="0"/>
              <a:t>monitoring</a:t>
            </a:r>
            <a:endParaRPr lang="it-IT" sz="2500" dirty="0"/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1331640" y="3933056"/>
            <a:ext cx="648072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500" dirty="0" smtClean="0"/>
              <a:t>    </a:t>
            </a:r>
            <a:r>
              <a:rPr lang="it-IT" sz="3500" dirty="0" err="1" smtClean="0"/>
              <a:t>Recent</a:t>
            </a:r>
            <a:r>
              <a:rPr lang="it-IT" sz="3500" dirty="0" smtClean="0"/>
              <a:t> </a:t>
            </a:r>
            <a:r>
              <a:rPr lang="it-IT" sz="3500" dirty="0" err="1"/>
              <a:t>highlights</a:t>
            </a:r>
            <a:r>
              <a:rPr lang="it-IT" sz="3500" dirty="0"/>
              <a:t> @PolySense</a:t>
            </a:r>
          </a:p>
        </p:txBody>
      </p:sp>
      <p:sp>
        <p:nvSpPr>
          <p:cNvPr id="27" name="Segnaposto contenuto 2"/>
          <p:cNvSpPr>
            <a:spLocks noGrp="1"/>
          </p:cNvSpPr>
          <p:nvPr>
            <p:ph sz="quarter" idx="1"/>
          </p:nvPr>
        </p:nvSpPr>
        <p:spPr>
          <a:xfrm>
            <a:off x="251520" y="4869160"/>
            <a:ext cx="8712968" cy="2188840"/>
          </a:xfrm>
        </p:spPr>
        <p:txBody>
          <a:bodyPr>
            <a:normAutofit/>
          </a:bodyPr>
          <a:lstStyle/>
          <a:p>
            <a:pPr algn="just"/>
            <a:r>
              <a:rPr lang="it-IT" sz="2100" dirty="0"/>
              <a:t>R</a:t>
            </a:r>
            <a:r>
              <a:rPr lang="it-IT" sz="2100" dirty="0" smtClean="0"/>
              <a:t>ecord </a:t>
            </a:r>
            <a:r>
              <a:rPr lang="it-IT" sz="2100" dirty="0"/>
              <a:t>detection </a:t>
            </a:r>
            <a:r>
              <a:rPr lang="it-IT" sz="2100" dirty="0" err="1"/>
              <a:t>limit</a:t>
            </a:r>
            <a:r>
              <a:rPr lang="it-IT" sz="2100" dirty="0"/>
              <a:t> for QEPAS for SF6, 50 part per </a:t>
            </a:r>
            <a:r>
              <a:rPr lang="it-IT" sz="2100" dirty="0" err="1"/>
              <a:t>trillion</a:t>
            </a:r>
            <a:r>
              <a:rPr lang="it-IT" sz="2100" dirty="0"/>
              <a:t> in one second</a:t>
            </a:r>
          </a:p>
          <a:p>
            <a:pPr algn="just"/>
            <a:r>
              <a:rPr lang="it-IT" sz="2100" dirty="0"/>
              <a:t>First </a:t>
            </a:r>
            <a:r>
              <a:rPr lang="it-IT" sz="2100" dirty="0" err="1"/>
              <a:t>demonstration</a:t>
            </a:r>
            <a:r>
              <a:rPr lang="it-IT" sz="2100" dirty="0"/>
              <a:t> of QEPAS in the </a:t>
            </a:r>
            <a:r>
              <a:rPr lang="it-IT" sz="2100" dirty="0" err="1"/>
              <a:t>THz</a:t>
            </a:r>
            <a:r>
              <a:rPr lang="it-IT" sz="2100" dirty="0"/>
              <a:t> range</a:t>
            </a:r>
          </a:p>
          <a:p>
            <a:pPr algn="just"/>
            <a:r>
              <a:rPr lang="it-IT" sz="2100" dirty="0"/>
              <a:t>First </a:t>
            </a:r>
            <a:r>
              <a:rPr lang="it-IT" sz="2100" dirty="0" err="1"/>
              <a:t>demostration</a:t>
            </a:r>
            <a:r>
              <a:rPr lang="it-IT" sz="2100" dirty="0"/>
              <a:t> of </a:t>
            </a:r>
            <a:r>
              <a:rPr lang="it-IT" sz="2100" dirty="0" err="1"/>
              <a:t>simultaneous</a:t>
            </a:r>
            <a:r>
              <a:rPr lang="it-IT" sz="2100" dirty="0"/>
              <a:t> dual gas </a:t>
            </a:r>
            <a:r>
              <a:rPr lang="it-IT" sz="2100" dirty="0" err="1"/>
              <a:t>detection</a:t>
            </a:r>
            <a:r>
              <a:rPr lang="it-IT" sz="2100" dirty="0"/>
              <a:t>  with QEPAS </a:t>
            </a:r>
            <a:r>
              <a:rPr lang="it-IT" sz="2100" dirty="0" err="1"/>
              <a:t>exploiting</a:t>
            </a:r>
            <a:r>
              <a:rPr lang="it-IT" sz="2100" dirty="0"/>
              <a:t> custom </a:t>
            </a:r>
            <a:r>
              <a:rPr lang="it-IT" sz="2100" dirty="0" err="1"/>
              <a:t>quartz</a:t>
            </a:r>
            <a:r>
              <a:rPr lang="it-IT" sz="2100" dirty="0"/>
              <a:t> tuning </a:t>
            </a:r>
            <a:r>
              <a:rPr lang="it-IT" sz="2100" dirty="0" err="1"/>
              <a:t>forks</a:t>
            </a:r>
            <a:endParaRPr lang="it-IT" sz="2100" dirty="0"/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387" t="34601" r="18501" b="39063"/>
          <a:stretch/>
        </p:blipFill>
        <p:spPr>
          <a:xfrm>
            <a:off x="6156176" y="2492896"/>
            <a:ext cx="1656184" cy="1354588"/>
          </a:xfrm>
          <a:prstGeom prst="rect">
            <a:avLst/>
          </a:prstGeom>
        </p:spPr>
      </p:pic>
      <p:cxnSp>
        <p:nvCxnSpPr>
          <p:cNvPr id="31" name="Connettore 1 30"/>
          <p:cNvCxnSpPr/>
          <p:nvPr/>
        </p:nvCxnSpPr>
        <p:spPr>
          <a:xfrm>
            <a:off x="395536" y="2204864"/>
            <a:ext cx="87484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395536" y="4797152"/>
            <a:ext cx="87484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it-IT" sz="4000" dirty="0" err="1" smtClean="0"/>
              <a:t>Applications</a:t>
            </a:r>
            <a:r>
              <a:rPr lang="it-IT" sz="4000" dirty="0" smtClean="0"/>
              <a:t> in </a:t>
            </a:r>
            <a:r>
              <a:rPr lang="it-IT" sz="4000" dirty="0" err="1" smtClean="0"/>
              <a:t>line</a:t>
            </a:r>
            <a:r>
              <a:rPr lang="it-IT" sz="4000" dirty="0" smtClean="0"/>
              <a:t> </a:t>
            </a:r>
            <a:r>
              <a:rPr lang="it-IT" sz="4000" dirty="0" err="1" smtClean="0"/>
              <a:t>with</a:t>
            </a:r>
            <a:r>
              <a:rPr lang="it-IT" sz="4000" dirty="0" smtClean="0"/>
              <a:t> the Smart </a:t>
            </a:r>
            <a:r>
              <a:rPr lang="it-IT" sz="4000" dirty="0" err="1" smtClean="0"/>
              <a:t>Specialisation</a:t>
            </a:r>
            <a:r>
              <a:rPr lang="it-IT" sz="4000" dirty="0" smtClean="0"/>
              <a:t> </a:t>
            </a:r>
            <a:r>
              <a:rPr lang="it-IT" sz="4000" dirty="0" err="1" smtClean="0"/>
              <a:t>Strategy</a:t>
            </a:r>
            <a:r>
              <a:rPr lang="it-IT" sz="4000" dirty="0" smtClean="0"/>
              <a:t> S3</a:t>
            </a:r>
            <a:endParaRPr lang="it-IT" sz="4000" dirty="0"/>
          </a:p>
        </p:txBody>
      </p:sp>
      <p:grpSp>
        <p:nvGrpSpPr>
          <p:cNvPr id="10" name="Gruppo 9"/>
          <p:cNvGrpSpPr/>
          <p:nvPr/>
        </p:nvGrpSpPr>
        <p:grpSpPr>
          <a:xfrm>
            <a:off x="596720" y="1810066"/>
            <a:ext cx="3239272" cy="4579088"/>
            <a:chOff x="-1260648" y="1484783"/>
            <a:chExt cx="2952328" cy="3809459"/>
          </a:xfrm>
        </p:grpSpPr>
        <p:grpSp>
          <p:nvGrpSpPr>
            <p:cNvPr id="8" name="Gruppo 7"/>
            <p:cNvGrpSpPr/>
            <p:nvPr/>
          </p:nvGrpSpPr>
          <p:grpSpPr>
            <a:xfrm>
              <a:off x="-1260648" y="1484783"/>
              <a:ext cx="2952328" cy="3809459"/>
              <a:chOff x="467544" y="1772816"/>
              <a:chExt cx="2880320" cy="3456384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467544" y="1772816"/>
                <a:ext cx="2880320" cy="3456384"/>
                <a:chOff x="1115616" y="1844824"/>
                <a:chExt cx="2880320" cy="3456384"/>
              </a:xfrm>
            </p:grpSpPr>
            <p:sp>
              <p:nvSpPr>
                <p:cNvPr id="4" name="Rettangolo 3"/>
                <p:cNvSpPr/>
                <p:nvPr/>
              </p:nvSpPr>
              <p:spPr>
                <a:xfrm>
                  <a:off x="1115616" y="1844824"/>
                  <a:ext cx="2880320" cy="5760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 smtClean="0"/>
                    <a:t>SECTION SMART </a:t>
                  </a:r>
                  <a:r>
                    <a:rPr lang="it-IT" dirty="0" smtClean="0">
                      <a:solidFill>
                        <a:schemeClr val="bg1"/>
                      </a:solidFill>
                    </a:rPr>
                    <a:t>INDUSTRY</a:t>
                  </a:r>
                  <a:endParaRPr lang="it-IT" dirty="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5" name="Rettangolo 4"/>
                <p:cNvSpPr/>
                <p:nvPr/>
              </p:nvSpPr>
              <p:spPr>
                <a:xfrm>
                  <a:off x="1115616" y="1844824"/>
                  <a:ext cx="2880320" cy="345638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Freccia in giù 6"/>
              <p:cNvSpPr/>
              <p:nvPr/>
            </p:nvSpPr>
            <p:spPr>
              <a:xfrm>
                <a:off x="1763688" y="2508418"/>
                <a:ext cx="288032" cy="43204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" name="CasellaDiTesto 8"/>
            <p:cNvSpPr txBox="1"/>
            <p:nvPr/>
          </p:nvSpPr>
          <p:spPr>
            <a:xfrm>
              <a:off x="-1115864" y="3026732"/>
              <a:ext cx="2664296" cy="1920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cap="all" dirty="0" smtClean="0">
                  <a:solidFill>
                    <a:srgbClr val="00B050"/>
                  </a:solidFill>
                </a:rPr>
                <a:t>LEAKS DETECTION</a:t>
              </a:r>
              <a:endParaRPr lang="it-IT" dirty="0">
                <a:solidFill>
                  <a:srgbClr val="00B050"/>
                </a:solidFill>
              </a:endParaRPr>
            </a:p>
            <a:p>
              <a:pPr algn="just">
                <a:buNone/>
              </a:pPr>
              <a:r>
                <a:rPr lang="it-IT" dirty="0" err="1" smtClean="0"/>
                <a:t>Aim</a:t>
              </a:r>
              <a:r>
                <a:rPr lang="it-IT" dirty="0" smtClean="0"/>
                <a:t>: </a:t>
              </a:r>
              <a:r>
                <a:rPr lang="it-IT" dirty="0" err="1" smtClean="0"/>
                <a:t>implementation</a:t>
              </a:r>
              <a:r>
                <a:rPr lang="it-IT" dirty="0" smtClean="0"/>
                <a:t> </a:t>
              </a:r>
              <a:r>
                <a:rPr lang="it-IT" dirty="0" err="1" smtClean="0"/>
                <a:t>of</a:t>
              </a:r>
              <a:r>
                <a:rPr lang="it-IT" dirty="0" smtClean="0"/>
                <a:t> a test station </a:t>
              </a:r>
              <a:r>
                <a:rPr lang="it-IT" dirty="0" err="1" smtClean="0"/>
                <a:t>for</a:t>
              </a:r>
              <a:r>
                <a:rPr lang="it-IT" dirty="0" smtClean="0"/>
                <a:t> the </a:t>
              </a:r>
              <a:r>
                <a:rPr lang="it-IT" dirty="0" err="1" smtClean="0"/>
                <a:t>control</a:t>
              </a:r>
              <a:r>
                <a:rPr lang="it-IT" dirty="0" smtClean="0"/>
                <a:t> </a:t>
              </a:r>
              <a:r>
                <a:rPr lang="it-IT" dirty="0" err="1" smtClean="0"/>
                <a:t>of</a:t>
              </a:r>
              <a:r>
                <a:rPr lang="it-IT" dirty="0" smtClean="0"/>
                <a:t> </a:t>
              </a:r>
              <a:r>
                <a:rPr lang="it-IT" dirty="0" err="1" smtClean="0"/>
                <a:t>mechatronic</a:t>
              </a:r>
              <a:r>
                <a:rPr lang="it-IT" dirty="0" smtClean="0"/>
                <a:t> </a:t>
              </a:r>
              <a:r>
                <a:rPr lang="it-IT" dirty="0" err="1" smtClean="0"/>
                <a:t>systems</a:t>
              </a:r>
              <a:r>
                <a:rPr lang="it-IT" dirty="0" smtClean="0"/>
                <a:t> </a:t>
              </a:r>
              <a:r>
                <a:rPr lang="it-IT" dirty="0" err="1" smtClean="0"/>
                <a:t>like</a:t>
              </a:r>
              <a:r>
                <a:rPr lang="it-IT" dirty="0" smtClean="0"/>
                <a:t> diesel </a:t>
              </a:r>
              <a:r>
                <a:rPr lang="it-IT" dirty="0" err="1" smtClean="0"/>
                <a:t>injectors</a:t>
              </a:r>
              <a:r>
                <a:rPr lang="it-IT" dirty="0" smtClean="0"/>
                <a:t> and </a:t>
              </a:r>
              <a:r>
                <a:rPr lang="it-IT" dirty="0" err="1" smtClean="0"/>
                <a:t>sealed</a:t>
              </a:r>
              <a:r>
                <a:rPr lang="it-IT" dirty="0" smtClean="0"/>
                <a:t> </a:t>
              </a:r>
              <a:r>
                <a:rPr lang="it-IT" dirty="0" err="1" smtClean="0"/>
                <a:t>valves</a:t>
              </a:r>
              <a:endParaRPr lang="it-IT" dirty="0"/>
            </a:p>
            <a:p>
              <a:endParaRPr lang="it-IT" dirty="0"/>
            </a:p>
            <a:p>
              <a:r>
                <a:rPr lang="it-IT" dirty="0" err="1" smtClean="0"/>
                <a:t>Tracer</a:t>
              </a:r>
              <a:r>
                <a:rPr lang="it-IT" dirty="0" smtClean="0"/>
                <a:t> gas: </a:t>
              </a:r>
              <a:r>
                <a:rPr lang="it-IT" dirty="0"/>
                <a:t>SF6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5436096" y="1802238"/>
            <a:ext cx="3229000" cy="4579087"/>
            <a:chOff x="-1260648" y="1484783"/>
            <a:chExt cx="2952328" cy="3809459"/>
          </a:xfrm>
        </p:grpSpPr>
        <p:grpSp>
          <p:nvGrpSpPr>
            <p:cNvPr id="12" name="Gruppo 11"/>
            <p:cNvGrpSpPr/>
            <p:nvPr/>
          </p:nvGrpSpPr>
          <p:grpSpPr>
            <a:xfrm>
              <a:off x="-1260648" y="1484783"/>
              <a:ext cx="2952328" cy="3809459"/>
              <a:chOff x="467544" y="1772816"/>
              <a:chExt cx="2880320" cy="3456384"/>
            </a:xfrm>
          </p:grpSpPr>
          <p:grpSp>
            <p:nvGrpSpPr>
              <p:cNvPr id="14" name="Gruppo 13"/>
              <p:cNvGrpSpPr/>
              <p:nvPr/>
            </p:nvGrpSpPr>
            <p:grpSpPr>
              <a:xfrm>
                <a:off x="467544" y="1772816"/>
                <a:ext cx="2880320" cy="3456384"/>
                <a:chOff x="1115616" y="1844824"/>
                <a:chExt cx="2880320" cy="3456384"/>
              </a:xfrm>
            </p:grpSpPr>
            <p:sp>
              <p:nvSpPr>
                <p:cNvPr id="16" name="Rettangolo 15"/>
                <p:cNvSpPr/>
                <p:nvPr/>
              </p:nvSpPr>
              <p:spPr>
                <a:xfrm>
                  <a:off x="1115616" y="1844824"/>
                  <a:ext cx="2880320" cy="5760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 smtClean="0"/>
                    <a:t>SECTOIN HEALTH AND QUALITY OF LIFE</a:t>
                  </a:r>
                  <a:endParaRPr lang="it-IT" dirty="0"/>
                </a:p>
              </p:txBody>
            </p:sp>
            <p:sp>
              <p:nvSpPr>
                <p:cNvPr id="17" name="Rettangolo 16"/>
                <p:cNvSpPr/>
                <p:nvPr/>
              </p:nvSpPr>
              <p:spPr>
                <a:xfrm>
                  <a:off x="1115616" y="1844824"/>
                  <a:ext cx="2880320" cy="345638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5" name="Freccia in giù 14"/>
              <p:cNvSpPr/>
              <p:nvPr/>
            </p:nvSpPr>
            <p:spPr>
              <a:xfrm>
                <a:off x="1763688" y="2514326"/>
                <a:ext cx="288032" cy="43204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3" name="CasellaDiTesto 12"/>
            <p:cNvSpPr txBox="1"/>
            <p:nvPr/>
          </p:nvSpPr>
          <p:spPr>
            <a:xfrm>
              <a:off x="-1116632" y="3088601"/>
              <a:ext cx="2664296" cy="1920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cap="all" dirty="0" smtClean="0">
                  <a:solidFill>
                    <a:srgbClr val="00B050"/>
                  </a:solidFill>
                </a:rPr>
                <a:t>BREATH ANALYSIS</a:t>
              </a:r>
              <a:endParaRPr lang="it-IT" dirty="0">
                <a:solidFill>
                  <a:srgbClr val="00B050"/>
                </a:solidFill>
              </a:endParaRPr>
            </a:p>
            <a:p>
              <a:pPr algn="just">
                <a:buNone/>
              </a:pPr>
              <a:r>
                <a:rPr lang="it-IT" dirty="0" err="1" smtClean="0"/>
                <a:t>Aim</a:t>
              </a:r>
              <a:r>
                <a:rPr lang="it-IT" dirty="0" smtClean="0"/>
                <a:t>: </a:t>
              </a:r>
              <a:r>
                <a:rPr lang="it-IT" dirty="0" err="1" smtClean="0"/>
                <a:t>implementation</a:t>
              </a:r>
              <a:r>
                <a:rPr lang="it-IT" dirty="0" smtClean="0"/>
                <a:t> </a:t>
              </a:r>
              <a:r>
                <a:rPr lang="it-IT" dirty="0" err="1" smtClean="0"/>
                <a:t>of</a:t>
              </a:r>
              <a:r>
                <a:rPr lang="it-IT" dirty="0" smtClean="0"/>
                <a:t> QEPAS </a:t>
              </a:r>
              <a:r>
                <a:rPr lang="it-IT" dirty="0" err="1" smtClean="0"/>
                <a:t>sensor</a:t>
              </a:r>
              <a:r>
                <a:rPr lang="it-IT" dirty="0" smtClean="0"/>
                <a:t> </a:t>
              </a:r>
              <a:r>
                <a:rPr lang="it-IT" dirty="0" err="1" smtClean="0"/>
                <a:t>for</a:t>
              </a:r>
              <a:r>
                <a:rPr lang="it-IT" dirty="0" smtClean="0"/>
                <a:t> the detection </a:t>
              </a:r>
              <a:r>
                <a:rPr lang="it-IT" dirty="0" err="1" smtClean="0"/>
                <a:t>of</a:t>
              </a:r>
              <a:r>
                <a:rPr lang="it-IT" dirty="0" smtClean="0"/>
                <a:t> </a:t>
              </a:r>
              <a:br>
                <a:rPr lang="it-IT" dirty="0" smtClean="0"/>
              </a:br>
              <a:r>
                <a:rPr lang="it-IT" dirty="0" err="1" smtClean="0"/>
                <a:t>ethylene</a:t>
              </a:r>
              <a:r>
                <a:rPr lang="it-IT" dirty="0" smtClean="0"/>
                <a:t> in </a:t>
              </a:r>
              <a:r>
                <a:rPr lang="it-IT" dirty="0" err="1" smtClean="0"/>
                <a:t>human</a:t>
              </a:r>
              <a:r>
                <a:rPr lang="it-IT" dirty="0" smtClean="0"/>
                <a:t> </a:t>
              </a:r>
              <a:r>
                <a:rPr lang="it-IT" dirty="0" err="1" smtClean="0"/>
                <a:t>breath</a:t>
              </a:r>
              <a:endParaRPr lang="it-IT" dirty="0"/>
            </a:p>
            <a:p>
              <a:pPr algn="just">
                <a:buNone/>
              </a:pPr>
              <a:endParaRPr lang="it-IT" dirty="0"/>
            </a:p>
            <a:p>
              <a:pPr algn="just">
                <a:buNone/>
              </a:pPr>
              <a:endParaRPr lang="it-IT" dirty="0" smtClean="0"/>
            </a:p>
            <a:p>
              <a:r>
                <a:rPr lang="it-IT" dirty="0" err="1" smtClean="0"/>
                <a:t>Tracer</a:t>
              </a:r>
              <a:r>
                <a:rPr lang="it-IT" dirty="0" smtClean="0"/>
                <a:t> gas: </a:t>
              </a:r>
              <a:r>
                <a:rPr lang="it-IT" dirty="0"/>
                <a:t>C2H4</a:t>
              </a:r>
            </a:p>
          </p:txBody>
        </p:sp>
      </p:grp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62" t="45800" r="34251" b="33200"/>
          <a:stretch/>
        </p:blipFill>
        <p:spPr>
          <a:xfrm>
            <a:off x="2611856" y="2583417"/>
            <a:ext cx="1224136" cy="108012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58" t="45637" r="53242" b="31963"/>
          <a:stretch/>
        </p:blipFill>
        <p:spPr>
          <a:xfrm>
            <a:off x="7434212" y="2601912"/>
            <a:ext cx="1152128" cy="1061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4000" dirty="0" err="1" smtClean="0"/>
              <a:t>External</a:t>
            </a:r>
            <a:r>
              <a:rPr lang="it-IT" sz="4000" dirty="0" smtClean="0"/>
              <a:t> </a:t>
            </a:r>
            <a:r>
              <a:rPr lang="it-IT" sz="4000" dirty="0" err="1" smtClean="0"/>
              <a:t>Partners</a:t>
            </a:r>
            <a:endParaRPr lang="it-IT" sz="40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10922" t="11151" r="67225" b="81499"/>
          <a:stretch>
            <a:fillRect/>
          </a:stretch>
        </p:blipFill>
        <p:spPr bwMode="auto">
          <a:xfrm>
            <a:off x="3275856" y="1628800"/>
            <a:ext cx="26642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egnaposto contenuto 2"/>
          <p:cNvSpPr txBox="1">
            <a:spLocks/>
          </p:cNvSpPr>
          <p:nvPr/>
        </p:nvSpPr>
        <p:spPr>
          <a:xfrm>
            <a:off x="179512" y="2132856"/>
            <a:ext cx="8280920" cy="15121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 err="1" smtClean="0"/>
              <a:t>Thorlabs</a:t>
            </a:r>
            <a:r>
              <a:rPr lang="en-US" sz="1800" dirty="0" smtClean="0"/>
              <a:t> is </a:t>
            </a:r>
            <a:r>
              <a:rPr lang="en-US" sz="1800" dirty="0"/>
              <a:t>a vertically integrated manufacturer of photonics and </a:t>
            </a:r>
            <a:r>
              <a:rPr lang="en-US" sz="1800" dirty="0" err="1"/>
              <a:t>optomechanic</a:t>
            </a:r>
            <a:r>
              <a:rPr lang="en-US" sz="1800" dirty="0"/>
              <a:t> equipments for research, industrial, medical, and defense applications</a:t>
            </a:r>
            <a:r>
              <a:rPr lang="en-US" sz="1800" dirty="0" smtClean="0"/>
              <a:t>.</a:t>
            </a:r>
            <a:endParaRPr lang="en-US" sz="2000" dirty="0" smtClean="0"/>
          </a:p>
          <a:p>
            <a:pPr algn="just"/>
            <a:r>
              <a:rPr lang="it-IT" sz="2000" dirty="0" err="1" smtClean="0"/>
              <a:t>Within</a:t>
            </a:r>
            <a:r>
              <a:rPr lang="it-IT" sz="2000" dirty="0" smtClean="0"/>
              <a:t> the </a:t>
            </a:r>
            <a:r>
              <a:rPr lang="it-IT" sz="2000" dirty="0" err="1" smtClean="0"/>
              <a:t>PhD</a:t>
            </a:r>
            <a:r>
              <a:rPr lang="it-IT" sz="2000" dirty="0" smtClean="0"/>
              <a:t> project </a:t>
            </a:r>
            <a:r>
              <a:rPr lang="it-IT" sz="2000" dirty="0" err="1" smtClean="0"/>
              <a:t>they</a:t>
            </a:r>
            <a:r>
              <a:rPr lang="it-IT" sz="2000" dirty="0" smtClean="0"/>
              <a:t> </a:t>
            </a:r>
            <a:r>
              <a:rPr lang="it-IT" sz="2000" dirty="0" err="1" smtClean="0"/>
              <a:t>will</a:t>
            </a:r>
            <a:r>
              <a:rPr lang="it-IT" sz="2000" dirty="0" smtClean="0"/>
              <a:t> collaborate in the </a:t>
            </a:r>
            <a:r>
              <a:rPr lang="it-IT" sz="2000" dirty="0" err="1" smtClean="0"/>
              <a:t>development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smtClean="0"/>
              <a:t>compact QEPAS </a:t>
            </a:r>
            <a:r>
              <a:rPr lang="it-IT" sz="2000" dirty="0" err="1" smtClean="0"/>
              <a:t>sensors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future </a:t>
            </a:r>
            <a:r>
              <a:rPr lang="it-IT" sz="2000" dirty="0" err="1" smtClean="0"/>
              <a:t>commercialisation</a:t>
            </a:r>
            <a:endParaRPr lang="it-IT" sz="20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l="22144" t="31100" r="57775" b="61550"/>
          <a:stretch>
            <a:fillRect/>
          </a:stretch>
        </p:blipFill>
        <p:spPr bwMode="auto">
          <a:xfrm>
            <a:off x="3491880" y="3645024"/>
            <a:ext cx="24482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egnaposto contenuto 2"/>
          <p:cNvSpPr>
            <a:spLocks noGrp="1"/>
          </p:cNvSpPr>
          <p:nvPr>
            <p:ph sz="quarter" idx="1"/>
          </p:nvPr>
        </p:nvSpPr>
        <p:spPr>
          <a:xfrm>
            <a:off x="179512" y="4293096"/>
            <a:ext cx="8964488" cy="348498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1800" dirty="0" err="1" smtClean="0"/>
              <a:t>Masmec</a:t>
            </a:r>
            <a:r>
              <a:rPr lang="en-US" sz="1800" dirty="0" smtClean="0"/>
              <a:t> is a company specializing in precision technology, robotics and </a:t>
            </a:r>
            <a:r>
              <a:rPr lang="en-US" sz="1800" dirty="0" err="1" smtClean="0"/>
              <a:t>mechatronics</a:t>
            </a:r>
            <a:r>
              <a:rPr lang="en-US" sz="1800" dirty="0" smtClean="0"/>
              <a:t>, applied to the automotive and biomedical sectors.</a:t>
            </a:r>
          </a:p>
          <a:p>
            <a:pPr algn="just"/>
            <a:r>
              <a:rPr lang="it-IT" sz="1600" dirty="0" smtClean="0"/>
              <a:t> </a:t>
            </a:r>
            <a:r>
              <a:rPr lang="en-US" sz="2000" dirty="0" smtClean="0"/>
              <a:t>Within the PhD project they will collaborate in the implementation   of leak sensors in the production line created for external costumers</a:t>
            </a:r>
            <a:endParaRPr lang="it-IT" sz="20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 l="29231" t="37400" r="30016" b="23750"/>
          <a:stretch>
            <a:fillRect/>
          </a:stretch>
        </p:blipFill>
        <p:spPr bwMode="auto">
          <a:xfrm>
            <a:off x="6643648" y="5517232"/>
            <a:ext cx="2500351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Targets of the first </a:t>
            </a:r>
            <a:r>
              <a:rPr lang="it-IT" dirty="0" err="1" smtClean="0"/>
              <a:t>year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dirty="0" err="1" smtClean="0"/>
              <a:t>Definition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spectral</a:t>
            </a:r>
            <a:r>
              <a:rPr lang="it-IT" dirty="0" smtClean="0"/>
              <a:t> range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investigated</a:t>
            </a:r>
            <a:r>
              <a:rPr lang="it-IT" dirty="0" smtClean="0"/>
              <a:t> and </a:t>
            </a:r>
            <a:r>
              <a:rPr lang="it-IT" dirty="0" err="1" smtClean="0"/>
              <a:t>of</a:t>
            </a:r>
            <a:r>
              <a:rPr lang="it-IT" dirty="0" smtClean="0"/>
              <a:t> the laser source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in </a:t>
            </a:r>
            <a:r>
              <a:rPr lang="it-IT" dirty="0" err="1" smtClean="0"/>
              <a:t>accordance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the </a:t>
            </a:r>
            <a:r>
              <a:rPr lang="it-IT" dirty="0" err="1" smtClean="0"/>
              <a:t>examined</a:t>
            </a:r>
            <a:r>
              <a:rPr lang="it-IT" dirty="0" smtClean="0"/>
              <a:t> gas</a:t>
            </a:r>
          </a:p>
          <a:p>
            <a:pPr algn="just"/>
            <a:r>
              <a:rPr lang="it-IT" dirty="0" smtClean="0"/>
              <a:t>Design</a:t>
            </a:r>
            <a:r>
              <a:rPr lang="it-IT" dirty="0" smtClean="0"/>
              <a:t>, </a:t>
            </a:r>
            <a:r>
              <a:rPr lang="it-IT" dirty="0" err="1" smtClean="0"/>
              <a:t>implementation</a:t>
            </a:r>
            <a:r>
              <a:rPr lang="it-IT" dirty="0" smtClean="0"/>
              <a:t> and </a:t>
            </a:r>
            <a:r>
              <a:rPr lang="it-IT" dirty="0" err="1" smtClean="0"/>
              <a:t>characterisation</a:t>
            </a:r>
            <a:r>
              <a:rPr lang="it-IT" dirty="0" smtClean="0"/>
              <a:t> of compact detection </a:t>
            </a:r>
            <a:r>
              <a:rPr lang="it-IT" dirty="0" err="1" smtClean="0"/>
              <a:t>modules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custom QTF and on </a:t>
            </a:r>
            <a:r>
              <a:rPr lang="it-IT" dirty="0" err="1" smtClean="0"/>
              <a:t>microresonator</a:t>
            </a:r>
            <a:r>
              <a:rPr lang="it-IT" dirty="0" smtClean="0"/>
              <a:t> </a:t>
            </a:r>
            <a:r>
              <a:rPr lang="it-IT" dirty="0" err="1" smtClean="0"/>
              <a:t>tubes</a:t>
            </a:r>
            <a:r>
              <a:rPr lang="it-IT" dirty="0" smtClean="0"/>
              <a:t> </a:t>
            </a:r>
            <a:endParaRPr lang="it-IT" dirty="0"/>
          </a:p>
          <a:p>
            <a:pPr algn="just"/>
            <a:r>
              <a:rPr lang="it-IT" dirty="0" err="1" smtClean="0"/>
              <a:t>Development</a:t>
            </a:r>
            <a:r>
              <a:rPr lang="it-IT" dirty="0" smtClean="0"/>
              <a:t> </a:t>
            </a:r>
            <a:r>
              <a:rPr lang="it-IT" dirty="0" smtClean="0"/>
              <a:t>of a </a:t>
            </a:r>
            <a:r>
              <a:rPr lang="it-IT" dirty="0" err="1" smtClean="0"/>
              <a:t>prototype</a:t>
            </a:r>
            <a:r>
              <a:rPr lang="it-IT" dirty="0" smtClean="0"/>
              <a:t> of a compact QEPAS </a:t>
            </a:r>
            <a:r>
              <a:rPr lang="it-IT" dirty="0" err="1" smtClean="0"/>
              <a:t>sensor</a:t>
            </a:r>
            <a:r>
              <a:rPr lang="it-IT" dirty="0" smtClean="0"/>
              <a:t> for the detection of </a:t>
            </a:r>
            <a:r>
              <a:rPr lang="it-IT" dirty="0" err="1" smtClean="0"/>
              <a:t>ethylene</a:t>
            </a:r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003224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 smtClean="0"/>
              <a:t>Targets of the </a:t>
            </a:r>
            <a:r>
              <a:rPr lang="it-IT" dirty="0" err="1" smtClean="0"/>
              <a:t>following</a:t>
            </a:r>
            <a:r>
              <a:rPr lang="it-IT" dirty="0" smtClean="0"/>
              <a:t> </a:t>
            </a:r>
            <a:r>
              <a:rPr lang="it-IT" dirty="0" err="1" smtClean="0"/>
              <a:t>years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892480" cy="25488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sz="2200" dirty="0"/>
              <a:t>   </a:t>
            </a:r>
            <a:r>
              <a:rPr lang="it-IT" sz="2200" i="1" u="sng" dirty="0" smtClean="0"/>
              <a:t>SECOND YEAR</a:t>
            </a:r>
            <a:r>
              <a:rPr lang="it-IT" sz="2200" dirty="0" smtClean="0"/>
              <a:t>  </a:t>
            </a:r>
            <a:r>
              <a:rPr lang="it-IT" sz="2200" dirty="0" err="1" smtClean="0"/>
              <a:t>at</a:t>
            </a:r>
            <a:r>
              <a:rPr lang="it-IT" sz="2200" dirty="0" smtClean="0"/>
              <a:t> the </a:t>
            </a:r>
            <a:r>
              <a:rPr lang="it-IT" sz="2200" dirty="0" err="1" smtClean="0"/>
              <a:t>research</a:t>
            </a:r>
            <a:r>
              <a:rPr lang="it-IT" sz="2200" dirty="0" smtClean="0"/>
              <a:t> </a:t>
            </a:r>
            <a:r>
              <a:rPr lang="it-IT" sz="2200" dirty="0" err="1" smtClean="0"/>
              <a:t>gourp</a:t>
            </a:r>
            <a:r>
              <a:rPr lang="it-IT" sz="2200" dirty="0" smtClean="0"/>
              <a:t> </a:t>
            </a:r>
            <a:r>
              <a:rPr lang="it-IT" sz="2200" dirty="0"/>
              <a:t>THORLABS </a:t>
            </a:r>
            <a:r>
              <a:rPr lang="it-IT" sz="2200" dirty="0" smtClean="0"/>
              <a:t>of </a:t>
            </a:r>
            <a:r>
              <a:rPr lang="it-IT" sz="2200" dirty="0" err="1"/>
              <a:t>Dachau</a:t>
            </a:r>
            <a:r>
              <a:rPr lang="it-IT" sz="2200" dirty="0"/>
              <a:t> in </a:t>
            </a:r>
            <a:r>
              <a:rPr lang="it-IT" sz="2200" dirty="0" smtClean="0"/>
              <a:t>Germany</a:t>
            </a:r>
            <a:endParaRPr lang="it-IT" sz="2200" dirty="0"/>
          </a:p>
          <a:p>
            <a:pPr algn="just"/>
            <a:r>
              <a:rPr lang="it-IT" sz="2000" dirty="0" err="1" smtClean="0"/>
              <a:t>Optimization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etylene</a:t>
            </a:r>
            <a:r>
              <a:rPr lang="it-IT" sz="2000" dirty="0" smtClean="0"/>
              <a:t> </a:t>
            </a:r>
            <a:r>
              <a:rPr lang="it-IT" sz="2000" dirty="0" err="1" smtClean="0"/>
              <a:t>sensor</a:t>
            </a:r>
            <a:r>
              <a:rPr lang="it-IT" sz="2000" dirty="0" smtClean="0"/>
              <a:t> </a:t>
            </a:r>
            <a:r>
              <a:rPr lang="it-IT" sz="2000" dirty="0" smtClean="0"/>
              <a:t>in </a:t>
            </a:r>
            <a:r>
              <a:rPr lang="it-IT" sz="2000" dirty="0" err="1" smtClean="0"/>
              <a:t>terms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compactness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in situ </a:t>
            </a:r>
            <a:r>
              <a:rPr lang="it-IT" sz="2000" dirty="0" err="1" smtClean="0"/>
              <a:t>application</a:t>
            </a:r>
            <a:r>
              <a:rPr lang="it-IT" sz="2000" dirty="0" smtClean="0"/>
              <a:t> (</a:t>
            </a:r>
            <a:r>
              <a:rPr lang="it-IT" sz="2000" dirty="0" err="1" smtClean="0"/>
              <a:t>integration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electronic)</a:t>
            </a:r>
            <a:endParaRPr lang="it-IT" sz="2000" dirty="0" smtClean="0"/>
          </a:p>
          <a:p>
            <a:pPr algn="just"/>
            <a:r>
              <a:rPr lang="it-IT" sz="2000" dirty="0" err="1" smtClean="0"/>
              <a:t>Study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response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etylene</a:t>
            </a:r>
            <a:r>
              <a:rPr lang="it-IT" sz="2000" dirty="0" smtClean="0"/>
              <a:t> </a:t>
            </a:r>
            <a:r>
              <a:rPr lang="it-IT" sz="2000" dirty="0" err="1" smtClean="0"/>
              <a:t>sensor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</a:t>
            </a:r>
            <a:r>
              <a:rPr lang="it-IT" sz="2000" dirty="0" err="1" smtClean="0"/>
              <a:t>breath</a:t>
            </a:r>
            <a:r>
              <a:rPr lang="it-IT" sz="2000" dirty="0" smtClean="0"/>
              <a:t> </a:t>
            </a:r>
            <a:r>
              <a:rPr lang="it-IT" sz="2000" dirty="0" err="1" smtClean="0"/>
              <a:t>analyis</a:t>
            </a:r>
            <a:r>
              <a:rPr lang="it-IT" sz="2000" dirty="0" smtClean="0"/>
              <a:t> </a:t>
            </a:r>
            <a:r>
              <a:rPr lang="it-IT" sz="2000" dirty="0" err="1" smtClean="0"/>
              <a:t>application</a:t>
            </a:r>
            <a:r>
              <a:rPr lang="it-IT" sz="2000" dirty="0" smtClean="0"/>
              <a:t> </a:t>
            </a:r>
            <a:r>
              <a:rPr lang="it-IT" sz="2000" dirty="0" err="1" smtClean="0"/>
              <a:t>with</a:t>
            </a:r>
            <a:r>
              <a:rPr lang="it-IT" sz="2000" dirty="0" smtClean="0"/>
              <a:t>  gas </a:t>
            </a:r>
            <a:r>
              <a:rPr lang="it-IT" sz="2000" dirty="0" err="1" smtClean="0"/>
              <a:t>matrices</a:t>
            </a:r>
            <a:r>
              <a:rPr lang="it-IT" sz="2000" dirty="0" smtClean="0"/>
              <a:t> </a:t>
            </a:r>
            <a:r>
              <a:rPr lang="it-IT" sz="2000" dirty="0" err="1" smtClean="0"/>
              <a:t>that</a:t>
            </a:r>
            <a:r>
              <a:rPr lang="it-IT" sz="2000" dirty="0" smtClean="0"/>
              <a:t> simulate </a:t>
            </a:r>
            <a:r>
              <a:rPr lang="it-IT" sz="2000" dirty="0" err="1" smtClean="0"/>
              <a:t>human</a:t>
            </a:r>
            <a:r>
              <a:rPr lang="it-IT" sz="2000" dirty="0" smtClean="0"/>
              <a:t> </a:t>
            </a:r>
            <a:r>
              <a:rPr lang="it-IT" sz="2000" dirty="0" err="1" smtClean="0"/>
              <a:t>breath</a:t>
            </a:r>
            <a:endParaRPr lang="it-IT" sz="2000" dirty="0" smtClean="0"/>
          </a:p>
          <a:p>
            <a:pPr algn="just"/>
            <a:r>
              <a:rPr lang="it-IT" sz="2000" dirty="0" err="1" smtClean="0"/>
              <a:t>Development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a </a:t>
            </a:r>
            <a:r>
              <a:rPr lang="it-IT" sz="2000" dirty="0" smtClean="0"/>
              <a:t>compact QEPAS </a:t>
            </a:r>
            <a:r>
              <a:rPr lang="it-IT" sz="2000" dirty="0" err="1" smtClean="0"/>
              <a:t>sensor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the detection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smtClean="0"/>
              <a:t>SF6</a:t>
            </a:r>
            <a:endParaRPr lang="it-IT" sz="2000" dirty="0"/>
          </a:p>
          <a:p>
            <a:pPr>
              <a:buNone/>
            </a:pPr>
            <a:r>
              <a:rPr lang="it-IT" sz="2400" dirty="0" smtClean="0"/>
              <a:t>    </a:t>
            </a:r>
            <a:endParaRPr lang="it-IT" sz="2400" dirty="0"/>
          </a:p>
          <a:p>
            <a:pPr>
              <a:buNone/>
            </a:pPr>
            <a:endParaRPr lang="it-IT" sz="2400" dirty="0"/>
          </a:p>
          <a:p>
            <a:pPr>
              <a:buNone/>
            </a:pPr>
            <a:endParaRPr lang="it-IT" sz="2400" dirty="0"/>
          </a:p>
          <a:p>
            <a:pPr>
              <a:buNone/>
            </a:pPr>
            <a:endParaRPr lang="it-IT" sz="2400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251520" y="3933056"/>
            <a:ext cx="8892480" cy="25488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lang="it-IT" sz="2200" i="1" u="sng" dirty="0" smtClean="0"/>
              <a:t>THIRD YEAR</a:t>
            </a:r>
            <a:r>
              <a:rPr lang="it-IT" sz="2200" dirty="0" smtClean="0"/>
              <a:t>(6 </a:t>
            </a:r>
            <a:r>
              <a:rPr lang="it-IT" sz="2200" dirty="0" err="1" smtClean="0"/>
              <a:t>month</a:t>
            </a:r>
            <a:r>
              <a:rPr lang="it-IT" sz="2200" dirty="0" smtClean="0"/>
              <a:t> at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MASMEC)</a:t>
            </a:r>
          </a:p>
          <a:p>
            <a:pPr marL="320040" lvl="0" indent="-32004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it-IT" sz="2000" dirty="0" err="1"/>
              <a:t>@MASMEC</a:t>
            </a:r>
            <a:r>
              <a:rPr lang="it-IT" sz="2000" dirty="0"/>
              <a:t> </a:t>
            </a:r>
            <a:r>
              <a:rPr lang="it-IT" sz="2000" dirty="0" err="1" smtClean="0"/>
              <a:t>Installation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leak</a:t>
            </a:r>
            <a:r>
              <a:rPr lang="it-IT" sz="2000" dirty="0" smtClean="0"/>
              <a:t> </a:t>
            </a:r>
            <a:r>
              <a:rPr lang="it-IT" sz="2000" dirty="0" err="1" smtClean="0"/>
              <a:t>sensor</a:t>
            </a:r>
            <a:r>
              <a:rPr lang="it-IT" sz="2000" dirty="0" smtClean="0"/>
              <a:t> in the test station and </a:t>
            </a:r>
            <a:r>
              <a:rPr lang="it-IT" sz="2000" dirty="0" err="1" smtClean="0"/>
              <a:t>its</a:t>
            </a:r>
            <a:r>
              <a:rPr lang="it-IT" sz="2000" dirty="0" smtClean="0"/>
              <a:t> </a:t>
            </a:r>
            <a:r>
              <a:rPr lang="it-IT" sz="2000" dirty="0" err="1" smtClean="0"/>
              <a:t>validation</a:t>
            </a:r>
            <a:r>
              <a:rPr lang="it-IT" sz="2000" dirty="0" smtClean="0"/>
              <a:t> in situ ( </a:t>
            </a:r>
            <a:r>
              <a:rPr lang="it-IT" sz="2000" dirty="0" err="1" smtClean="0"/>
              <a:t>measure</a:t>
            </a:r>
            <a:r>
              <a:rPr lang="it-IT" sz="2000" dirty="0" smtClean="0"/>
              <a:t>’s </a:t>
            </a:r>
            <a:r>
              <a:rPr lang="it-IT" sz="2000" dirty="0" err="1" smtClean="0"/>
              <a:t>reliability</a:t>
            </a:r>
            <a:r>
              <a:rPr lang="it-IT" sz="2000" dirty="0" smtClean="0"/>
              <a:t>,  </a:t>
            </a:r>
            <a:r>
              <a:rPr lang="it-IT" sz="2000" dirty="0" err="1" smtClean="0"/>
              <a:t>efficacy</a:t>
            </a:r>
            <a:r>
              <a:rPr lang="it-IT" sz="2000" dirty="0" smtClean="0"/>
              <a:t> in the </a:t>
            </a:r>
            <a:r>
              <a:rPr lang="it-IT" sz="2000" dirty="0" err="1" smtClean="0"/>
              <a:t>response</a:t>
            </a:r>
            <a:r>
              <a:rPr lang="it-IT" sz="2000" dirty="0" smtClean="0">
                <a:solidFill>
                  <a:srgbClr val="FFC000"/>
                </a:solidFill>
              </a:rPr>
              <a:t> </a:t>
            </a:r>
            <a:r>
              <a:rPr lang="it-IT" sz="2000" dirty="0" err="1" smtClean="0"/>
              <a:t>time</a:t>
            </a:r>
            <a:r>
              <a:rPr lang="it-IT" sz="2000" dirty="0" smtClean="0"/>
              <a:t>)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lvl="0" indent="-32004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it-IT" sz="2000" dirty="0" err="1"/>
              <a:t>@POLYSENSE</a:t>
            </a:r>
            <a:r>
              <a:rPr lang="it-IT" sz="2000" dirty="0"/>
              <a:t> </a:t>
            </a:r>
            <a:r>
              <a:rPr lang="it-IT" sz="2000" dirty="0" smtClean="0"/>
              <a:t>: </a:t>
            </a:r>
            <a:r>
              <a:rPr lang="it-IT" sz="2000" dirty="0" err="1" smtClean="0"/>
              <a:t>Coupling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sensor</a:t>
            </a:r>
            <a:r>
              <a:rPr lang="it-IT" sz="2000" dirty="0" smtClean="0"/>
              <a:t> </a:t>
            </a:r>
            <a:r>
              <a:rPr lang="it-IT" sz="2000" dirty="0" err="1" smtClean="0"/>
              <a:t>with</a:t>
            </a:r>
            <a:r>
              <a:rPr lang="it-IT" sz="2000" dirty="0" smtClean="0"/>
              <a:t> a </a:t>
            </a:r>
            <a:r>
              <a:rPr lang="it-IT" sz="2000" dirty="0" err="1" smtClean="0"/>
              <a:t>breath</a:t>
            </a:r>
            <a:r>
              <a:rPr lang="it-IT" sz="2000" dirty="0" smtClean="0"/>
              <a:t> </a:t>
            </a:r>
            <a:r>
              <a:rPr lang="it-IT" sz="2000" dirty="0" err="1" smtClean="0"/>
              <a:t>sampling</a:t>
            </a:r>
            <a:r>
              <a:rPr lang="it-IT" sz="2000" dirty="0" smtClean="0"/>
              <a:t> system and </a:t>
            </a:r>
            <a:r>
              <a:rPr lang="it-IT" sz="2000" dirty="0" err="1" smtClean="0"/>
              <a:t>preliminary</a:t>
            </a:r>
            <a:r>
              <a:rPr lang="it-IT" sz="2000" dirty="0" smtClean="0"/>
              <a:t> test </a:t>
            </a:r>
            <a:r>
              <a:rPr lang="it-IT" sz="2000" dirty="0" err="1" smtClean="0"/>
              <a:t>with</a:t>
            </a:r>
            <a:r>
              <a:rPr lang="it-IT" sz="2000" dirty="0" smtClean="0"/>
              <a:t> </a:t>
            </a:r>
            <a:r>
              <a:rPr lang="it-IT" sz="2000" dirty="0" err="1" smtClean="0"/>
              <a:t>real</a:t>
            </a:r>
            <a:r>
              <a:rPr lang="it-IT" sz="2000" dirty="0" smtClean="0"/>
              <a:t> </a:t>
            </a:r>
            <a:r>
              <a:rPr lang="it-IT" sz="2000" dirty="0" err="1" smtClean="0"/>
              <a:t>samples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human</a:t>
            </a:r>
            <a:r>
              <a:rPr lang="it-IT" sz="2000" dirty="0" smtClean="0"/>
              <a:t> </a:t>
            </a:r>
            <a:r>
              <a:rPr lang="it-IT" sz="2000" dirty="0" err="1" smtClean="0"/>
              <a:t>breath</a:t>
            </a:r>
            <a:r>
              <a:rPr lang="it-IT" sz="2000" dirty="0" smtClean="0"/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0444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una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9213</TotalTime>
  <Words>488</Words>
  <Application>Microsoft Office PowerPoint</Application>
  <PresentationFormat>Presentazione su schermo (4:3)</PresentationFormat>
  <Paragraphs>78</Paragraphs>
  <Slides>9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1" baseType="lpstr">
      <vt:lpstr>Luna</vt:lpstr>
      <vt:lpstr>Equation</vt:lpstr>
      <vt:lpstr>  DIPARTIMENTO INTERATENEO DI FISICA «M. MERLIN» SCUOLA DI DOTTORATO DI RICERCA IN FISICA XXXIII CICLO  Presentazione dell’attività di ricerca  DEVELOPMENT OF INNOVATIVE PHOTOACOUSTIC SENSORS FOR INDUSTRIAL AND BIOMEDICAL APPLICATIONS  Dottoranda: Arianna Elefante</vt:lpstr>
      <vt:lpstr>SUMMARY</vt:lpstr>
      <vt:lpstr>Motivation: detection and measurement of gas concentration</vt:lpstr>
      <vt:lpstr>Quartz Enhanced PhotoAcoustic Spectroscopy</vt:lpstr>
      <vt:lpstr>Diapositiva 5</vt:lpstr>
      <vt:lpstr>Applications in line with the Smart Specialisation Strategy S3</vt:lpstr>
      <vt:lpstr>External Partners</vt:lpstr>
      <vt:lpstr>Targets of the first year</vt:lpstr>
      <vt:lpstr>Targets of the following years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Annalisa</dc:creator>
  <cp:lastModifiedBy>Annalisa</cp:lastModifiedBy>
  <cp:revision>179</cp:revision>
  <dcterms:created xsi:type="dcterms:W3CDTF">2018-02-20T09:11:34Z</dcterms:created>
  <dcterms:modified xsi:type="dcterms:W3CDTF">2018-02-28T14:16:10Z</dcterms:modified>
</cp:coreProperties>
</file>