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5" r:id="rId1"/>
    <p:sldMasterId id="2147484318" r:id="rId2"/>
  </p:sldMasterIdLst>
  <p:notesMasterIdLst>
    <p:notesMasterId r:id="rId15"/>
  </p:notesMasterIdLst>
  <p:sldIdLst>
    <p:sldId id="256" r:id="rId3"/>
    <p:sldId id="258" r:id="rId4"/>
    <p:sldId id="278" r:id="rId5"/>
    <p:sldId id="270" r:id="rId6"/>
    <p:sldId id="260" r:id="rId7"/>
    <p:sldId id="262" r:id="rId8"/>
    <p:sldId id="268" r:id="rId9"/>
    <p:sldId id="264" r:id="rId10"/>
    <p:sldId id="266" r:id="rId11"/>
    <p:sldId id="272" r:id="rId12"/>
    <p:sldId id="276" r:id="rId13"/>
    <p:sldId id="274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660033"/>
    <a:srgbClr val="CC0000"/>
    <a:srgbClr val="FF6600"/>
    <a:srgbClr val="A50021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341" autoAdjust="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17671-DA7E-40DC-973C-CD7F8FB84DF8}" type="datetimeFigureOut">
              <a:rPr lang="it-IT" smtClean="0"/>
              <a:t>13/02/2020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F6621-4CA7-4BC4-BF3B-9B58984182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7498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F6621-4CA7-4BC4-BF3B-9B589841825A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4013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F6621-4CA7-4BC4-BF3B-9B589841825A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4472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F6621-4CA7-4BC4-BF3B-9B589841825A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6413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F6621-4CA7-4BC4-BF3B-9B589841825A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764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F6621-4CA7-4BC4-BF3B-9B589841825A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09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F6621-4CA7-4BC4-BF3B-9B589841825A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1734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F6621-4CA7-4BC4-BF3B-9B589841825A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6356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F6621-4CA7-4BC4-BF3B-9B589841825A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8196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F6621-4CA7-4BC4-BF3B-9B589841825A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5876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62FA-EEA1-4B54-851A-E7ABA6712CA2}" type="datetimeFigureOut">
              <a:rPr lang="it-IT" smtClean="0"/>
              <a:t>13/02/2020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2558B-5913-4309-B812-4A66FD2963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0675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62FA-EEA1-4B54-851A-E7ABA6712CA2}" type="datetimeFigureOut">
              <a:rPr lang="it-IT" smtClean="0"/>
              <a:t>13/02/2020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2558B-5913-4309-B812-4A66FD2963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7382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62FA-EEA1-4B54-851A-E7ABA6712CA2}" type="datetimeFigureOut">
              <a:rPr lang="it-IT" smtClean="0"/>
              <a:t>13/02/2020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2558B-5913-4309-B812-4A66FD2963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5973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62FA-EEA1-4B54-851A-E7ABA6712CA2}" type="datetimeFigureOut">
              <a:rPr lang="it-IT" smtClean="0"/>
              <a:t>13/02/2020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2558B-5913-4309-B812-4A66FD2963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1509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62FA-EEA1-4B54-851A-E7ABA6712CA2}" type="datetimeFigureOut">
              <a:rPr lang="it-IT" smtClean="0"/>
              <a:t>13/02/2020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2558B-5913-4309-B812-4A66FD2963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9242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62FA-EEA1-4B54-851A-E7ABA6712CA2}" type="datetimeFigureOut">
              <a:rPr lang="it-IT" smtClean="0"/>
              <a:t>13/02/2020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2558B-5913-4309-B812-4A66FD2963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276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62FA-EEA1-4B54-851A-E7ABA6712CA2}" type="datetimeFigureOut">
              <a:rPr lang="it-IT" smtClean="0"/>
              <a:t>13/02/2020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2558B-5913-4309-B812-4A66FD2963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36817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62FA-EEA1-4B54-851A-E7ABA6712CA2}" type="datetimeFigureOut">
              <a:rPr lang="it-IT" smtClean="0"/>
              <a:t>13/02/2020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2558B-5913-4309-B812-4A66FD296371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5806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62FA-EEA1-4B54-851A-E7ABA6712CA2}" type="datetimeFigureOut">
              <a:rPr lang="it-IT" smtClean="0"/>
              <a:t>13/02/2020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2558B-5913-4309-B812-4A66FD296371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53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62FA-EEA1-4B54-851A-E7ABA6712CA2}" type="datetimeFigureOut">
              <a:rPr lang="it-IT" smtClean="0"/>
              <a:t>13/02/2020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2558B-5913-4309-B812-4A66FD2963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2275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62FA-EEA1-4B54-851A-E7ABA6712CA2}" type="datetimeFigureOut">
              <a:rPr lang="it-IT" smtClean="0"/>
              <a:t>13/02/2020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2558B-5913-4309-B812-4A66FD2963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5526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62FA-EEA1-4B54-851A-E7ABA6712CA2}" type="datetimeFigureOut">
              <a:rPr lang="it-IT" smtClean="0"/>
              <a:t>13/02/2020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2558B-5913-4309-B812-4A66FD2963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2212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62FA-EEA1-4B54-851A-E7ABA6712CA2}" type="datetimeFigureOut">
              <a:rPr lang="it-IT" smtClean="0"/>
              <a:t>13/02/2020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2558B-5913-4309-B812-4A66FD2963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25414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62FA-EEA1-4B54-851A-E7ABA6712CA2}" type="datetimeFigureOut">
              <a:rPr lang="it-IT" smtClean="0"/>
              <a:t>13/02/2020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2558B-5913-4309-B812-4A66FD2963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599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62FA-EEA1-4B54-851A-E7ABA6712CA2}" type="datetimeFigureOut">
              <a:rPr lang="it-IT" smtClean="0"/>
              <a:t>13/02/2020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2558B-5913-4309-B812-4A66FD2963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7208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62FA-EEA1-4B54-851A-E7ABA6712CA2}" type="datetimeFigureOut">
              <a:rPr lang="it-IT" smtClean="0"/>
              <a:t>13/02/2020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2558B-5913-4309-B812-4A66FD2963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3802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62FA-EEA1-4B54-851A-E7ABA6712CA2}" type="datetimeFigureOut">
              <a:rPr lang="it-IT" smtClean="0"/>
              <a:t>13/02/2020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2558B-5913-4309-B812-4A66FD2963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435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62FA-EEA1-4B54-851A-E7ABA6712CA2}" type="datetimeFigureOut">
              <a:rPr lang="it-IT" smtClean="0"/>
              <a:t>13/02/2020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2558B-5913-4309-B812-4A66FD296371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522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62FA-EEA1-4B54-851A-E7ABA6712CA2}" type="datetimeFigureOut">
              <a:rPr lang="it-IT" smtClean="0"/>
              <a:t>13/02/2020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2558B-5913-4309-B812-4A66FD296371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09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62FA-EEA1-4B54-851A-E7ABA6712CA2}" type="datetimeFigureOut">
              <a:rPr lang="it-IT" smtClean="0"/>
              <a:t>13/02/2020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2558B-5913-4309-B812-4A66FD2963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2352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62FA-EEA1-4B54-851A-E7ABA6712CA2}" type="datetimeFigureOut">
              <a:rPr lang="it-IT" smtClean="0"/>
              <a:t>13/02/2020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2558B-5913-4309-B812-4A66FD2963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1948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62FA-EEA1-4B54-851A-E7ABA6712CA2}" type="datetimeFigureOut">
              <a:rPr lang="it-IT" smtClean="0"/>
              <a:t>13/02/2020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2558B-5913-4309-B812-4A66FD2963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1350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74462FA-EEA1-4B54-851A-E7ABA6712CA2}" type="datetimeFigureOut">
              <a:rPr lang="it-IT" smtClean="0"/>
              <a:t>13/02/2020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2558B-5913-4309-B812-4A66FD2963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038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74462FA-EEA1-4B54-851A-E7ABA6712CA2}" type="datetimeFigureOut">
              <a:rPr lang="it-IT" smtClean="0"/>
              <a:t>13/02/2020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2558B-5913-4309-B812-4A66FD2963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818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9" r:id="rId1"/>
    <p:sldLayoutId id="2147484320" r:id="rId2"/>
    <p:sldLayoutId id="2147484321" r:id="rId3"/>
    <p:sldLayoutId id="2147484322" r:id="rId4"/>
    <p:sldLayoutId id="2147484323" r:id="rId5"/>
    <p:sldLayoutId id="2147484324" r:id="rId6"/>
    <p:sldLayoutId id="2147484325" r:id="rId7"/>
    <p:sldLayoutId id="2147484326" r:id="rId8"/>
    <p:sldLayoutId id="2147484327" r:id="rId9"/>
    <p:sldLayoutId id="2147484328" r:id="rId10"/>
    <p:sldLayoutId id="21474843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gasLine/Alicat_pressureController.pdf" TargetMode="External"/><Relationship Id="rId3" Type="http://schemas.openxmlformats.org/officeDocument/2006/relationships/image" Target="../media/image6.png"/><Relationship Id="rId7" Type="http://schemas.openxmlformats.org/officeDocument/2006/relationships/hyperlink" Target="gasLine/Axetris_MFD_DS_MFM_2000-2200_RevH.pdf" TargetMode="Externa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5.png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hyperlink" Target="gasLine/Pump_thomasPump1420VP_BLDC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l="19976" t="13753" r="66156" b="70398"/>
          <a:stretch/>
        </p:blipFill>
        <p:spPr>
          <a:xfrm>
            <a:off x="163902" y="150234"/>
            <a:ext cx="1690778" cy="108692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l="61391" t="13753" r="19097" b="70398"/>
          <a:stretch/>
        </p:blipFill>
        <p:spPr>
          <a:xfrm>
            <a:off x="9684257" y="150233"/>
            <a:ext cx="2378789" cy="108692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/>
          <a:srcRect l="18581" t="73291" r="63390" b="18376"/>
          <a:stretch/>
        </p:blipFill>
        <p:spPr>
          <a:xfrm>
            <a:off x="372208" y="4569919"/>
            <a:ext cx="2198077" cy="57150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/>
          <a:srcRect l="63557" t="73291" r="19111" b="18376"/>
          <a:stretch/>
        </p:blipFill>
        <p:spPr>
          <a:xfrm>
            <a:off x="9817108" y="4569918"/>
            <a:ext cx="2113085" cy="571501"/>
          </a:xfrm>
          <a:prstGeom prst="rect">
            <a:avLst/>
          </a:prstGeom>
        </p:spPr>
      </p:pic>
      <p:grpSp>
        <p:nvGrpSpPr>
          <p:cNvPr id="11" name="Gruppo 10"/>
          <p:cNvGrpSpPr/>
          <p:nvPr/>
        </p:nvGrpSpPr>
        <p:grpSpPr>
          <a:xfrm>
            <a:off x="372208" y="5591905"/>
            <a:ext cx="11623430" cy="677008"/>
            <a:chOff x="372208" y="6040314"/>
            <a:chExt cx="11623430" cy="677008"/>
          </a:xfrm>
        </p:grpSpPr>
        <p:sp>
          <p:nvSpPr>
            <p:cNvPr id="9" name="Rettangolo 8"/>
            <p:cNvSpPr/>
            <p:nvPr/>
          </p:nvSpPr>
          <p:spPr>
            <a:xfrm>
              <a:off x="372208" y="6040315"/>
              <a:ext cx="1995854" cy="677007"/>
            </a:xfrm>
            <a:prstGeom prst="rect">
              <a:avLst/>
            </a:prstGeom>
            <a:solidFill>
              <a:srgbClr val="A50021"/>
            </a:solidFill>
            <a:ln>
              <a:solidFill>
                <a:srgbClr val="CC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2590799" y="6040314"/>
              <a:ext cx="9404839" cy="677007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99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600" dirty="0" err="1" smtClean="0"/>
                <a:t>PhD</a:t>
              </a:r>
              <a:r>
                <a:rPr lang="it-IT" sz="2600" dirty="0" smtClean="0"/>
                <a:t> </a:t>
              </a:r>
              <a:r>
                <a:rPr lang="it-IT" sz="2600" dirty="0" err="1" smtClean="0"/>
                <a:t>Student</a:t>
              </a:r>
              <a:r>
                <a:rPr lang="it-IT" sz="2600" dirty="0" smtClean="0"/>
                <a:t>: Arianna Elefante</a:t>
              </a:r>
              <a:endParaRPr lang="it-IT" sz="2600" dirty="0"/>
            </a:p>
          </p:txBody>
        </p:sp>
      </p:grpSp>
      <p:sp>
        <p:nvSpPr>
          <p:cNvPr id="13" name="CasellaDiTesto 12"/>
          <p:cNvSpPr txBox="1"/>
          <p:nvPr/>
        </p:nvSpPr>
        <p:spPr>
          <a:xfrm>
            <a:off x="1854680" y="3156439"/>
            <a:ext cx="851388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 smtClean="0">
                <a:solidFill>
                  <a:schemeClr val="accent1">
                    <a:lumMod val="50000"/>
                  </a:schemeClr>
                </a:solidFill>
              </a:rPr>
              <a:t>DEVELOPMENT OF INNOVATIVE OPTO-ACOUSTIC SENSORS FOR INDUSTRIAL AND BIOMEDICAL APPLICATIONS</a:t>
            </a:r>
            <a:endParaRPr lang="it-IT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320065" y="1151860"/>
            <a:ext cx="55831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Dipartimento INTERATENEO DI FISICA &lt;&lt;M. MERLIN&gt;&gt;</a:t>
            </a:r>
          </a:p>
          <a:p>
            <a:pPr algn="ctr"/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</a:rPr>
              <a:t>PhD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 SCHOOL OF PHYSICS </a:t>
            </a:r>
          </a:p>
          <a:p>
            <a:pPr algn="ctr"/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XXXIII </a:t>
            </a:r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</a:rPr>
              <a:t>cycle</a:t>
            </a:r>
            <a:endParaRPr lang="it-IT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it-IT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Second </a:t>
            </a:r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</a:rPr>
              <a:t>year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 report</a:t>
            </a:r>
            <a:endParaRPr lang="it-IT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80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293077" y="1052484"/>
            <a:ext cx="11623430" cy="219805"/>
            <a:chOff x="372208" y="6497517"/>
            <a:chExt cx="11623430" cy="219805"/>
          </a:xfrm>
        </p:grpSpPr>
        <p:sp>
          <p:nvSpPr>
            <p:cNvPr id="5" name="Rettangolo 4"/>
            <p:cNvSpPr/>
            <p:nvPr/>
          </p:nvSpPr>
          <p:spPr>
            <a:xfrm>
              <a:off x="372208" y="6497517"/>
              <a:ext cx="726830" cy="219805"/>
            </a:xfrm>
            <a:prstGeom prst="rect">
              <a:avLst/>
            </a:prstGeom>
            <a:solidFill>
              <a:srgbClr val="A50021"/>
            </a:solidFill>
            <a:ln>
              <a:solidFill>
                <a:srgbClr val="CC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Rettangolo 5"/>
            <p:cNvSpPr/>
            <p:nvPr/>
          </p:nvSpPr>
          <p:spPr>
            <a:xfrm>
              <a:off x="1406769" y="6497517"/>
              <a:ext cx="10588869" cy="219804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99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600" dirty="0"/>
            </a:p>
          </p:txBody>
        </p:sp>
      </p:grpSp>
      <p:sp>
        <p:nvSpPr>
          <p:cNvPr id="7" name="Rettangolo 6"/>
          <p:cNvSpPr/>
          <p:nvPr/>
        </p:nvSpPr>
        <p:spPr>
          <a:xfrm>
            <a:off x="293077" y="-121474"/>
            <a:ext cx="118989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err="1" smtClean="0">
                <a:solidFill>
                  <a:srgbClr val="990033"/>
                </a:solidFill>
              </a:rPr>
              <a:t>Calibration</a:t>
            </a:r>
            <a:r>
              <a:rPr lang="it-IT" sz="3600" b="1" dirty="0" smtClean="0">
                <a:solidFill>
                  <a:srgbClr val="990033"/>
                </a:solidFill>
              </a:rPr>
              <a:t> of the </a:t>
            </a:r>
            <a:r>
              <a:rPr lang="it-IT" sz="3600" b="1" dirty="0">
                <a:solidFill>
                  <a:srgbClr val="990033"/>
                </a:solidFill>
              </a:rPr>
              <a:t>CH</a:t>
            </a:r>
            <a:r>
              <a:rPr lang="it-IT" sz="3600" b="1" baseline="-25000" dirty="0">
                <a:solidFill>
                  <a:srgbClr val="990033"/>
                </a:solidFill>
              </a:rPr>
              <a:t>4 </a:t>
            </a:r>
            <a:r>
              <a:rPr lang="it-IT" sz="3600" b="1" dirty="0" smtClean="0">
                <a:solidFill>
                  <a:srgbClr val="990033"/>
                </a:solidFill>
              </a:rPr>
              <a:t>QEPAS </a:t>
            </a:r>
            <a:r>
              <a:rPr lang="it-IT" sz="3600" b="1" dirty="0" err="1" smtClean="0">
                <a:solidFill>
                  <a:srgbClr val="990033"/>
                </a:solidFill>
              </a:rPr>
              <a:t>sensor</a:t>
            </a:r>
            <a:r>
              <a:rPr lang="it-IT" sz="3600" b="1" dirty="0" smtClean="0">
                <a:solidFill>
                  <a:srgbClr val="990033"/>
                </a:solidFill>
              </a:rPr>
              <a:t> with </a:t>
            </a:r>
            <a:r>
              <a:rPr lang="it-IT" sz="3600" b="1" dirty="0" smtClean="0">
                <a:solidFill>
                  <a:srgbClr val="990033"/>
                </a:solidFill>
              </a:rPr>
              <a:t>the water </a:t>
            </a:r>
            <a:r>
              <a:rPr lang="it-IT" sz="3600" b="1" dirty="0" err="1" smtClean="0">
                <a:solidFill>
                  <a:srgbClr val="990033"/>
                </a:solidFill>
              </a:rPr>
              <a:t>vapor</a:t>
            </a:r>
            <a:r>
              <a:rPr lang="it-IT" sz="3600" b="1" dirty="0" smtClean="0">
                <a:solidFill>
                  <a:srgbClr val="990033"/>
                </a:solidFill>
              </a:rPr>
              <a:t> </a:t>
            </a:r>
            <a:r>
              <a:rPr lang="it-IT" sz="3600" b="1" dirty="0" err="1" smtClean="0">
                <a:solidFill>
                  <a:srgbClr val="990033"/>
                </a:solidFill>
              </a:rPr>
              <a:t>concentration</a:t>
            </a:r>
            <a:endParaRPr lang="it-IT" sz="3600" b="1" dirty="0" smtClean="0">
              <a:solidFill>
                <a:srgbClr val="990033"/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4417911" y="1443874"/>
            <a:ext cx="58360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00" dirty="0" smtClean="0"/>
              <a:t>CH</a:t>
            </a:r>
            <a:r>
              <a:rPr lang="it-IT" sz="1700" baseline="-25000" dirty="0" smtClean="0"/>
              <a:t>4</a:t>
            </a:r>
            <a:r>
              <a:rPr lang="it-IT" sz="1700" dirty="0" smtClean="0"/>
              <a:t> (</a:t>
            </a:r>
            <a:r>
              <a:rPr lang="it-IT" sz="1700" dirty="0" err="1" smtClean="0"/>
              <a:t>mV</a:t>
            </a:r>
            <a:r>
              <a:rPr lang="it-IT" sz="1700" dirty="0" smtClean="0"/>
              <a:t>)=0.00044 (</a:t>
            </a:r>
            <a:r>
              <a:rPr lang="it-IT" sz="1700" dirty="0" err="1" smtClean="0"/>
              <a:t>mV</a:t>
            </a:r>
            <a:r>
              <a:rPr lang="it-IT" sz="1700" dirty="0" smtClean="0"/>
              <a:t>/</a:t>
            </a:r>
            <a:r>
              <a:rPr lang="it-IT" sz="1700" dirty="0" err="1" smtClean="0"/>
              <a:t>ppm</a:t>
            </a:r>
            <a:r>
              <a:rPr lang="it-IT" sz="1700" dirty="0" smtClean="0"/>
              <a:t>) * H2O AH (</a:t>
            </a:r>
            <a:r>
              <a:rPr lang="it-IT" sz="1700" dirty="0" err="1" smtClean="0"/>
              <a:t>ppm</a:t>
            </a:r>
            <a:r>
              <a:rPr lang="it-IT" sz="1700" dirty="0" smtClean="0"/>
              <a:t>) + 2. 09733 </a:t>
            </a:r>
            <a:r>
              <a:rPr lang="it-IT" sz="1700" dirty="0" err="1" smtClean="0"/>
              <a:t>mV</a:t>
            </a:r>
            <a:endParaRPr lang="it-IT" sz="1700" dirty="0" smtClean="0"/>
          </a:p>
          <a:p>
            <a:r>
              <a:rPr lang="it-IT" sz="1700" dirty="0" smtClean="0"/>
              <a:t>R</a:t>
            </a:r>
            <a:r>
              <a:rPr lang="it-IT" sz="1700" baseline="30000" dirty="0" smtClean="0"/>
              <a:t>2</a:t>
            </a:r>
            <a:r>
              <a:rPr lang="it-IT" sz="1700" dirty="0" smtClean="0"/>
              <a:t>=0. 982</a:t>
            </a:r>
            <a:endParaRPr lang="it-IT" sz="1700" dirty="0"/>
          </a:p>
        </p:txBody>
      </p:sp>
      <p:grpSp>
        <p:nvGrpSpPr>
          <p:cNvPr id="50" name="Gruppo 49"/>
          <p:cNvGrpSpPr/>
          <p:nvPr/>
        </p:nvGrpSpPr>
        <p:grpSpPr>
          <a:xfrm>
            <a:off x="137728" y="-129210"/>
            <a:ext cx="4171382" cy="4293607"/>
            <a:chOff x="253319" y="362503"/>
            <a:chExt cx="2902601" cy="3092608"/>
          </a:xfrm>
        </p:grpSpPr>
        <p:pic>
          <p:nvPicPr>
            <p:cNvPr id="19" name="Immagine 18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7" t="14260" r="52663"/>
            <a:stretch/>
          </p:blipFill>
          <p:spPr bwMode="auto">
            <a:xfrm>
              <a:off x="534838" y="1437381"/>
              <a:ext cx="2621082" cy="2017730"/>
            </a:xfrm>
            <a:prstGeom prst="rect">
              <a:avLst/>
            </a:prstGeom>
            <a:noFill/>
          </p:spPr>
        </p:pic>
        <p:sp>
          <p:nvSpPr>
            <p:cNvPr id="49" name="CasellaDiTesto 48"/>
            <p:cNvSpPr txBox="1"/>
            <p:nvPr/>
          </p:nvSpPr>
          <p:spPr>
            <a:xfrm rot="16200000">
              <a:off x="-776708" y="1392530"/>
              <a:ext cx="23986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smtClean="0"/>
                <a:t>CH</a:t>
              </a:r>
              <a:r>
                <a:rPr lang="it-IT" sz="1600" baseline="-25000" dirty="0" smtClean="0"/>
                <a:t>4</a:t>
              </a:r>
              <a:r>
                <a:rPr lang="it-IT" sz="1600" dirty="0" smtClean="0"/>
                <a:t> QEPAS (</a:t>
              </a:r>
              <a:r>
                <a:rPr lang="it-IT" sz="1600" dirty="0" err="1" smtClean="0"/>
                <a:t>mV</a:t>
              </a:r>
              <a:r>
                <a:rPr lang="it-IT" sz="1600" dirty="0" smtClean="0"/>
                <a:t>)</a:t>
              </a:r>
              <a:endParaRPr lang="it-IT" sz="1600" dirty="0"/>
            </a:p>
          </p:txBody>
        </p:sp>
      </p:grpSp>
      <p:pic>
        <p:nvPicPr>
          <p:cNvPr id="54" name="Immagine 53"/>
          <p:cNvPicPr>
            <a:picLocks noChangeAspect="1"/>
          </p:cNvPicPr>
          <p:nvPr/>
        </p:nvPicPr>
        <p:blipFill rotWithShape="1">
          <a:blip r:embed="rId4"/>
          <a:srcRect l="50595"/>
          <a:stretch/>
        </p:blipFill>
        <p:spPr>
          <a:xfrm>
            <a:off x="5966460" y="3956807"/>
            <a:ext cx="4749897" cy="3889585"/>
          </a:xfrm>
          <a:prstGeom prst="rect">
            <a:avLst/>
          </a:prstGeom>
        </p:spPr>
      </p:pic>
      <p:pic>
        <p:nvPicPr>
          <p:cNvPr id="55" name="Immagine 54"/>
          <p:cNvPicPr>
            <a:picLocks noChangeAspect="1"/>
          </p:cNvPicPr>
          <p:nvPr/>
        </p:nvPicPr>
        <p:blipFill rotWithShape="1">
          <a:blip r:embed="rId4"/>
          <a:srcRect r="51060"/>
          <a:stretch/>
        </p:blipFill>
        <p:spPr>
          <a:xfrm>
            <a:off x="656492" y="2808644"/>
            <a:ext cx="4705202" cy="3889585"/>
          </a:xfrm>
          <a:prstGeom prst="rect">
            <a:avLst/>
          </a:prstGeom>
        </p:spPr>
      </p:pic>
      <p:cxnSp>
        <p:nvCxnSpPr>
          <p:cNvPr id="57" name="Connettore 2 56"/>
          <p:cNvCxnSpPr/>
          <p:nvPr/>
        </p:nvCxnSpPr>
        <p:spPr>
          <a:xfrm>
            <a:off x="5361694" y="5292090"/>
            <a:ext cx="764786" cy="0"/>
          </a:xfrm>
          <a:prstGeom prst="straightConnector1">
            <a:avLst/>
          </a:prstGeom>
          <a:ln w="19050">
            <a:solidFill>
              <a:srgbClr val="9900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32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293077" y="1052484"/>
            <a:ext cx="11623430" cy="219805"/>
            <a:chOff x="372208" y="6497517"/>
            <a:chExt cx="11623430" cy="219805"/>
          </a:xfrm>
        </p:grpSpPr>
        <p:sp>
          <p:nvSpPr>
            <p:cNvPr id="5" name="Rettangolo 4"/>
            <p:cNvSpPr/>
            <p:nvPr/>
          </p:nvSpPr>
          <p:spPr>
            <a:xfrm>
              <a:off x="372208" y="6497517"/>
              <a:ext cx="726830" cy="219805"/>
            </a:xfrm>
            <a:prstGeom prst="rect">
              <a:avLst/>
            </a:prstGeom>
            <a:solidFill>
              <a:srgbClr val="A50021"/>
            </a:solidFill>
            <a:ln>
              <a:solidFill>
                <a:srgbClr val="CC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Rettangolo 5"/>
            <p:cNvSpPr/>
            <p:nvPr/>
          </p:nvSpPr>
          <p:spPr>
            <a:xfrm>
              <a:off x="1406769" y="6497517"/>
              <a:ext cx="10588869" cy="219804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99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600" dirty="0"/>
            </a:p>
          </p:txBody>
        </p:sp>
      </p:grpSp>
      <p:sp>
        <p:nvSpPr>
          <p:cNvPr id="7" name="Rettangolo 6"/>
          <p:cNvSpPr/>
          <p:nvPr/>
        </p:nvSpPr>
        <p:spPr>
          <a:xfrm>
            <a:off x="293077" y="145945"/>
            <a:ext cx="118989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990033"/>
                </a:solidFill>
              </a:rPr>
              <a:t>3° </a:t>
            </a:r>
            <a:r>
              <a:rPr lang="it-IT" sz="3600" b="1" dirty="0" err="1" smtClean="0">
                <a:solidFill>
                  <a:srgbClr val="990033"/>
                </a:solidFill>
              </a:rPr>
              <a:t>year</a:t>
            </a:r>
            <a:r>
              <a:rPr lang="it-IT" sz="3600" b="1" dirty="0" smtClean="0">
                <a:solidFill>
                  <a:srgbClr val="990033"/>
                </a:solidFill>
              </a:rPr>
              <a:t> </a:t>
            </a:r>
            <a:r>
              <a:rPr lang="it-IT" sz="3600" b="1" dirty="0" err="1" smtClean="0">
                <a:solidFill>
                  <a:srgbClr val="990033"/>
                </a:solidFill>
              </a:rPr>
              <a:t>PhD</a:t>
            </a:r>
            <a:r>
              <a:rPr lang="it-IT" sz="3600" b="1" dirty="0" smtClean="0">
                <a:solidFill>
                  <a:srgbClr val="990033"/>
                </a:solidFill>
              </a:rPr>
              <a:t> </a:t>
            </a:r>
            <a:r>
              <a:rPr lang="it-IT" sz="3600" b="1" dirty="0" err="1" smtClean="0">
                <a:solidFill>
                  <a:srgbClr val="990033"/>
                </a:solidFill>
              </a:rPr>
              <a:t>goals</a:t>
            </a:r>
            <a:endParaRPr lang="it-IT" sz="3600" b="1" dirty="0" smtClean="0">
              <a:solidFill>
                <a:srgbClr val="990033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56492" y="2891143"/>
            <a:ext cx="108535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2400" dirty="0" err="1" smtClean="0"/>
              <a:t>Implementation</a:t>
            </a:r>
            <a:r>
              <a:rPr lang="it-IT" sz="2400" dirty="0" smtClean="0"/>
              <a:t> of the SF</a:t>
            </a:r>
            <a:r>
              <a:rPr lang="it-IT" sz="2400" baseline="-25000" dirty="0" smtClean="0"/>
              <a:t>6 </a:t>
            </a:r>
            <a:r>
              <a:rPr lang="it-IT" sz="2400" dirty="0" smtClean="0"/>
              <a:t> </a:t>
            </a:r>
            <a:r>
              <a:rPr lang="it-IT" sz="2400" dirty="0" err="1" smtClean="0"/>
              <a:t>sensor</a:t>
            </a:r>
            <a:r>
              <a:rPr lang="it-IT" sz="2400" dirty="0" smtClean="0"/>
              <a:t> in the test station </a:t>
            </a:r>
            <a:r>
              <a:rPr lang="it-IT" sz="2400" dirty="0" err="1" smtClean="0"/>
              <a:t>at</a:t>
            </a:r>
            <a:r>
              <a:rPr lang="it-IT" sz="2400" dirty="0" smtClean="0"/>
              <a:t> </a:t>
            </a:r>
            <a:r>
              <a:rPr lang="it-IT" sz="2400" dirty="0" err="1" smtClean="0"/>
              <a:t>Masmec</a:t>
            </a:r>
            <a:endParaRPr lang="it-IT" sz="2400" baseline="-25000" dirty="0" smtClean="0"/>
          </a:p>
          <a:p>
            <a:pPr algn="just"/>
            <a:endParaRPr lang="it-IT" sz="24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2400" dirty="0" err="1" smtClean="0"/>
              <a:t>Assembling</a:t>
            </a:r>
            <a:r>
              <a:rPr lang="it-IT" sz="2400" dirty="0" smtClean="0"/>
              <a:t> and </a:t>
            </a:r>
            <a:r>
              <a:rPr lang="it-IT" sz="2400" dirty="0" err="1" smtClean="0"/>
              <a:t>testing</a:t>
            </a:r>
            <a:r>
              <a:rPr lang="it-IT" sz="2400" dirty="0" smtClean="0"/>
              <a:t> of the QEPAS </a:t>
            </a:r>
            <a:r>
              <a:rPr lang="it-IT" sz="2400" dirty="0" err="1" smtClean="0"/>
              <a:t>sensor</a:t>
            </a:r>
            <a:r>
              <a:rPr lang="it-IT" sz="2400" dirty="0" smtClean="0"/>
              <a:t> with the </a:t>
            </a:r>
            <a:r>
              <a:rPr lang="it-IT" sz="2400" dirty="0" err="1" smtClean="0"/>
              <a:t>dual</a:t>
            </a:r>
            <a:r>
              <a:rPr lang="it-IT" sz="2400" dirty="0" smtClean="0"/>
              <a:t> QTF ADM for the </a:t>
            </a:r>
            <a:r>
              <a:rPr lang="it-IT" sz="2400" dirty="0" err="1" smtClean="0"/>
              <a:t>detection</a:t>
            </a:r>
            <a:r>
              <a:rPr lang="it-IT" sz="2400" dirty="0" smtClean="0"/>
              <a:t> of </a:t>
            </a:r>
            <a:r>
              <a:rPr lang="it-IT" sz="2400" dirty="0" smtClean="0"/>
              <a:t>CH</a:t>
            </a:r>
            <a:r>
              <a:rPr lang="it-IT" sz="2400" baseline="-25000" dirty="0" smtClean="0"/>
              <a:t>4 </a:t>
            </a:r>
            <a:r>
              <a:rPr lang="it-IT" sz="2400" dirty="0" smtClean="0"/>
              <a:t>in a wide </a:t>
            </a:r>
            <a:r>
              <a:rPr lang="it-IT" sz="2400" dirty="0" err="1" smtClean="0"/>
              <a:t>concentration</a:t>
            </a:r>
            <a:r>
              <a:rPr lang="it-IT" sz="2400" dirty="0" smtClean="0"/>
              <a:t> </a:t>
            </a:r>
            <a:r>
              <a:rPr lang="it-IT" sz="2400" dirty="0" err="1" smtClean="0"/>
              <a:t>range</a:t>
            </a:r>
            <a:endParaRPr lang="it-IT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289510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293077" y="826781"/>
            <a:ext cx="11623430" cy="219805"/>
            <a:chOff x="372208" y="6497517"/>
            <a:chExt cx="11623430" cy="219805"/>
          </a:xfrm>
        </p:grpSpPr>
        <p:sp>
          <p:nvSpPr>
            <p:cNvPr id="5" name="Rettangolo 4"/>
            <p:cNvSpPr/>
            <p:nvPr/>
          </p:nvSpPr>
          <p:spPr>
            <a:xfrm>
              <a:off x="372208" y="6497517"/>
              <a:ext cx="726830" cy="219805"/>
            </a:xfrm>
            <a:prstGeom prst="rect">
              <a:avLst/>
            </a:prstGeom>
            <a:solidFill>
              <a:srgbClr val="A50021"/>
            </a:solidFill>
            <a:ln>
              <a:solidFill>
                <a:srgbClr val="CC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Rettangolo 5"/>
            <p:cNvSpPr/>
            <p:nvPr/>
          </p:nvSpPr>
          <p:spPr>
            <a:xfrm>
              <a:off x="1406769" y="6497517"/>
              <a:ext cx="10588869" cy="219804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99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600" dirty="0"/>
            </a:p>
          </p:txBody>
        </p:sp>
      </p:grpSp>
      <p:sp>
        <p:nvSpPr>
          <p:cNvPr id="7" name="Rettangolo 6"/>
          <p:cNvSpPr/>
          <p:nvPr/>
        </p:nvSpPr>
        <p:spPr>
          <a:xfrm>
            <a:off x="293077" y="180450"/>
            <a:ext cx="118989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990033"/>
                </a:solidFill>
              </a:rPr>
              <a:t>Publications and conference </a:t>
            </a:r>
            <a:r>
              <a:rPr lang="it-IT" sz="3600" b="1" dirty="0" err="1" smtClean="0">
                <a:solidFill>
                  <a:srgbClr val="990033"/>
                </a:solidFill>
              </a:rPr>
              <a:t>proceedings</a:t>
            </a:r>
            <a:endParaRPr lang="it-IT" sz="3600" b="1" dirty="0" smtClean="0">
              <a:solidFill>
                <a:srgbClr val="990033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89140" y="1082636"/>
            <a:ext cx="12102860" cy="6082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500" b="1" dirty="0" smtClean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Publications</a:t>
            </a:r>
            <a:endParaRPr lang="it-IT" sz="1500" dirty="0" smtClean="0"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Clr>
                <a:srgbClr val="222222"/>
              </a:buClr>
              <a:buFont typeface="Georgia" panose="02040502050405020303" pitchFamily="18" charset="0"/>
              <a:buChar char="-"/>
            </a:pPr>
            <a:r>
              <a:rPr lang="en-US" sz="1500" dirty="0" smtClean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M. </a:t>
            </a:r>
            <a:r>
              <a:rPr lang="en-US" sz="1500" dirty="0" err="1" smtClean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Giglio</a:t>
            </a:r>
            <a:r>
              <a:rPr lang="en-US" sz="1500" dirty="0" smtClean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A. </a:t>
            </a:r>
            <a:r>
              <a:rPr lang="en-US" sz="1500" dirty="0" err="1" smtClean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Zifarelli</a:t>
            </a:r>
            <a:r>
              <a:rPr lang="en-US" sz="1500" dirty="0" smtClean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A. </a:t>
            </a:r>
            <a:r>
              <a:rPr lang="en-US" sz="1500" dirty="0" err="1" smtClean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Sampaolo</a:t>
            </a:r>
            <a:r>
              <a:rPr lang="en-US" sz="1500" dirty="0" smtClean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G. </a:t>
            </a:r>
            <a:r>
              <a:rPr lang="en-US" sz="1500" dirty="0" err="1" smtClean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Menduni</a:t>
            </a:r>
            <a:r>
              <a:rPr lang="en-US" sz="1500" dirty="0" smtClean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500" b="1" dirty="0" smtClean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en-US" sz="1500" b="1" dirty="0" err="1" smtClean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Elefante</a:t>
            </a:r>
            <a:r>
              <a:rPr lang="en-US" sz="1500" dirty="0" smtClean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R. ,Blanchard, C. </a:t>
            </a:r>
            <a:r>
              <a:rPr lang="en-US" sz="1500" dirty="0" err="1" smtClean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fluegl,M.F</a:t>
            </a:r>
            <a:r>
              <a:rPr lang="en-US" sz="1500" dirty="0" smtClean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500" dirty="0" err="1" smtClean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Witinski</a:t>
            </a:r>
            <a:r>
              <a:rPr lang="en-US" sz="1500" dirty="0" smtClean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D. </a:t>
            </a:r>
            <a:r>
              <a:rPr lang="en-US" sz="1500" dirty="0" err="1" smtClean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Vakhshoori</a:t>
            </a:r>
            <a:r>
              <a:rPr lang="en-US" sz="1500" dirty="0" smtClean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H. Wu, V.M.N. </a:t>
            </a:r>
            <a:r>
              <a:rPr lang="en-US" sz="1500" dirty="0" err="1" smtClean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Passaro</a:t>
            </a:r>
            <a:r>
              <a:rPr lang="en-US" sz="1500" dirty="0" smtClean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P. </a:t>
            </a:r>
            <a:r>
              <a:rPr lang="en-US" sz="1500" dirty="0" err="1" smtClean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Patimisco</a:t>
            </a:r>
            <a:r>
              <a:rPr lang="en-US" sz="1500" dirty="0" smtClean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F.K. </a:t>
            </a:r>
            <a:r>
              <a:rPr lang="en-US" sz="1500" dirty="0" err="1" smtClean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Tittel</a:t>
            </a:r>
            <a:r>
              <a:rPr lang="en-US" sz="1500" dirty="0" smtClean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L. Dong, V. </a:t>
            </a:r>
            <a:r>
              <a:rPr lang="en-US" sz="1500" dirty="0" err="1" smtClean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Spagnolo</a:t>
            </a:r>
            <a:r>
              <a:rPr lang="en-US" sz="1500" dirty="0" smtClean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“</a:t>
            </a:r>
            <a:r>
              <a:rPr lang="en-US" sz="1500" dirty="0" err="1" smtClean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Broadbanddetection</a:t>
            </a:r>
            <a:r>
              <a:rPr lang="en-US" sz="1500" dirty="0" smtClean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of methane and nitrous oxide using a distributed </a:t>
            </a:r>
            <a:r>
              <a:rPr lang="en-US" sz="1500" dirty="0" err="1" smtClean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feedbackquantum</a:t>
            </a:r>
            <a:r>
              <a:rPr lang="en-US" sz="1500" dirty="0" smtClean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cascade laser array and quartz-enhanced </a:t>
            </a:r>
            <a:r>
              <a:rPr lang="en-US" sz="1500" dirty="0" err="1" smtClean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photoacousticsensing</a:t>
            </a:r>
            <a:r>
              <a:rPr lang="en-US" sz="1500" dirty="0" smtClean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”, </a:t>
            </a:r>
            <a:r>
              <a:rPr lang="en-US" sz="1500" dirty="0" err="1" smtClean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Photoacoustics</a:t>
            </a:r>
            <a:r>
              <a:rPr lang="en-US" sz="1500" dirty="0" smtClean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17, 100159 (2020).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Clr>
                <a:srgbClr val="222222"/>
              </a:buClr>
              <a:buFont typeface="Georgia" panose="02040502050405020303" pitchFamily="18" charset="0"/>
              <a:buChar char="-"/>
            </a:pPr>
            <a:r>
              <a:rPr lang="it-IT" sz="1500" b="1" dirty="0" smtClean="0"/>
              <a:t>A. Elefante</a:t>
            </a:r>
            <a:r>
              <a:rPr lang="it-IT" sz="1500" dirty="0" smtClean="0"/>
              <a:t>, M. Giglio, A. Sampaolo, G. </a:t>
            </a:r>
            <a:r>
              <a:rPr lang="it-IT" sz="1500" dirty="0" err="1" smtClean="0"/>
              <a:t>Menduni</a:t>
            </a:r>
            <a:r>
              <a:rPr lang="it-IT" sz="1500" dirty="0" smtClean="0"/>
              <a:t>, P. </a:t>
            </a:r>
            <a:r>
              <a:rPr lang="it-IT" sz="1500" dirty="0" err="1" smtClean="0"/>
              <a:t>Patimisco</a:t>
            </a:r>
            <a:r>
              <a:rPr lang="it-IT" sz="1500" dirty="0" smtClean="0"/>
              <a:t>, V. M.N. </a:t>
            </a:r>
            <a:r>
              <a:rPr lang="it-IT" sz="1500" dirty="0" err="1" smtClean="0"/>
              <a:t>Passaro</a:t>
            </a:r>
            <a:r>
              <a:rPr lang="it-IT" sz="1500" dirty="0" smtClean="0"/>
              <a:t>, H. </a:t>
            </a:r>
            <a:r>
              <a:rPr lang="it-IT" sz="1500" dirty="0" err="1" smtClean="0"/>
              <a:t>Wu</a:t>
            </a:r>
            <a:r>
              <a:rPr lang="it-IT" sz="1500" dirty="0" smtClean="0"/>
              <a:t>, H. </a:t>
            </a:r>
            <a:r>
              <a:rPr lang="it-IT" sz="1500" dirty="0" err="1" smtClean="0"/>
              <a:t>Rossmadl</a:t>
            </a:r>
            <a:r>
              <a:rPr lang="it-IT" sz="1500" dirty="0" smtClean="0"/>
              <a:t>, V. </a:t>
            </a:r>
            <a:r>
              <a:rPr lang="it-IT" sz="1500" dirty="0" err="1" smtClean="0"/>
              <a:t>Mackowiak</a:t>
            </a:r>
            <a:r>
              <a:rPr lang="it-IT" sz="1500" dirty="0" smtClean="0"/>
              <a:t>, A. Cable, F.K. </a:t>
            </a:r>
            <a:r>
              <a:rPr lang="it-IT" sz="1500" dirty="0" err="1" smtClean="0"/>
              <a:t>Tittel</a:t>
            </a:r>
            <a:r>
              <a:rPr lang="it-IT" sz="1500" dirty="0" smtClean="0"/>
              <a:t>, L. </a:t>
            </a:r>
            <a:r>
              <a:rPr lang="it-IT" sz="1500" dirty="0" err="1" smtClean="0"/>
              <a:t>Dong</a:t>
            </a:r>
            <a:r>
              <a:rPr lang="it-IT" sz="1500" dirty="0" smtClean="0"/>
              <a:t> and V. Spagnolo, “Dual-Gas </a:t>
            </a:r>
            <a:r>
              <a:rPr lang="it-IT" sz="1500" dirty="0" err="1" smtClean="0"/>
              <a:t>Quartz-Enhanced</a:t>
            </a:r>
            <a:r>
              <a:rPr lang="it-IT" sz="1500" dirty="0" smtClean="0"/>
              <a:t> </a:t>
            </a:r>
            <a:r>
              <a:rPr lang="it-IT" sz="1500" dirty="0" err="1" smtClean="0"/>
              <a:t>Photoacoustic</a:t>
            </a:r>
            <a:r>
              <a:rPr lang="it-IT" sz="1500" dirty="0" smtClean="0"/>
              <a:t> Sensor for </a:t>
            </a:r>
            <a:r>
              <a:rPr lang="it-IT" sz="1500" dirty="0" err="1" smtClean="0"/>
              <a:t>Simultaneous</a:t>
            </a:r>
            <a:r>
              <a:rPr lang="it-IT" sz="1500" dirty="0" smtClean="0"/>
              <a:t> </a:t>
            </a:r>
            <a:r>
              <a:rPr lang="it-IT" sz="1500" dirty="0" err="1" smtClean="0"/>
              <a:t>Detection</a:t>
            </a:r>
            <a:r>
              <a:rPr lang="it-IT" sz="1500" dirty="0" smtClean="0"/>
              <a:t> of </a:t>
            </a:r>
            <a:r>
              <a:rPr lang="it-IT" sz="1500" dirty="0" err="1" smtClean="0"/>
              <a:t>Methane</a:t>
            </a:r>
            <a:r>
              <a:rPr lang="it-IT" sz="1500" dirty="0" smtClean="0"/>
              <a:t>/</a:t>
            </a:r>
            <a:r>
              <a:rPr lang="it-IT" sz="1500" dirty="0" err="1" smtClean="0"/>
              <a:t>Nitrous</a:t>
            </a:r>
            <a:r>
              <a:rPr lang="it-IT" sz="1500" dirty="0" smtClean="0"/>
              <a:t> </a:t>
            </a:r>
            <a:r>
              <a:rPr lang="it-IT" sz="1500" dirty="0" err="1" smtClean="0"/>
              <a:t>Oxide</a:t>
            </a:r>
            <a:r>
              <a:rPr lang="it-IT" sz="1500" dirty="0" smtClean="0"/>
              <a:t> and Water </a:t>
            </a:r>
            <a:r>
              <a:rPr lang="it-IT" sz="1500" dirty="0" err="1" smtClean="0"/>
              <a:t>Vapor</a:t>
            </a:r>
            <a:r>
              <a:rPr lang="it-IT" sz="1500" dirty="0" smtClean="0"/>
              <a:t>”, </a:t>
            </a:r>
            <a:r>
              <a:rPr lang="it-IT" sz="1500" dirty="0" err="1" smtClean="0"/>
              <a:t>Anal</a:t>
            </a:r>
            <a:r>
              <a:rPr lang="it-IT" sz="1500" dirty="0" smtClean="0"/>
              <a:t>. </a:t>
            </a:r>
            <a:r>
              <a:rPr lang="it-IT" sz="1500" dirty="0" err="1" smtClean="0"/>
              <a:t>Chem</a:t>
            </a:r>
            <a:r>
              <a:rPr lang="it-IT" sz="1500" dirty="0" smtClean="0"/>
              <a:t>. 91, 12866-12873 (2019).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rgbClr val="222222"/>
              </a:buClr>
            </a:pPr>
            <a:endParaRPr lang="it-IT" sz="1500" b="1" dirty="0"/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rgbClr val="222222"/>
              </a:buClr>
            </a:pPr>
            <a:r>
              <a:rPr lang="it-IT" sz="1500" b="1" dirty="0" smtClean="0"/>
              <a:t>Conference </a:t>
            </a:r>
            <a:r>
              <a:rPr lang="it-IT" sz="1500" b="1" dirty="0" err="1" smtClean="0"/>
              <a:t>Proceedings</a:t>
            </a:r>
            <a:endParaRPr lang="it-IT" sz="1500" b="1" dirty="0" smtClean="0"/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Clr>
                <a:srgbClr val="222222"/>
              </a:buClr>
              <a:buFont typeface="Georgia" panose="02040502050405020303" pitchFamily="18" charset="0"/>
              <a:buChar char="-"/>
            </a:pPr>
            <a:r>
              <a:rPr lang="it-IT" sz="1500" dirty="0" err="1" smtClean="0"/>
              <a:t>Fiber-coupled</a:t>
            </a:r>
            <a:r>
              <a:rPr lang="it-IT" sz="1500" dirty="0" smtClean="0"/>
              <a:t> </a:t>
            </a:r>
            <a:r>
              <a:rPr lang="it-IT" sz="1500" dirty="0" err="1" smtClean="0"/>
              <a:t>quartz-enhanced</a:t>
            </a:r>
            <a:r>
              <a:rPr lang="it-IT" sz="1500" dirty="0" smtClean="0"/>
              <a:t> </a:t>
            </a:r>
            <a:r>
              <a:rPr lang="it-IT" sz="1500" dirty="0" err="1" smtClean="0"/>
              <a:t>photoacoustic</a:t>
            </a:r>
            <a:r>
              <a:rPr lang="it-IT" sz="1500" dirty="0" smtClean="0"/>
              <a:t> </a:t>
            </a:r>
            <a:r>
              <a:rPr lang="it-IT" sz="1500" dirty="0" err="1" smtClean="0"/>
              <a:t>sensor</a:t>
            </a:r>
            <a:r>
              <a:rPr lang="it-IT" sz="1500" dirty="0" smtClean="0"/>
              <a:t> for </a:t>
            </a:r>
            <a:r>
              <a:rPr lang="it-IT" sz="1500" dirty="0" err="1" smtClean="0"/>
              <a:t>methane</a:t>
            </a:r>
            <a:r>
              <a:rPr lang="it-IT" sz="1500" dirty="0" smtClean="0"/>
              <a:t> and </a:t>
            </a:r>
            <a:r>
              <a:rPr lang="it-IT" sz="1500" dirty="0" err="1" smtClean="0"/>
              <a:t>ethane</a:t>
            </a:r>
            <a:r>
              <a:rPr lang="it-IT" sz="1500" dirty="0" smtClean="0"/>
              <a:t> trace </a:t>
            </a:r>
            <a:r>
              <a:rPr lang="it-IT" sz="1500" dirty="0" err="1" smtClean="0"/>
              <a:t>detection</a:t>
            </a:r>
            <a:r>
              <a:rPr lang="it-IT" sz="1500" dirty="0" smtClean="0"/>
              <a:t>, Fabrizio Sgobba, </a:t>
            </a:r>
            <a:r>
              <a:rPr lang="it-IT" sz="1500" dirty="0" err="1" smtClean="0"/>
              <a:t>Univ</a:t>
            </a:r>
            <a:r>
              <a:rPr lang="it-IT" sz="1500" dirty="0" smtClean="0"/>
              <a:t>. degli Studi di Bari Aldo Moro (</a:t>
            </a:r>
            <a:r>
              <a:rPr lang="it-IT" sz="1500" dirty="0" err="1" smtClean="0"/>
              <a:t>Italy</a:t>
            </a:r>
            <a:r>
              <a:rPr lang="it-IT" sz="1500" dirty="0" smtClean="0"/>
              <a:t>); </a:t>
            </a:r>
            <a:r>
              <a:rPr lang="it-IT" sz="1500" dirty="0" err="1" smtClean="0"/>
              <a:t>Giansergio</a:t>
            </a:r>
            <a:r>
              <a:rPr lang="it-IT" sz="1500" dirty="0" smtClean="0"/>
              <a:t> </a:t>
            </a:r>
            <a:r>
              <a:rPr lang="it-IT" sz="1500" dirty="0" err="1" smtClean="0"/>
              <a:t>Menduni</a:t>
            </a:r>
            <a:r>
              <a:rPr lang="it-IT" sz="1500" dirty="0" smtClean="0"/>
              <a:t>, Angelo Sampaolo, Pietro </a:t>
            </a:r>
            <a:r>
              <a:rPr lang="it-IT" sz="1500" dirty="0" err="1" smtClean="0"/>
              <a:t>Patimisco</a:t>
            </a:r>
            <a:r>
              <a:rPr lang="it-IT" sz="1500" dirty="0" smtClean="0"/>
              <a:t>, Marilena Giglio, Politecnico di Bari (</a:t>
            </a:r>
            <a:r>
              <a:rPr lang="it-IT" sz="1500" dirty="0" err="1" smtClean="0"/>
              <a:t>Italy</a:t>
            </a:r>
            <a:r>
              <a:rPr lang="it-IT" sz="1500" dirty="0" smtClean="0"/>
              <a:t>); </a:t>
            </a:r>
            <a:r>
              <a:rPr lang="it-IT" sz="1500" b="1" dirty="0" smtClean="0"/>
              <a:t>Arianna Elefante</a:t>
            </a:r>
            <a:r>
              <a:rPr lang="it-IT" sz="1500" dirty="0" smtClean="0"/>
              <a:t>, </a:t>
            </a:r>
            <a:r>
              <a:rPr lang="it-IT" sz="1500" dirty="0" err="1" smtClean="0"/>
              <a:t>Univ</a:t>
            </a:r>
            <a:r>
              <a:rPr lang="it-IT" sz="1500" dirty="0" smtClean="0"/>
              <a:t>. degli Studi di Bari Aldo Moro (</a:t>
            </a:r>
            <a:r>
              <a:rPr lang="it-IT" sz="1500" dirty="0" err="1" smtClean="0"/>
              <a:t>Italy</a:t>
            </a:r>
            <a:r>
              <a:rPr lang="it-IT" sz="1500" dirty="0" smtClean="0"/>
              <a:t>); Vittorio M. N. </a:t>
            </a:r>
            <a:r>
              <a:rPr lang="it-IT" sz="1500" dirty="0" err="1" smtClean="0"/>
              <a:t>Passaro</a:t>
            </a:r>
            <a:r>
              <a:rPr lang="it-IT" sz="1500" dirty="0" smtClean="0"/>
              <a:t>, Politecnico di Bari (</a:t>
            </a:r>
            <a:r>
              <a:rPr lang="it-IT" sz="1500" dirty="0" err="1" smtClean="0"/>
              <a:t>Italy</a:t>
            </a:r>
            <a:r>
              <a:rPr lang="it-IT" sz="1500" dirty="0" smtClean="0"/>
              <a:t>); Frank K. </a:t>
            </a:r>
            <a:r>
              <a:rPr lang="it-IT" sz="1500" dirty="0" err="1" smtClean="0"/>
              <a:t>Tittel</a:t>
            </a:r>
            <a:r>
              <a:rPr lang="it-IT" sz="1500" dirty="0" smtClean="0"/>
              <a:t>, Rice </a:t>
            </a:r>
            <a:r>
              <a:rPr lang="it-IT" sz="1500" dirty="0" err="1" smtClean="0"/>
              <a:t>Univ</a:t>
            </a:r>
            <a:r>
              <a:rPr lang="it-IT" sz="1500" dirty="0" smtClean="0"/>
              <a:t>. (USA); Vincenzo Spagnolo, Politecnico di Bari (</a:t>
            </a:r>
            <a:r>
              <a:rPr lang="it-IT" sz="1500" dirty="0" err="1" smtClean="0"/>
              <a:t>Italy</a:t>
            </a:r>
            <a:r>
              <a:rPr lang="it-IT" sz="1500" dirty="0" smtClean="0"/>
              <a:t>)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Clr>
                <a:srgbClr val="222222"/>
              </a:buClr>
              <a:buFont typeface="Georgia" panose="02040502050405020303" pitchFamily="18" charset="0"/>
              <a:buChar char="-"/>
            </a:pPr>
            <a:r>
              <a:rPr lang="it-IT" sz="1500" dirty="0" err="1" smtClean="0"/>
              <a:t>Measurement</a:t>
            </a:r>
            <a:r>
              <a:rPr lang="it-IT" sz="1500" dirty="0" smtClean="0"/>
              <a:t> of non-radiative gas </a:t>
            </a:r>
            <a:r>
              <a:rPr lang="it-IT" sz="1500" dirty="0" err="1" smtClean="0"/>
              <a:t>molecules</a:t>
            </a:r>
            <a:r>
              <a:rPr lang="it-IT" sz="1500" dirty="0" smtClean="0"/>
              <a:t> </a:t>
            </a:r>
            <a:r>
              <a:rPr lang="it-IT" sz="1500" dirty="0" err="1" smtClean="0"/>
              <a:t>relaxation</a:t>
            </a:r>
            <a:r>
              <a:rPr lang="it-IT" sz="1500" dirty="0" smtClean="0"/>
              <a:t> </a:t>
            </a:r>
            <a:r>
              <a:rPr lang="it-IT" sz="1500" dirty="0" err="1" smtClean="0"/>
              <a:t>rates</a:t>
            </a:r>
            <a:r>
              <a:rPr lang="it-IT" sz="1500" dirty="0" smtClean="0"/>
              <a:t> by </a:t>
            </a:r>
            <a:r>
              <a:rPr lang="it-IT" sz="1500" dirty="0" err="1" smtClean="0"/>
              <a:t>using</a:t>
            </a:r>
            <a:r>
              <a:rPr lang="it-IT" sz="1500" dirty="0" smtClean="0"/>
              <a:t> </a:t>
            </a:r>
            <a:r>
              <a:rPr lang="it-IT" sz="1500" dirty="0" err="1" smtClean="0"/>
              <a:t>quartz-enhanced</a:t>
            </a:r>
            <a:r>
              <a:rPr lang="it-IT" sz="1500" dirty="0" smtClean="0"/>
              <a:t> </a:t>
            </a:r>
            <a:r>
              <a:rPr lang="it-IT" sz="1500" dirty="0" err="1" smtClean="0"/>
              <a:t>photoacoustic</a:t>
            </a:r>
            <a:r>
              <a:rPr lang="it-IT" sz="1500" dirty="0" smtClean="0"/>
              <a:t> </a:t>
            </a:r>
            <a:r>
              <a:rPr lang="it-IT" sz="1500" dirty="0" err="1" smtClean="0"/>
              <a:t>spectroscopy</a:t>
            </a:r>
            <a:r>
              <a:rPr lang="it-IT" sz="1500" dirty="0" smtClean="0"/>
              <a:t>, Stefano dello Russo, </a:t>
            </a:r>
            <a:r>
              <a:rPr lang="it-IT" sz="1500" dirty="0" err="1" smtClean="0"/>
              <a:t>Univ</a:t>
            </a:r>
            <a:r>
              <a:rPr lang="it-IT" sz="1500" dirty="0" smtClean="0"/>
              <a:t>. degli Studi di Bari Aldo Moro (</a:t>
            </a:r>
            <a:r>
              <a:rPr lang="it-IT" sz="1500" dirty="0" err="1" smtClean="0"/>
              <a:t>Italy</a:t>
            </a:r>
            <a:r>
              <a:rPr lang="it-IT" sz="1500" dirty="0" smtClean="0"/>
              <a:t>); Pietro </a:t>
            </a:r>
            <a:r>
              <a:rPr lang="it-IT" sz="1500" dirty="0" err="1" smtClean="0"/>
              <a:t>Patimisco</a:t>
            </a:r>
            <a:r>
              <a:rPr lang="it-IT" sz="1500" dirty="0" smtClean="0"/>
              <a:t>, Angelo Sampaolo, Marilena Giglio, </a:t>
            </a:r>
            <a:r>
              <a:rPr lang="it-IT" sz="1500" dirty="0" err="1" smtClean="0"/>
              <a:t>Giansergio</a:t>
            </a:r>
            <a:r>
              <a:rPr lang="it-IT" sz="1500" dirty="0" smtClean="0"/>
              <a:t> </a:t>
            </a:r>
            <a:r>
              <a:rPr lang="it-IT" sz="1500" dirty="0" err="1" smtClean="0"/>
              <a:t>Menduni</a:t>
            </a:r>
            <a:r>
              <a:rPr lang="it-IT" sz="1500" dirty="0" smtClean="0"/>
              <a:t>, Politecnico di Bari (</a:t>
            </a:r>
            <a:r>
              <a:rPr lang="it-IT" sz="1500" dirty="0" err="1" smtClean="0"/>
              <a:t>Italy</a:t>
            </a:r>
            <a:r>
              <a:rPr lang="it-IT" sz="1500" dirty="0" smtClean="0"/>
              <a:t>); </a:t>
            </a:r>
            <a:r>
              <a:rPr lang="it-IT" sz="1500" b="1" dirty="0" smtClean="0"/>
              <a:t>Arianna Elefante</a:t>
            </a:r>
            <a:r>
              <a:rPr lang="it-IT" sz="1500" dirty="0" smtClean="0"/>
              <a:t>, </a:t>
            </a:r>
            <a:r>
              <a:rPr lang="it-IT" sz="1500" dirty="0" err="1" smtClean="0"/>
              <a:t>Univ</a:t>
            </a:r>
            <a:r>
              <a:rPr lang="it-IT" sz="1500" dirty="0" smtClean="0"/>
              <a:t>. degli Studi di Bari Aldo Moro (</a:t>
            </a:r>
            <a:r>
              <a:rPr lang="it-IT" sz="1500" dirty="0" err="1" smtClean="0"/>
              <a:t>Italy</a:t>
            </a:r>
            <a:r>
              <a:rPr lang="it-IT" sz="1500" dirty="0" smtClean="0"/>
              <a:t>); Vittorio M. N. </a:t>
            </a:r>
            <a:r>
              <a:rPr lang="it-IT" sz="1500" dirty="0" err="1" smtClean="0"/>
              <a:t>Passaro</a:t>
            </a:r>
            <a:r>
              <a:rPr lang="it-IT" sz="1500" dirty="0" smtClean="0"/>
              <a:t>, Politecnico di Bari (</a:t>
            </a:r>
            <a:r>
              <a:rPr lang="it-IT" sz="1500" dirty="0" err="1" smtClean="0"/>
              <a:t>Italy</a:t>
            </a:r>
            <a:r>
              <a:rPr lang="it-IT" sz="1500" dirty="0" smtClean="0"/>
              <a:t>); Frank K. </a:t>
            </a:r>
            <a:r>
              <a:rPr lang="it-IT" sz="1500" dirty="0" err="1" smtClean="0"/>
              <a:t>Tittel</a:t>
            </a:r>
            <a:r>
              <a:rPr lang="it-IT" sz="1500" dirty="0" smtClean="0"/>
              <a:t>, Rice </a:t>
            </a:r>
            <a:r>
              <a:rPr lang="it-IT" sz="1500" dirty="0" err="1" smtClean="0"/>
              <a:t>Univ</a:t>
            </a:r>
            <a:r>
              <a:rPr lang="it-IT" sz="1500" dirty="0" smtClean="0"/>
              <a:t>. (USA); Vincenzo Spagnolo, Politecnico di Bari (</a:t>
            </a:r>
            <a:r>
              <a:rPr lang="it-IT" sz="1500" dirty="0" err="1" smtClean="0"/>
              <a:t>Italy</a:t>
            </a:r>
            <a:r>
              <a:rPr lang="it-IT" sz="1500" dirty="0" smtClean="0"/>
              <a:t>).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Clr>
                <a:srgbClr val="222222"/>
              </a:buClr>
              <a:buFont typeface="Georgia" panose="02040502050405020303" pitchFamily="18" charset="0"/>
              <a:buChar char="-"/>
            </a:pPr>
            <a:r>
              <a:rPr lang="it-IT" sz="1500" dirty="0" err="1" smtClean="0"/>
              <a:t>Partial</a:t>
            </a:r>
            <a:r>
              <a:rPr lang="it-IT" sz="1500" dirty="0" smtClean="0"/>
              <a:t> </a:t>
            </a:r>
            <a:r>
              <a:rPr lang="it-IT" sz="1500" dirty="0" err="1" smtClean="0"/>
              <a:t>least</a:t>
            </a:r>
            <a:r>
              <a:rPr lang="it-IT" sz="1500" dirty="0" smtClean="0"/>
              <a:t> </a:t>
            </a:r>
            <a:r>
              <a:rPr lang="it-IT" sz="1500" dirty="0" err="1" smtClean="0"/>
              <a:t>squares</a:t>
            </a:r>
            <a:r>
              <a:rPr lang="it-IT" sz="1500" dirty="0" smtClean="0"/>
              <a:t> </a:t>
            </a:r>
            <a:r>
              <a:rPr lang="it-IT" sz="1500" dirty="0" err="1" smtClean="0"/>
              <a:t>regression</a:t>
            </a:r>
            <a:r>
              <a:rPr lang="it-IT" sz="1500" dirty="0" smtClean="0"/>
              <a:t> </a:t>
            </a:r>
            <a:r>
              <a:rPr lang="it-IT" sz="1500" dirty="0" err="1" smtClean="0"/>
              <a:t>as</a:t>
            </a:r>
            <a:r>
              <a:rPr lang="it-IT" sz="1500" dirty="0" smtClean="0"/>
              <a:t> </a:t>
            </a:r>
            <a:r>
              <a:rPr lang="it-IT" sz="1500" dirty="0" err="1" smtClean="0"/>
              <a:t>novel</a:t>
            </a:r>
            <a:r>
              <a:rPr lang="it-IT" sz="1500" dirty="0" smtClean="0"/>
              <a:t> </a:t>
            </a:r>
            <a:r>
              <a:rPr lang="it-IT" sz="1500" dirty="0" err="1" smtClean="0"/>
              <a:t>tool</a:t>
            </a:r>
            <a:r>
              <a:rPr lang="it-IT" sz="1500" dirty="0" smtClean="0"/>
              <a:t> for gas </a:t>
            </a:r>
            <a:r>
              <a:rPr lang="it-IT" sz="1500" dirty="0" err="1" smtClean="0"/>
              <a:t>mixtures</a:t>
            </a:r>
            <a:r>
              <a:rPr lang="it-IT" sz="1500" dirty="0" smtClean="0"/>
              <a:t> </a:t>
            </a:r>
            <a:r>
              <a:rPr lang="it-IT" sz="1500" dirty="0" err="1" smtClean="0"/>
              <a:t>analysis</a:t>
            </a:r>
            <a:r>
              <a:rPr lang="it-IT" sz="1500" dirty="0" smtClean="0"/>
              <a:t> in </a:t>
            </a:r>
            <a:r>
              <a:rPr lang="it-IT" sz="1500" dirty="0" err="1" smtClean="0"/>
              <a:t>quartz-enhanced</a:t>
            </a:r>
            <a:r>
              <a:rPr lang="it-IT" sz="1500" dirty="0" smtClean="0"/>
              <a:t> </a:t>
            </a:r>
            <a:r>
              <a:rPr lang="it-IT" sz="1500" dirty="0" err="1" smtClean="0"/>
              <a:t>photoacoustic</a:t>
            </a:r>
            <a:r>
              <a:rPr lang="it-IT" sz="1500" dirty="0" smtClean="0"/>
              <a:t> </a:t>
            </a:r>
            <a:r>
              <a:rPr lang="it-IT" sz="1500" dirty="0" err="1" smtClean="0"/>
              <a:t>spectroscopy</a:t>
            </a:r>
            <a:r>
              <a:rPr lang="it-IT" sz="1500" dirty="0" smtClean="0"/>
              <a:t>, Andrea Zifarelli, </a:t>
            </a:r>
            <a:r>
              <a:rPr lang="it-IT" sz="1500" dirty="0" err="1" smtClean="0"/>
              <a:t>Univ</a:t>
            </a:r>
            <a:r>
              <a:rPr lang="it-IT" sz="1500" dirty="0" smtClean="0"/>
              <a:t>. degli Studi di Bari Aldo Moro (</a:t>
            </a:r>
            <a:r>
              <a:rPr lang="it-IT" sz="1500" dirty="0" err="1" smtClean="0"/>
              <a:t>Italy</a:t>
            </a:r>
            <a:r>
              <a:rPr lang="it-IT" sz="1500" dirty="0" smtClean="0"/>
              <a:t>); Pietro </a:t>
            </a:r>
            <a:r>
              <a:rPr lang="it-IT" sz="1500" dirty="0" err="1" smtClean="0"/>
              <a:t>Patimisco</a:t>
            </a:r>
            <a:r>
              <a:rPr lang="it-IT" sz="1500" dirty="0" smtClean="0"/>
              <a:t>, Angelo Sampaolo, Marilena Giglio, </a:t>
            </a:r>
            <a:r>
              <a:rPr lang="it-IT" sz="1500" dirty="0" err="1" smtClean="0"/>
              <a:t>Giansergio</a:t>
            </a:r>
            <a:r>
              <a:rPr lang="it-IT" sz="1500" dirty="0" smtClean="0"/>
              <a:t> </a:t>
            </a:r>
            <a:r>
              <a:rPr lang="it-IT" sz="1500" dirty="0" err="1" smtClean="0"/>
              <a:t>Menduni</a:t>
            </a:r>
            <a:r>
              <a:rPr lang="it-IT" sz="1500" dirty="0" smtClean="0"/>
              <a:t>, Politecnico di Bari (</a:t>
            </a:r>
            <a:r>
              <a:rPr lang="it-IT" sz="1500" dirty="0" err="1" smtClean="0"/>
              <a:t>Italy</a:t>
            </a:r>
            <a:r>
              <a:rPr lang="it-IT" sz="1500" dirty="0" smtClean="0"/>
              <a:t>); </a:t>
            </a:r>
            <a:r>
              <a:rPr lang="it-IT" sz="1500" b="1" dirty="0" smtClean="0"/>
              <a:t>Arianna Elefante</a:t>
            </a:r>
            <a:r>
              <a:rPr lang="it-IT" sz="1500" dirty="0" smtClean="0"/>
              <a:t>, </a:t>
            </a:r>
            <a:r>
              <a:rPr lang="it-IT" sz="1500" dirty="0" err="1" smtClean="0"/>
              <a:t>Univ</a:t>
            </a:r>
            <a:r>
              <a:rPr lang="it-IT" sz="1500" dirty="0" smtClean="0"/>
              <a:t>. degli Studi di Bari Aldo Moro (</a:t>
            </a:r>
            <a:r>
              <a:rPr lang="it-IT" sz="1500" dirty="0" err="1" smtClean="0"/>
              <a:t>Italy</a:t>
            </a:r>
            <a:r>
              <a:rPr lang="it-IT" sz="1500" dirty="0" smtClean="0"/>
              <a:t>); Vittorio M. N. </a:t>
            </a:r>
            <a:r>
              <a:rPr lang="it-IT" sz="1500" dirty="0" err="1" smtClean="0"/>
              <a:t>Passaro</a:t>
            </a:r>
            <a:r>
              <a:rPr lang="it-IT" sz="1500" dirty="0" smtClean="0"/>
              <a:t>, Politecnico di Bari (</a:t>
            </a:r>
            <a:r>
              <a:rPr lang="it-IT" sz="1500" dirty="0" err="1" smtClean="0"/>
              <a:t>Italy</a:t>
            </a:r>
            <a:r>
              <a:rPr lang="it-IT" sz="1500" dirty="0" smtClean="0"/>
              <a:t>); Frank K. </a:t>
            </a:r>
            <a:r>
              <a:rPr lang="it-IT" sz="1500" dirty="0" err="1" smtClean="0"/>
              <a:t>Tittel</a:t>
            </a:r>
            <a:r>
              <a:rPr lang="it-IT" sz="1500" dirty="0" smtClean="0"/>
              <a:t>, Rice </a:t>
            </a:r>
            <a:r>
              <a:rPr lang="it-IT" sz="1500" dirty="0" err="1" smtClean="0"/>
              <a:t>Univ</a:t>
            </a:r>
            <a:r>
              <a:rPr lang="it-IT" sz="1500" dirty="0" smtClean="0"/>
              <a:t>. (USA); Vincenzo Spagnolo, Politecnico di Bari (</a:t>
            </a:r>
            <a:r>
              <a:rPr lang="it-IT" sz="1500" dirty="0" err="1" smtClean="0"/>
              <a:t>Italy</a:t>
            </a:r>
            <a:r>
              <a:rPr lang="it-IT" sz="1500" dirty="0" smtClean="0"/>
              <a:t>)</a:t>
            </a:r>
            <a:endParaRPr lang="it-IT" sz="1500" dirty="0" smtClean="0"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sz="1500" dirty="0" smtClean="0">
                <a:solidFill>
                  <a:srgbClr val="222222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it-IT" sz="1500" dirty="0" smtClean="0">
              <a:effectLst/>
              <a:latin typeface="Georgia" panose="02040502050405020303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6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293077" y="923192"/>
            <a:ext cx="11623430" cy="219805"/>
            <a:chOff x="372208" y="6497517"/>
            <a:chExt cx="11623430" cy="219805"/>
          </a:xfrm>
        </p:grpSpPr>
        <p:sp>
          <p:nvSpPr>
            <p:cNvPr id="5" name="Rettangolo 4"/>
            <p:cNvSpPr/>
            <p:nvPr/>
          </p:nvSpPr>
          <p:spPr>
            <a:xfrm>
              <a:off x="372208" y="6497517"/>
              <a:ext cx="726830" cy="219805"/>
            </a:xfrm>
            <a:prstGeom prst="rect">
              <a:avLst/>
            </a:prstGeom>
            <a:solidFill>
              <a:srgbClr val="A50021"/>
            </a:solidFill>
            <a:ln>
              <a:solidFill>
                <a:srgbClr val="CC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Rettangolo 5"/>
            <p:cNvSpPr/>
            <p:nvPr/>
          </p:nvSpPr>
          <p:spPr>
            <a:xfrm>
              <a:off x="1406769" y="6497517"/>
              <a:ext cx="10588869" cy="219804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99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600" dirty="0"/>
            </a:p>
          </p:txBody>
        </p:sp>
      </p:grpSp>
      <p:sp>
        <p:nvSpPr>
          <p:cNvPr id="7" name="CasellaDiTesto 6"/>
          <p:cNvSpPr txBox="1"/>
          <p:nvPr/>
        </p:nvSpPr>
        <p:spPr>
          <a:xfrm>
            <a:off x="4844562" y="114300"/>
            <a:ext cx="28135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800" b="1" dirty="0" smtClean="0">
                <a:solidFill>
                  <a:srgbClr val="990033"/>
                </a:solidFill>
              </a:rPr>
              <a:t>OUTLINE</a:t>
            </a:r>
            <a:endParaRPr lang="it-IT" sz="3800" b="1" dirty="0">
              <a:solidFill>
                <a:srgbClr val="990033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83577" y="1638686"/>
            <a:ext cx="1153550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400" dirty="0" smtClean="0">
                <a:solidFill>
                  <a:srgbClr val="990033"/>
                </a:solidFill>
              </a:rPr>
              <a:t>2° </a:t>
            </a:r>
            <a:r>
              <a:rPr lang="it-IT" sz="2400" dirty="0" err="1" smtClean="0">
                <a:solidFill>
                  <a:srgbClr val="990033"/>
                </a:solidFill>
              </a:rPr>
              <a:t>year</a:t>
            </a:r>
            <a:r>
              <a:rPr lang="it-IT" sz="2400" dirty="0" smtClean="0">
                <a:solidFill>
                  <a:srgbClr val="990033"/>
                </a:solidFill>
              </a:rPr>
              <a:t> </a:t>
            </a:r>
            <a:r>
              <a:rPr lang="it-IT" sz="2400" dirty="0" err="1" smtClean="0">
                <a:solidFill>
                  <a:srgbClr val="990033"/>
                </a:solidFill>
              </a:rPr>
              <a:t>PhD</a:t>
            </a:r>
            <a:r>
              <a:rPr lang="it-IT" sz="2400" dirty="0" smtClean="0">
                <a:solidFill>
                  <a:srgbClr val="990033"/>
                </a:solidFill>
              </a:rPr>
              <a:t> </a:t>
            </a:r>
            <a:r>
              <a:rPr lang="it-IT" sz="2400" dirty="0" err="1" smtClean="0">
                <a:solidFill>
                  <a:srgbClr val="990033"/>
                </a:solidFill>
              </a:rPr>
              <a:t>Research</a:t>
            </a:r>
            <a:r>
              <a:rPr lang="it-IT" sz="2400" dirty="0" smtClean="0">
                <a:solidFill>
                  <a:srgbClr val="990033"/>
                </a:solidFill>
              </a:rPr>
              <a:t> </a:t>
            </a:r>
            <a:r>
              <a:rPr lang="it-IT" sz="2400" dirty="0" err="1" smtClean="0">
                <a:solidFill>
                  <a:srgbClr val="990033"/>
                </a:solidFill>
              </a:rPr>
              <a:t>activities</a:t>
            </a:r>
            <a:r>
              <a:rPr lang="it-IT" sz="2400" dirty="0" smtClean="0">
                <a:solidFill>
                  <a:srgbClr val="990033"/>
                </a:solidFill>
              </a:rPr>
              <a:t>:</a:t>
            </a:r>
          </a:p>
          <a:p>
            <a:endParaRPr lang="it-IT" sz="2400" dirty="0" smtClean="0">
              <a:solidFill>
                <a:srgbClr val="990033"/>
              </a:solidFill>
            </a:endParaRPr>
          </a:p>
          <a:p>
            <a:r>
              <a:rPr lang="it-IT" sz="2400" dirty="0"/>
              <a:t>	</a:t>
            </a:r>
            <a:r>
              <a:rPr lang="it-IT" sz="2400" dirty="0" smtClean="0"/>
              <a:t>- </a:t>
            </a:r>
            <a:r>
              <a:rPr lang="it-IT" sz="2400" b="1" dirty="0" smtClean="0">
                <a:solidFill>
                  <a:srgbClr val="990033"/>
                </a:solidFill>
              </a:rPr>
              <a:t>Compact </a:t>
            </a:r>
            <a:r>
              <a:rPr lang="it-IT" sz="2400" b="1" dirty="0" err="1" smtClean="0">
                <a:solidFill>
                  <a:srgbClr val="990033"/>
                </a:solidFill>
              </a:rPr>
              <a:t>Quartz</a:t>
            </a:r>
            <a:r>
              <a:rPr lang="it-IT" sz="2400" b="1" dirty="0" smtClean="0">
                <a:solidFill>
                  <a:srgbClr val="990033"/>
                </a:solidFill>
              </a:rPr>
              <a:t> </a:t>
            </a:r>
            <a:r>
              <a:rPr lang="it-IT" sz="2400" b="1" dirty="0" err="1" smtClean="0">
                <a:solidFill>
                  <a:srgbClr val="990033"/>
                </a:solidFill>
              </a:rPr>
              <a:t>Enhanced</a:t>
            </a:r>
            <a:r>
              <a:rPr lang="it-IT" sz="2400" b="1" dirty="0" smtClean="0">
                <a:solidFill>
                  <a:srgbClr val="990033"/>
                </a:solidFill>
              </a:rPr>
              <a:t> </a:t>
            </a:r>
            <a:r>
              <a:rPr lang="it-IT" sz="2400" b="1" dirty="0" err="1" smtClean="0">
                <a:solidFill>
                  <a:srgbClr val="990033"/>
                </a:solidFill>
              </a:rPr>
              <a:t>Photoacoustic</a:t>
            </a:r>
            <a:r>
              <a:rPr lang="it-IT" sz="2400" b="1" dirty="0" smtClean="0">
                <a:solidFill>
                  <a:srgbClr val="990033"/>
                </a:solidFill>
              </a:rPr>
              <a:t> </a:t>
            </a:r>
            <a:r>
              <a:rPr lang="it-IT" sz="2400" b="1" dirty="0" err="1" smtClean="0">
                <a:solidFill>
                  <a:srgbClr val="990033"/>
                </a:solidFill>
              </a:rPr>
              <a:t>sensor</a:t>
            </a:r>
            <a:r>
              <a:rPr lang="it-IT" sz="2400" b="1" dirty="0" smtClean="0">
                <a:solidFill>
                  <a:srgbClr val="990033"/>
                </a:solidFill>
              </a:rPr>
              <a:t> for the </a:t>
            </a:r>
            <a:r>
              <a:rPr lang="it-IT" sz="2400" b="1" dirty="0" err="1" smtClean="0">
                <a:solidFill>
                  <a:srgbClr val="990033"/>
                </a:solidFill>
              </a:rPr>
              <a:t>detection</a:t>
            </a:r>
            <a:r>
              <a:rPr lang="it-IT" sz="2400" b="1" dirty="0" smtClean="0">
                <a:solidFill>
                  <a:srgbClr val="990033"/>
                </a:solidFill>
              </a:rPr>
              <a:t> of SF</a:t>
            </a:r>
            <a:r>
              <a:rPr lang="it-IT" sz="2400" b="1" baseline="-25000" dirty="0" smtClean="0">
                <a:solidFill>
                  <a:srgbClr val="990033"/>
                </a:solidFill>
              </a:rPr>
              <a:t>6</a:t>
            </a:r>
          </a:p>
          <a:p>
            <a:endParaRPr lang="it-IT" sz="2400" b="1" baseline="-25000" dirty="0" smtClean="0">
              <a:solidFill>
                <a:srgbClr val="990033"/>
              </a:solidFill>
            </a:endParaRPr>
          </a:p>
          <a:p>
            <a:r>
              <a:rPr lang="it-IT" sz="2400" b="1" dirty="0" smtClean="0">
                <a:solidFill>
                  <a:srgbClr val="990033"/>
                </a:solidFill>
              </a:rPr>
              <a:t>	- Design of an innovative </a:t>
            </a:r>
            <a:r>
              <a:rPr lang="it-IT" sz="2400" b="1" dirty="0" err="1" smtClean="0">
                <a:solidFill>
                  <a:srgbClr val="990033"/>
                </a:solidFill>
              </a:rPr>
              <a:t>Acoustic</a:t>
            </a:r>
            <a:r>
              <a:rPr lang="it-IT" sz="2400" b="1" dirty="0" smtClean="0">
                <a:solidFill>
                  <a:srgbClr val="990033"/>
                </a:solidFill>
              </a:rPr>
              <a:t> </a:t>
            </a:r>
            <a:r>
              <a:rPr lang="it-IT" sz="2400" b="1" dirty="0" err="1" smtClean="0">
                <a:solidFill>
                  <a:srgbClr val="990033"/>
                </a:solidFill>
              </a:rPr>
              <a:t>Detection</a:t>
            </a:r>
            <a:r>
              <a:rPr lang="it-IT" sz="2400" b="1" dirty="0" smtClean="0">
                <a:solidFill>
                  <a:srgbClr val="990033"/>
                </a:solidFill>
              </a:rPr>
              <a:t> </a:t>
            </a:r>
            <a:r>
              <a:rPr lang="it-IT" sz="2400" b="1" dirty="0" err="1" smtClean="0">
                <a:solidFill>
                  <a:srgbClr val="990033"/>
                </a:solidFill>
              </a:rPr>
              <a:t>Module</a:t>
            </a:r>
            <a:r>
              <a:rPr lang="it-IT" sz="2400" b="1" dirty="0" smtClean="0">
                <a:solidFill>
                  <a:srgbClr val="990033"/>
                </a:solidFill>
              </a:rPr>
              <a:t> with </a:t>
            </a:r>
            <a:r>
              <a:rPr lang="it-IT" sz="2400" b="1" dirty="0" err="1" smtClean="0">
                <a:solidFill>
                  <a:srgbClr val="990033"/>
                </a:solidFill>
              </a:rPr>
              <a:t>two</a:t>
            </a:r>
            <a:r>
              <a:rPr lang="it-IT" sz="2400" b="1" dirty="0" smtClean="0">
                <a:solidFill>
                  <a:srgbClr val="990033"/>
                </a:solidFill>
              </a:rPr>
              <a:t> </a:t>
            </a:r>
            <a:r>
              <a:rPr lang="it-IT" sz="2400" b="1" dirty="0" err="1" smtClean="0">
                <a:solidFill>
                  <a:srgbClr val="990033"/>
                </a:solidFill>
              </a:rPr>
              <a:t>Quarz</a:t>
            </a:r>
            <a:r>
              <a:rPr lang="it-IT" sz="2400" b="1" dirty="0" smtClean="0">
                <a:solidFill>
                  <a:srgbClr val="990033"/>
                </a:solidFill>
              </a:rPr>
              <a:t> </a:t>
            </a:r>
            <a:r>
              <a:rPr lang="it-IT" sz="2400" b="1" dirty="0" err="1" smtClean="0">
                <a:solidFill>
                  <a:srgbClr val="990033"/>
                </a:solidFill>
              </a:rPr>
              <a:t>Tuning</a:t>
            </a:r>
            <a:r>
              <a:rPr lang="it-IT" sz="2400" b="1" dirty="0" smtClean="0">
                <a:solidFill>
                  <a:srgbClr val="990033"/>
                </a:solidFill>
              </a:rPr>
              <a:t> Forks</a:t>
            </a:r>
          </a:p>
          <a:p>
            <a:endParaRPr lang="it-IT" sz="2400" b="1" dirty="0" smtClean="0">
              <a:solidFill>
                <a:srgbClr val="990033"/>
              </a:solidFill>
            </a:endParaRPr>
          </a:p>
          <a:p>
            <a:r>
              <a:rPr lang="it-IT" sz="2400" b="1" dirty="0">
                <a:solidFill>
                  <a:srgbClr val="990033"/>
                </a:solidFill>
              </a:rPr>
              <a:t>	</a:t>
            </a:r>
            <a:r>
              <a:rPr lang="it-IT" sz="2400" b="1" dirty="0" smtClean="0">
                <a:solidFill>
                  <a:srgbClr val="990033"/>
                </a:solidFill>
              </a:rPr>
              <a:t>- </a:t>
            </a:r>
            <a:r>
              <a:rPr lang="it-IT" sz="2400" b="1" dirty="0" err="1" smtClean="0">
                <a:solidFill>
                  <a:srgbClr val="990033"/>
                </a:solidFill>
              </a:rPr>
              <a:t>Study</a:t>
            </a:r>
            <a:r>
              <a:rPr lang="it-IT" sz="2400" b="1" dirty="0" smtClean="0">
                <a:solidFill>
                  <a:srgbClr val="990033"/>
                </a:solidFill>
              </a:rPr>
              <a:t> of the </a:t>
            </a:r>
            <a:r>
              <a:rPr lang="it-IT" sz="2400" b="1" dirty="0" err="1" smtClean="0">
                <a:solidFill>
                  <a:srgbClr val="990033"/>
                </a:solidFill>
              </a:rPr>
              <a:t>stability</a:t>
            </a:r>
            <a:r>
              <a:rPr lang="it-IT" sz="2400" b="1" dirty="0" smtClean="0">
                <a:solidFill>
                  <a:srgbClr val="990033"/>
                </a:solidFill>
              </a:rPr>
              <a:t> of a compact QEPAS </a:t>
            </a:r>
            <a:r>
              <a:rPr lang="it-IT" sz="2400" b="1" dirty="0" err="1" smtClean="0">
                <a:solidFill>
                  <a:srgbClr val="990033"/>
                </a:solidFill>
              </a:rPr>
              <a:t>sensor</a:t>
            </a:r>
            <a:r>
              <a:rPr lang="it-IT" sz="2400" b="1" dirty="0" smtClean="0">
                <a:solidFill>
                  <a:srgbClr val="990033"/>
                </a:solidFill>
              </a:rPr>
              <a:t> for the </a:t>
            </a:r>
            <a:r>
              <a:rPr lang="it-IT" sz="2400" b="1" dirty="0" smtClean="0">
                <a:solidFill>
                  <a:srgbClr val="990033"/>
                </a:solidFill>
              </a:rPr>
              <a:t>CH</a:t>
            </a:r>
            <a:r>
              <a:rPr lang="it-IT" sz="2400" b="1" baseline="-25000" dirty="0" smtClean="0">
                <a:solidFill>
                  <a:srgbClr val="990033"/>
                </a:solidFill>
              </a:rPr>
              <a:t>4</a:t>
            </a:r>
            <a:r>
              <a:rPr lang="it-IT" sz="2400" b="1" dirty="0" smtClean="0">
                <a:solidFill>
                  <a:srgbClr val="990033"/>
                </a:solidFill>
              </a:rPr>
              <a:t> </a:t>
            </a:r>
            <a:r>
              <a:rPr lang="it-IT" sz="2400" b="1" dirty="0" err="1" smtClean="0">
                <a:solidFill>
                  <a:srgbClr val="990033"/>
                </a:solidFill>
              </a:rPr>
              <a:t>detection</a:t>
            </a:r>
            <a:endParaRPr lang="it-IT" sz="2400" b="1" dirty="0" smtClean="0">
              <a:solidFill>
                <a:srgbClr val="990033"/>
              </a:solidFill>
            </a:endParaRPr>
          </a:p>
          <a:p>
            <a:endParaRPr lang="it-IT" sz="2400" b="1" dirty="0" smtClean="0">
              <a:solidFill>
                <a:srgbClr val="990033"/>
              </a:solidFill>
            </a:endParaRPr>
          </a:p>
          <a:p>
            <a:r>
              <a:rPr lang="it-IT" sz="2400" b="1" dirty="0">
                <a:solidFill>
                  <a:srgbClr val="990033"/>
                </a:solidFill>
              </a:rPr>
              <a:t>	</a:t>
            </a:r>
            <a:r>
              <a:rPr lang="it-IT" sz="2400" b="1" dirty="0" smtClean="0">
                <a:solidFill>
                  <a:srgbClr val="990033"/>
                </a:solidFill>
              </a:rPr>
              <a:t>- </a:t>
            </a:r>
            <a:r>
              <a:rPr lang="it-IT" sz="2400" b="1" dirty="0" err="1" smtClean="0">
                <a:solidFill>
                  <a:srgbClr val="990033"/>
                </a:solidFill>
              </a:rPr>
              <a:t>Calibration</a:t>
            </a:r>
            <a:r>
              <a:rPr lang="it-IT" sz="2400" b="1" dirty="0" smtClean="0">
                <a:solidFill>
                  <a:srgbClr val="990033"/>
                </a:solidFill>
              </a:rPr>
              <a:t> of the CH</a:t>
            </a:r>
            <a:r>
              <a:rPr lang="it-IT" sz="2400" b="1" baseline="-25000" dirty="0" smtClean="0">
                <a:solidFill>
                  <a:srgbClr val="990033"/>
                </a:solidFill>
              </a:rPr>
              <a:t>4</a:t>
            </a:r>
            <a:r>
              <a:rPr lang="it-IT" sz="2400" b="1" dirty="0" smtClean="0">
                <a:solidFill>
                  <a:srgbClr val="990033"/>
                </a:solidFill>
              </a:rPr>
              <a:t> QEPAS </a:t>
            </a:r>
            <a:r>
              <a:rPr lang="it-IT" sz="2400" b="1" dirty="0" err="1" smtClean="0">
                <a:solidFill>
                  <a:srgbClr val="990033"/>
                </a:solidFill>
              </a:rPr>
              <a:t>sensor</a:t>
            </a:r>
            <a:r>
              <a:rPr lang="it-IT" sz="2400" b="1" dirty="0" smtClean="0">
                <a:solidFill>
                  <a:srgbClr val="990033"/>
                </a:solidFill>
              </a:rPr>
              <a:t> with the water </a:t>
            </a:r>
            <a:r>
              <a:rPr lang="it-IT" sz="2400" b="1" dirty="0" err="1" smtClean="0">
                <a:solidFill>
                  <a:srgbClr val="990033"/>
                </a:solidFill>
              </a:rPr>
              <a:t>vapor</a:t>
            </a:r>
            <a:r>
              <a:rPr lang="it-IT" sz="2400" b="1" dirty="0" smtClean="0">
                <a:solidFill>
                  <a:srgbClr val="990033"/>
                </a:solidFill>
              </a:rPr>
              <a:t> </a:t>
            </a:r>
            <a:r>
              <a:rPr lang="it-IT" sz="2400" b="1" dirty="0" err="1" smtClean="0">
                <a:solidFill>
                  <a:srgbClr val="990033"/>
                </a:solidFill>
              </a:rPr>
              <a:t>concentration</a:t>
            </a:r>
            <a:endParaRPr lang="it-IT" sz="2400" b="1" dirty="0" smtClean="0">
              <a:solidFill>
                <a:srgbClr val="990033"/>
              </a:solidFill>
            </a:endParaRPr>
          </a:p>
          <a:p>
            <a:endParaRPr lang="it-IT" sz="2400" b="1" dirty="0">
              <a:solidFill>
                <a:srgbClr val="990033"/>
              </a:solidFill>
            </a:endParaRPr>
          </a:p>
          <a:p>
            <a:endParaRPr lang="it-IT" sz="2400" b="1" dirty="0" smtClean="0">
              <a:solidFill>
                <a:srgbClr val="990033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 smtClean="0">
                <a:solidFill>
                  <a:srgbClr val="990033"/>
                </a:solidFill>
              </a:rPr>
              <a:t>3° </a:t>
            </a:r>
            <a:r>
              <a:rPr lang="it-IT" sz="2400" dirty="0" err="1" smtClean="0">
                <a:solidFill>
                  <a:srgbClr val="990033"/>
                </a:solidFill>
              </a:rPr>
              <a:t>year</a:t>
            </a:r>
            <a:r>
              <a:rPr lang="it-IT" sz="2400" dirty="0" smtClean="0">
                <a:solidFill>
                  <a:srgbClr val="990033"/>
                </a:solidFill>
              </a:rPr>
              <a:t> </a:t>
            </a:r>
            <a:r>
              <a:rPr lang="it-IT" sz="2400" dirty="0" err="1" smtClean="0">
                <a:solidFill>
                  <a:srgbClr val="990033"/>
                </a:solidFill>
              </a:rPr>
              <a:t>PhD</a:t>
            </a:r>
            <a:r>
              <a:rPr lang="it-IT" sz="2400" dirty="0" smtClean="0">
                <a:solidFill>
                  <a:srgbClr val="990033"/>
                </a:solidFill>
              </a:rPr>
              <a:t> </a:t>
            </a:r>
            <a:r>
              <a:rPr lang="it-IT" sz="2400" dirty="0" err="1" smtClean="0">
                <a:solidFill>
                  <a:srgbClr val="990033"/>
                </a:solidFill>
              </a:rPr>
              <a:t>goals</a:t>
            </a:r>
            <a:endParaRPr lang="it-IT" sz="2400" dirty="0" smtClean="0">
              <a:solidFill>
                <a:srgbClr val="990033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 smtClean="0">
                <a:solidFill>
                  <a:srgbClr val="990033"/>
                </a:solidFill>
              </a:rPr>
              <a:t>Publications and conference </a:t>
            </a:r>
            <a:r>
              <a:rPr lang="it-IT" sz="2400" dirty="0" err="1" smtClean="0">
                <a:solidFill>
                  <a:srgbClr val="990033"/>
                </a:solidFill>
              </a:rPr>
              <a:t>proceedings</a:t>
            </a:r>
            <a:endParaRPr lang="it-IT" sz="2400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64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328025" y="126494"/>
            <a:ext cx="1289671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990033"/>
                </a:solidFill>
              </a:rPr>
              <a:t>Compact </a:t>
            </a:r>
            <a:r>
              <a:rPr lang="it-IT" sz="3200" b="1" dirty="0" err="1" smtClean="0">
                <a:solidFill>
                  <a:srgbClr val="990033"/>
                </a:solidFill>
              </a:rPr>
              <a:t>Quartz</a:t>
            </a:r>
            <a:r>
              <a:rPr lang="it-IT" sz="3200" b="1" dirty="0" smtClean="0">
                <a:solidFill>
                  <a:srgbClr val="990033"/>
                </a:solidFill>
              </a:rPr>
              <a:t> </a:t>
            </a:r>
            <a:r>
              <a:rPr lang="it-IT" sz="3200" b="1" dirty="0" err="1" smtClean="0">
                <a:solidFill>
                  <a:srgbClr val="990033"/>
                </a:solidFill>
              </a:rPr>
              <a:t>Enhanced</a:t>
            </a:r>
            <a:r>
              <a:rPr lang="it-IT" sz="3200" b="1" dirty="0" smtClean="0">
                <a:solidFill>
                  <a:srgbClr val="990033"/>
                </a:solidFill>
              </a:rPr>
              <a:t> </a:t>
            </a:r>
            <a:r>
              <a:rPr lang="it-IT" sz="3200" b="1" dirty="0" err="1" smtClean="0">
                <a:solidFill>
                  <a:srgbClr val="990033"/>
                </a:solidFill>
              </a:rPr>
              <a:t>Photoacoustic</a:t>
            </a:r>
            <a:r>
              <a:rPr lang="it-IT" sz="3200" b="1" dirty="0" smtClean="0">
                <a:solidFill>
                  <a:srgbClr val="990033"/>
                </a:solidFill>
              </a:rPr>
              <a:t> </a:t>
            </a:r>
            <a:r>
              <a:rPr lang="it-IT" sz="3200" b="1" dirty="0" err="1" smtClean="0">
                <a:solidFill>
                  <a:srgbClr val="990033"/>
                </a:solidFill>
              </a:rPr>
              <a:t>sensor</a:t>
            </a:r>
            <a:r>
              <a:rPr lang="it-IT" sz="3200" b="1" dirty="0" smtClean="0">
                <a:solidFill>
                  <a:srgbClr val="990033"/>
                </a:solidFill>
              </a:rPr>
              <a:t> for the </a:t>
            </a:r>
            <a:r>
              <a:rPr lang="it-IT" sz="3200" b="1" dirty="0" err="1" smtClean="0">
                <a:solidFill>
                  <a:srgbClr val="990033"/>
                </a:solidFill>
              </a:rPr>
              <a:t>detection</a:t>
            </a:r>
            <a:r>
              <a:rPr lang="it-IT" sz="3200" b="1" dirty="0" smtClean="0">
                <a:solidFill>
                  <a:srgbClr val="990033"/>
                </a:solidFill>
              </a:rPr>
              <a:t> of SF</a:t>
            </a:r>
            <a:r>
              <a:rPr lang="it-IT" sz="3200" b="1" baseline="-25000" dirty="0" smtClean="0">
                <a:solidFill>
                  <a:srgbClr val="990033"/>
                </a:solidFill>
              </a:rPr>
              <a:t>6</a:t>
            </a:r>
          </a:p>
        </p:txBody>
      </p:sp>
      <p:grpSp>
        <p:nvGrpSpPr>
          <p:cNvPr id="43" name="Gruppo 42"/>
          <p:cNvGrpSpPr/>
          <p:nvPr/>
        </p:nvGrpSpPr>
        <p:grpSpPr>
          <a:xfrm>
            <a:off x="4235570" y="2156535"/>
            <a:ext cx="5169346" cy="1756229"/>
            <a:chOff x="4167333" y="292406"/>
            <a:chExt cx="5169346" cy="1756229"/>
          </a:xfrm>
        </p:grpSpPr>
        <p:pic>
          <p:nvPicPr>
            <p:cNvPr id="33" name="Immagine 3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6" t="3430" r="1357" b="2858"/>
            <a:stretch/>
          </p:blipFill>
          <p:spPr>
            <a:xfrm rot="1263892">
              <a:off x="6069677" y="292406"/>
              <a:ext cx="3267002" cy="1756229"/>
            </a:xfrm>
            <a:prstGeom prst="rect">
              <a:avLst/>
            </a:prstGeom>
          </p:spPr>
        </p:pic>
        <p:cxnSp>
          <p:nvCxnSpPr>
            <p:cNvPr id="3" name="Connettore 2 2"/>
            <p:cNvCxnSpPr/>
            <p:nvPr/>
          </p:nvCxnSpPr>
          <p:spPr>
            <a:xfrm flipV="1">
              <a:off x="4167333" y="1328037"/>
              <a:ext cx="1814053" cy="32570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uppo 39"/>
          <p:cNvGrpSpPr/>
          <p:nvPr/>
        </p:nvGrpSpPr>
        <p:grpSpPr>
          <a:xfrm>
            <a:off x="4963515" y="4034917"/>
            <a:ext cx="7122095" cy="1893304"/>
            <a:chOff x="4980768" y="4183381"/>
            <a:chExt cx="7122095" cy="1893304"/>
          </a:xfrm>
        </p:grpSpPr>
        <p:sp>
          <p:nvSpPr>
            <p:cNvPr id="35" name="CasellaDiTesto 34"/>
            <p:cNvSpPr txBox="1"/>
            <p:nvPr/>
          </p:nvSpPr>
          <p:spPr>
            <a:xfrm>
              <a:off x="4980768" y="4183381"/>
              <a:ext cx="17511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u="sng" dirty="0" smtClean="0"/>
                <a:t>LASER</a:t>
              </a:r>
            </a:p>
            <a:p>
              <a:pPr algn="ctr"/>
              <a:r>
                <a:rPr lang="en-GB" dirty="0" smtClean="0"/>
                <a:t>DFB QCL</a:t>
              </a:r>
            </a:p>
            <a:p>
              <a:pPr algn="ctr"/>
              <a:r>
                <a:rPr lang="el-GR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λ</a:t>
              </a:r>
              <a:r>
                <a:rPr lang="en-GB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= 10.54 </a:t>
              </a:r>
              <a:r>
                <a:rPr lang="el-GR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μ</a:t>
              </a:r>
              <a:r>
                <a:rPr lang="it-IT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m</a:t>
              </a:r>
              <a:endParaRPr lang="it-IT" dirty="0"/>
            </a:p>
          </p:txBody>
        </p:sp>
        <p:sp>
          <p:nvSpPr>
            <p:cNvPr id="36" name="CasellaDiTesto 35"/>
            <p:cNvSpPr txBox="1"/>
            <p:nvPr/>
          </p:nvSpPr>
          <p:spPr>
            <a:xfrm>
              <a:off x="6450871" y="4200204"/>
              <a:ext cx="17511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u="sng" dirty="0" smtClean="0"/>
                <a:t>LENS</a:t>
              </a:r>
            </a:p>
            <a:p>
              <a:pPr algn="ctr"/>
              <a:r>
                <a:rPr lang="it-IT" dirty="0" smtClean="0"/>
                <a:t>f=50 mm</a:t>
              </a:r>
              <a:endParaRPr lang="it-IT" dirty="0"/>
            </a:p>
          </p:txBody>
        </p:sp>
        <p:sp>
          <p:nvSpPr>
            <p:cNvPr id="37" name="CasellaDiTesto 36"/>
            <p:cNvSpPr txBox="1"/>
            <p:nvPr/>
          </p:nvSpPr>
          <p:spPr>
            <a:xfrm>
              <a:off x="7708642" y="4599357"/>
              <a:ext cx="228074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QTF</a:t>
              </a:r>
            </a:p>
            <a:p>
              <a:pPr algn="ctr"/>
              <a:r>
                <a:rPr lang="en-GB" dirty="0" smtClean="0"/>
                <a:t>L=9.4 mm</a:t>
              </a:r>
            </a:p>
            <a:p>
              <a:pPr algn="ctr"/>
              <a:r>
                <a:rPr lang="en-GB" dirty="0" smtClean="0"/>
                <a:t>T=0.5 mm</a:t>
              </a:r>
            </a:p>
            <a:p>
              <a:pPr algn="ctr"/>
              <a:r>
                <a:rPr lang="en-GB" dirty="0" smtClean="0"/>
                <a:t>S=0.8 mm</a:t>
              </a:r>
            </a:p>
            <a:p>
              <a:pPr algn="ctr"/>
              <a:endParaRPr lang="en-GB" u="sng" dirty="0" smtClean="0"/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9730599" y="4599357"/>
              <a:ext cx="23722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 smtClean="0"/>
                <a:t>Microresonator</a:t>
              </a:r>
              <a:r>
                <a:rPr lang="it-IT" dirty="0" smtClean="0"/>
                <a:t> </a:t>
              </a:r>
              <a:r>
                <a:rPr lang="it-IT" dirty="0" err="1" smtClean="0"/>
                <a:t>Tubes</a:t>
              </a:r>
              <a:endParaRPr lang="it-IT" dirty="0" smtClean="0"/>
            </a:p>
            <a:p>
              <a:r>
                <a:rPr lang="it-IT" dirty="0" smtClean="0"/>
                <a:t>L=12.4 mm</a:t>
              </a:r>
            </a:p>
            <a:p>
              <a:r>
                <a:rPr lang="it-IT" dirty="0" smtClean="0"/>
                <a:t>ID=1.51 mm</a:t>
              </a:r>
              <a:endParaRPr lang="it-IT" dirty="0"/>
            </a:p>
          </p:txBody>
        </p:sp>
        <p:sp>
          <p:nvSpPr>
            <p:cNvPr id="39" name="Rettangolo 38"/>
            <p:cNvSpPr/>
            <p:nvPr/>
          </p:nvSpPr>
          <p:spPr>
            <a:xfrm>
              <a:off x="8518542" y="4203620"/>
              <a:ext cx="27268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u="sng" dirty="0" smtClean="0"/>
                <a:t>Acoustic Detection Module</a:t>
              </a:r>
            </a:p>
          </p:txBody>
        </p:sp>
      </p:grpSp>
      <p:sp>
        <p:nvSpPr>
          <p:cNvPr id="41" name="CasellaDiTesto 40"/>
          <p:cNvSpPr txBox="1"/>
          <p:nvPr/>
        </p:nvSpPr>
        <p:spPr>
          <a:xfrm>
            <a:off x="6467018" y="4044498"/>
            <a:ext cx="810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+</a:t>
            </a:r>
            <a:endParaRPr lang="it-IT" dirty="0"/>
          </a:p>
        </p:txBody>
      </p:sp>
      <p:sp>
        <p:nvSpPr>
          <p:cNvPr id="42" name="CasellaDiTesto 41"/>
          <p:cNvSpPr txBox="1"/>
          <p:nvPr/>
        </p:nvSpPr>
        <p:spPr>
          <a:xfrm>
            <a:off x="8012953" y="4039718"/>
            <a:ext cx="810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+</a:t>
            </a:r>
            <a:endParaRPr lang="it-IT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155951" y="1183952"/>
            <a:ext cx="11691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u="sng" dirty="0" err="1" smtClean="0"/>
              <a:t>Motivation</a:t>
            </a:r>
            <a:r>
              <a:rPr lang="it-IT" dirty="0" smtClean="0"/>
              <a:t>: </a:t>
            </a:r>
            <a:r>
              <a:rPr lang="it-IT" dirty="0" err="1" smtClean="0"/>
              <a:t>development</a:t>
            </a:r>
            <a:r>
              <a:rPr lang="it-IT" dirty="0" smtClean="0"/>
              <a:t> of a compact QEPAS </a:t>
            </a:r>
            <a:r>
              <a:rPr lang="it-IT" dirty="0" err="1" smtClean="0"/>
              <a:t>sensor</a:t>
            </a:r>
            <a:r>
              <a:rPr lang="it-IT" dirty="0" smtClean="0"/>
              <a:t> to be </a:t>
            </a:r>
            <a:r>
              <a:rPr lang="en-GB" dirty="0" smtClean="0"/>
              <a:t>implemented </a:t>
            </a:r>
            <a:r>
              <a:rPr lang="en-GB" dirty="0"/>
              <a:t>in a test station for the leakage </a:t>
            </a:r>
            <a:r>
              <a:rPr lang="en-GB" dirty="0" smtClean="0"/>
              <a:t>detection in mechatronic systems</a:t>
            </a:r>
            <a:endParaRPr lang="it-IT" dirty="0"/>
          </a:p>
        </p:txBody>
      </p:sp>
      <p:grpSp>
        <p:nvGrpSpPr>
          <p:cNvPr id="4" name="Gruppo 3"/>
          <p:cNvGrpSpPr/>
          <p:nvPr/>
        </p:nvGrpSpPr>
        <p:grpSpPr>
          <a:xfrm>
            <a:off x="224189" y="873036"/>
            <a:ext cx="11623430" cy="219805"/>
            <a:chOff x="372208" y="6497517"/>
            <a:chExt cx="11623430" cy="219805"/>
          </a:xfrm>
        </p:grpSpPr>
        <p:sp>
          <p:nvSpPr>
            <p:cNvPr id="5" name="Rettangolo 4"/>
            <p:cNvSpPr/>
            <p:nvPr/>
          </p:nvSpPr>
          <p:spPr>
            <a:xfrm>
              <a:off x="372208" y="6497517"/>
              <a:ext cx="726830" cy="219805"/>
            </a:xfrm>
            <a:prstGeom prst="rect">
              <a:avLst/>
            </a:prstGeom>
            <a:solidFill>
              <a:srgbClr val="A50021"/>
            </a:solidFill>
            <a:ln>
              <a:solidFill>
                <a:srgbClr val="CC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Rettangolo 5"/>
            <p:cNvSpPr/>
            <p:nvPr/>
          </p:nvSpPr>
          <p:spPr>
            <a:xfrm>
              <a:off x="1406769" y="6497517"/>
              <a:ext cx="10588869" cy="219804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99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44" name="CasellaDiTesto 43"/>
          <p:cNvSpPr txBox="1"/>
          <p:nvPr/>
        </p:nvSpPr>
        <p:spPr>
          <a:xfrm>
            <a:off x="6277207" y="1809516"/>
            <a:ext cx="2622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1) </a:t>
            </a:r>
            <a:r>
              <a:rPr lang="it-IT" i="1" u="sng" dirty="0" err="1" smtClean="0"/>
              <a:t>Detection</a:t>
            </a:r>
            <a:r>
              <a:rPr lang="it-IT" i="1" u="sng" dirty="0" smtClean="0"/>
              <a:t>    </a:t>
            </a:r>
            <a:endParaRPr lang="it-IT" i="1" u="sng" dirty="0"/>
          </a:p>
        </p:txBody>
      </p:sp>
      <p:pic>
        <p:nvPicPr>
          <p:cNvPr id="46" name="Immagin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50" y="5374223"/>
            <a:ext cx="2136774" cy="1440000"/>
          </a:xfrm>
          <a:prstGeom prst="rect">
            <a:avLst/>
          </a:prstGeom>
        </p:spPr>
      </p:pic>
      <p:grpSp>
        <p:nvGrpSpPr>
          <p:cNvPr id="51" name="Gruppo 50"/>
          <p:cNvGrpSpPr/>
          <p:nvPr/>
        </p:nvGrpSpPr>
        <p:grpSpPr>
          <a:xfrm>
            <a:off x="4993128" y="5122146"/>
            <a:ext cx="2721925" cy="1487085"/>
            <a:chOff x="4963515" y="5189557"/>
            <a:chExt cx="2721925" cy="1487085"/>
          </a:xfrm>
        </p:grpSpPr>
        <p:grpSp>
          <p:nvGrpSpPr>
            <p:cNvPr id="49" name="Gruppo 48"/>
            <p:cNvGrpSpPr/>
            <p:nvPr/>
          </p:nvGrpSpPr>
          <p:grpSpPr>
            <a:xfrm>
              <a:off x="4963515" y="5189557"/>
              <a:ext cx="2721925" cy="1487085"/>
              <a:chOff x="1958196" y="3140014"/>
              <a:chExt cx="2721925" cy="1487085"/>
            </a:xfrm>
          </p:grpSpPr>
          <p:pic>
            <p:nvPicPr>
              <p:cNvPr id="47" name="Immagine 46"/>
              <p:cNvPicPr>
                <a:picLocks noChangeAspect="1"/>
              </p:cNvPicPr>
              <p:nvPr/>
            </p:nvPicPr>
            <p:blipFill rotWithShape="1">
              <a:blip r:embed="rId5"/>
              <a:srcRect l="16061" t="45786" r="62146" b="28931"/>
              <a:stretch/>
            </p:blipFill>
            <p:spPr>
              <a:xfrm>
                <a:off x="1958196" y="3140014"/>
                <a:ext cx="1654924" cy="1080000"/>
              </a:xfrm>
              <a:prstGeom prst="rect">
                <a:avLst/>
              </a:prstGeom>
            </p:spPr>
          </p:pic>
          <p:sp>
            <p:nvSpPr>
              <p:cNvPr id="48" name="Rettangolo 47"/>
              <p:cNvSpPr/>
              <p:nvPr/>
            </p:nvSpPr>
            <p:spPr>
              <a:xfrm>
                <a:off x="3925840" y="4374905"/>
                <a:ext cx="754281" cy="25219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50" name="Rettangolo 49"/>
            <p:cNvSpPr/>
            <p:nvPr/>
          </p:nvSpPr>
          <p:spPr>
            <a:xfrm>
              <a:off x="6175286" y="5953345"/>
              <a:ext cx="697173" cy="3008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29" name="Immagine 28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7" r="54199"/>
          <a:stretch/>
        </p:blipFill>
        <p:spPr bwMode="auto">
          <a:xfrm>
            <a:off x="0" y="2287578"/>
            <a:ext cx="5000848" cy="3054394"/>
          </a:xfrm>
          <a:prstGeom prst="rect">
            <a:avLst/>
          </a:prstGeom>
          <a:noFill/>
        </p:spPr>
      </p:pic>
      <p:sp>
        <p:nvSpPr>
          <p:cNvPr id="17" name="Rettangolo 16"/>
          <p:cNvSpPr/>
          <p:nvPr/>
        </p:nvSpPr>
        <p:spPr>
          <a:xfrm>
            <a:off x="2027208" y="3079630"/>
            <a:ext cx="2104845" cy="1155940"/>
          </a:xfrm>
          <a:prstGeom prst="rect">
            <a:avLst/>
          </a:prstGeom>
          <a:noFill/>
          <a:ln w="28575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371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po 29"/>
          <p:cNvGrpSpPr/>
          <p:nvPr/>
        </p:nvGrpSpPr>
        <p:grpSpPr>
          <a:xfrm>
            <a:off x="5075938" y="929643"/>
            <a:ext cx="5131170" cy="1880280"/>
            <a:chOff x="8172821" y="1760706"/>
            <a:chExt cx="5131170" cy="1880280"/>
          </a:xfrm>
        </p:grpSpPr>
        <p:pic>
          <p:nvPicPr>
            <p:cNvPr id="32" name="Immagine 31"/>
            <p:cNvPicPr>
              <a:picLocks noChangeAspect="1"/>
            </p:cNvPicPr>
            <p:nvPr/>
          </p:nvPicPr>
          <p:blipFill rotWithShape="1">
            <a:blip r:embed="rId3"/>
            <a:srcRect l="31755" t="25815" r="35452" b="37589"/>
            <a:stretch/>
          </p:blipFill>
          <p:spPr>
            <a:xfrm>
              <a:off x="8172821" y="1760706"/>
              <a:ext cx="2867443" cy="1800000"/>
            </a:xfrm>
            <a:prstGeom prst="rect">
              <a:avLst/>
            </a:prstGeom>
          </p:spPr>
        </p:pic>
        <p:sp>
          <p:nvSpPr>
            <p:cNvPr id="36" name="CasellaDiTesto 35"/>
            <p:cNvSpPr txBox="1"/>
            <p:nvPr/>
          </p:nvSpPr>
          <p:spPr>
            <a:xfrm>
              <a:off x="11294036" y="1877543"/>
              <a:ext cx="20099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solidFill>
                    <a:srgbClr val="C00000"/>
                  </a:solidFill>
                </a:rPr>
                <a:t>Laser driver + TEC</a:t>
              </a:r>
              <a:endParaRPr lang="it-IT" dirty="0">
                <a:solidFill>
                  <a:srgbClr val="C00000"/>
                </a:solidFill>
              </a:endParaRPr>
            </a:p>
          </p:txBody>
        </p:sp>
        <p:sp>
          <p:nvSpPr>
            <p:cNvPr id="37" name="CasellaDiTesto 36"/>
            <p:cNvSpPr txBox="1"/>
            <p:nvPr/>
          </p:nvSpPr>
          <p:spPr>
            <a:xfrm>
              <a:off x="11294036" y="2515152"/>
              <a:ext cx="20099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 smtClean="0">
                  <a:solidFill>
                    <a:srgbClr val="C00000"/>
                  </a:solidFill>
                </a:rPr>
                <a:t>Main</a:t>
              </a:r>
              <a:r>
                <a:rPr lang="it-IT" dirty="0" smtClean="0">
                  <a:solidFill>
                    <a:srgbClr val="C00000"/>
                  </a:solidFill>
                </a:rPr>
                <a:t> Board</a:t>
              </a:r>
              <a:endParaRPr lang="it-IT" dirty="0">
                <a:solidFill>
                  <a:srgbClr val="C00000"/>
                </a:solidFill>
              </a:endParaRPr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11294036" y="2867040"/>
              <a:ext cx="20099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 smtClean="0">
                  <a:solidFill>
                    <a:srgbClr val="C00000"/>
                  </a:solidFill>
                </a:rPr>
                <a:t>RedPitaya</a:t>
              </a:r>
              <a:endParaRPr lang="it-IT" dirty="0">
                <a:solidFill>
                  <a:srgbClr val="C00000"/>
                </a:solidFill>
              </a:endParaRPr>
            </a:p>
          </p:txBody>
        </p:sp>
        <p:sp>
          <p:nvSpPr>
            <p:cNvPr id="39" name="CasellaDiTesto 38"/>
            <p:cNvSpPr txBox="1"/>
            <p:nvPr/>
          </p:nvSpPr>
          <p:spPr>
            <a:xfrm>
              <a:off x="11294036" y="3271654"/>
              <a:ext cx="20099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 smtClean="0">
                  <a:solidFill>
                    <a:srgbClr val="C00000"/>
                  </a:solidFill>
                </a:rPr>
                <a:t>Power</a:t>
              </a:r>
              <a:r>
                <a:rPr lang="it-IT" dirty="0" smtClean="0">
                  <a:solidFill>
                    <a:srgbClr val="C00000"/>
                  </a:solidFill>
                </a:rPr>
                <a:t> </a:t>
              </a:r>
              <a:r>
                <a:rPr lang="it-IT" dirty="0" err="1" smtClean="0">
                  <a:solidFill>
                    <a:srgbClr val="C00000"/>
                  </a:solidFill>
                </a:rPr>
                <a:t>supply</a:t>
              </a:r>
              <a:endParaRPr lang="it-IT" dirty="0">
                <a:solidFill>
                  <a:srgbClr val="C00000"/>
                </a:solidFill>
              </a:endParaRPr>
            </a:p>
          </p:txBody>
        </p:sp>
        <p:cxnSp>
          <p:nvCxnSpPr>
            <p:cNvPr id="40" name="Connettore 2 39"/>
            <p:cNvCxnSpPr>
              <a:endCxn id="36" idx="1"/>
            </p:cNvCxnSpPr>
            <p:nvPr/>
          </p:nvCxnSpPr>
          <p:spPr>
            <a:xfrm flipV="1">
              <a:off x="10743493" y="2062209"/>
              <a:ext cx="550543" cy="184666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2 40"/>
            <p:cNvCxnSpPr>
              <a:endCxn id="37" idx="1"/>
            </p:cNvCxnSpPr>
            <p:nvPr/>
          </p:nvCxnSpPr>
          <p:spPr>
            <a:xfrm flipV="1">
              <a:off x="10539946" y="2699818"/>
              <a:ext cx="754090" cy="24153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2 41"/>
            <p:cNvCxnSpPr>
              <a:endCxn id="38" idx="1"/>
            </p:cNvCxnSpPr>
            <p:nvPr/>
          </p:nvCxnSpPr>
          <p:spPr>
            <a:xfrm flipV="1">
              <a:off x="10417629" y="3051706"/>
              <a:ext cx="876407" cy="6518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2 42"/>
            <p:cNvCxnSpPr>
              <a:endCxn id="39" idx="1"/>
            </p:cNvCxnSpPr>
            <p:nvPr/>
          </p:nvCxnSpPr>
          <p:spPr>
            <a:xfrm>
              <a:off x="10295310" y="3428763"/>
              <a:ext cx="998726" cy="27557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CasellaDiTesto 15"/>
          <p:cNvSpPr txBox="1"/>
          <p:nvPr/>
        </p:nvSpPr>
        <p:spPr>
          <a:xfrm>
            <a:off x="120768" y="258792"/>
            <a:ext cx="10222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2) Laser Driver and TEC; Electronic for the </a:t>
            </a:r>
            <a:r>
              <a:rPr lang="it-IT" i="1" dirty="0" err="1" smtClean="0"/>
              <a:t>acquisition</a:t>
            </a:r>
            <a:r>
              <a:rPr lang="it-IT" i="1" dirty="0" smtClean="0"/>
              <a:t> and generation of the QEPAS </a:t>
            </a:r>
            <a:r>
              <a:rPr lang="it-IT" i="1" dirty="0" err="1" smtClean="0"/>
              <a:t>signal</a:t>
            </a:r>
            <a:endParaRPr lang="it-IT" i="1" dirty="0"/>
          </a:p>
        </p:txBody>
      </p:sp>
      <p:sp>
        <p:nvSpPr>
          <p:cNvPr id="44" name="CasellaDiTesto 43"/>
          <p:cNvSpPr txBox="1"/>
          <p:nvPr/>
        </p:nvSpPr>
        <p:spPr>
          <a:xfrm>
            <a:off x="148686" y="3882267"/>
            <a:ext cx="8039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3) Gas line</a:t>
            </a:r>
            <a:endParaRPr lang="it-IT" i="1" dirty="0"/>
          </a:p>
        </p:txBody>
      </p:sp>
      <p:grpSp>
        <p:nvGrpSpPr>
          <p:cNvPr id="45" name="Gruppo 44"/>
          <p:cNvGrpSpPr/>
          <p:nvPr/>
        </p:nvGrpSpPr>
        <p:grpSpPr>
          <a:xfrm>
            <a:off x="77321" y="4482780"/>
            <a:ext cx="6902063" cy="2032042"/>
            <a:chOff x="87176" y="1157127"/>
            <a:chExt cx="11251220" cy="2909317"/>
          </a:xfrm>
        </p:grpSpPr>
        <p:pic>
          <p:nvPicPr>
            <p:cNvPr id="46" name="Immagine 45"/>
            <p:cNvPicPr>
              <a:picLocks noChangeAspect="1"/>
            </p:cNvPicPr>
            <p:nvPr/>
          </p:nvPicPr>
          <p:blipFill rotWithShape="1">
            <a:blip r:embed="rId4"/>
            <a:srcRect l="28724" t="38298" r="56995" b="39432"/>
            <a:stretch/>
          </p:blipFill>
          <p:spPr>
            <a:xfrm rot="12963826">
              <a:off x="9397729" y="2539201"/>
              <a:ext cx="1741252" cy="1527243"/>
            </a:xfrm>
            <a:prstGeom prst="rect">
              <a:avLst/>
            </a:prstGeom>
          </p:spPr>
        </p:pic>
        <p:grpSp>
          <p:nvGrpSpPr>
            <p:cNvPr id="47" name="Gruppo 46"/>
            <p:cNvGrpSpPr/>
            <p:nvPr/>
          </p:nvGrpSpPr>
          <p:grpSpPr>
            <a:xfrm>
              <a:off x="87176" y="1157127"/>
              <a:ext cx="11251220" cy="2817774"/>
              <a:chOff x="-20639" y="1627815"/>
              <a:chExt cx="11251220" cy="2817774"/>
            </a:xfrm>
          </p:grpSpPr>
          <p:grpSp>
            <p:nvGrpSpPr>
              <p:cNvPr id="48" name="Gruppo 47"/>
              <p:cNvGrpSpPr/>
              <p:nvPr/>
            </p:nvGrpSpPr>
            <p:grpSpPr>
              <a:xfrm>
                <a:off x="-20639" y="1627815"/>
                <a:ext cx="7312501" cy="2576385"/>
                <a:chOff x="687858" y="1423534"/>
                <a:chExt cx="7312501" cy="2576385"/>
              </a:xfrm>
            </p:grpSpPr>
            <p:pic>
              <p:nvPicPr>
                <p:cNvPr id="57" name="Immagine 56"/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51862" t="48085" r="35691" b="21277"/>
                <a:stretch/>
              </p:blipFill>
              <p:spPr>
                <a:xfrm>
                  <a:off x="4344210" y="1889502"/>
                  <a:ext cx="1517516" cy="2101175"/>
                </a:xfrm>
                <a:prstGeom prst="rect">
                  <a:avLst/>
                </a:prstGeom>
              </p:spPr>
            </p:pic>
            <p:pic>
              <p:nvPicPr>
                <p:cNvPr id="58" name="Immagine 57"/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55133" t="34752" r="28272" b="27518"/>
                <a:stretch/>
              </p:blipFill>
              <p:spPr>
                <a:xfrm rot="21297693">
                  <a:off x="1854399" y="1955745"/>
                  <a:ext cx="1598452" cy="2044174"/>
                </a:xfrm>
                <a:prstGeom prst="rect">
                  <a:avLst/>
                </a:prstGeom>
              </p:spPr>
            </p:pic>
            <p:sp>
              <p:nvSpPr>
                <p:cNvPr id="59" name="Rettangolo 58"/>
                <p:cNvSpPr/>
                <p:nvPr/>
              </p:nvSpPr>
              <p:spPr>
                <a:xfrm>
                  <a:off x="787940" y="3613823"/>
                  <a:ext cx="1186775" cy="1507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" name="CasellaDiTesto 59">
                  <a:hlinkClick r:id="rId7" action="ppaction://hlinkfile"/>
                </p:cNvPr>
                <p:cNvSpPr txBox="1"/>
                <p:nvPr/>
              </p:nvSpPr>
              <p:spPr>
                <a:xfrm>
                  <a:off x="687858" y="1423534"/>
                  <a:ext cx="3258800" cy="4745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dirty="0" smtClean="0">
                      <a:hlinkClick r:id="rId7" action="ppaction://hlinkfile"/>
                    </a:rPr>
                    <a:t>Flow </a:t>
                  </a:r>
                  <a:r>
                    <a:rPr lang="it-IT" dirty="0" err="1" smtClean="0">
                      <a:hlinkClick r:id="rId7" action="ppaction://hlinkfile"/>
                    </a:rPr>
                    <a:t>meter</a:t>
                  </a:r>
                  <a:r>
                    <a:rPr lang="it-IT" dirty="0" smtClean="0">
                      <a:hlinkClick r:id="rId7" action="ppaction://hlinkfile"/>
                    </a:rPr>
                    <a:t> </a:t>
                  </a:r>
                  <a:r>
                    <a:rPr lang="it-IT" dirty="0" err="1" smtClean="0">
                      <a:hlinkClick r:id="rId7" action="ppaction://hlinkfile"/>
                    </a:rPr>
                    <a:t>Axetris</a:t>
                  </a:r>
                  <a:r>
                    <a:rPr lang="it-IT" dirty="0" smtClean="0">
                      <a:hlinkClick r:id="rId7" action="ppaction://hlinkfile"/>
                    </a:rPr>
                    <a:t> </a:t>
                  </a:r>
                  <a:endParaRPr lang="it-IT" dirty="0"/>
                </a:p>
              </p:txBody>
            </p:sp>
            <p:sp>
              <p:nvSpPr>
                <p:cNvPr id="61" name="Rettangolo 60"/>
                <p:cNvSpPr/>
                <p:nvPr/>
              </p:nvSpPr>
              <p:spPr>
                <a:xfrm>
                  <a:off x="3236068" y="3613823"/>
                  <a:ext cx="1186775" cy="1507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" name="CasellaDiTesto 61"/>
                <p:cNvSpPr txBox="1"/>
                <p:nvPr/>
              </p:nvSpPr>
              <p:spPr>
                <a:xfrm>
                  <a:off x="3829455" y="1423534"/>
                  <a:ext cx="4170904" cy="4745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dirty="0" smtClean="0">
                      <a:hlinkClick r:id="rId8" action="ppaction://hlinkfile"/>
                    </a:rPr>
                    <a:t>Pressure Controller </a:t>
                  </a:r>
                  <a:r>
                    <a:rPr lang="it-IT" dirty="0" err="1" smtClean="0">
                      <a:hlinkClick r:id="rId8" action="ppaction://hlinkfile"/>
                    </a:rPr>
                    <a:t>Alicat</a:t>
                  </a:r>
                  <a:endParaRPr lang="it-IT" dirty="0"/>
                </a:p>
              </p:txBody>
            </p:sp>
          </p:grpSp>
          <p:sp>
            <p:nvSpPr>
              <p:cNvPr id="49" name="Rettangolo 48"/>
              <p:cNvSpPr/>
              <p:nvPr/>
            </p:nvSpPr>
            <p:spPr>
              <a:xfrm>
                <a:off x="4825826" y="3815670"/>
                <a:ext cx="1186775" cy="1507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0" name="CasellaDiTesto 49"/>
              <p:cNvSpPr txBox="1"/>
              <p:nvPr/>
            </p:nvSpPr>
            <p:spPr>
              <a:xfrm>
                <a:off x="6009777" y="3123638"/>
                <a:ext cx="1563206" cy="132195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it-IT" dirty="0"/>
              </a:p>
              <a:p>
                <a:r>
                  <a:rPr lang="it-IT" dirty="0" smtClean="0"/>
                  <a:t>   ADM</a:t>
                </a:r>
              </a:p>
              <a:p>
                <a:endParaRPr lang="it-IT" dirty="0"/>
              </a:p>
            </p:txBody>
          </p:sp>
          <p:sp>
            <p:nvSpPr>
              <p:cNvPr id="51" name="Rettangolo 50"/>
              <p:cNvSpPr/>
              <p:nvPr/>
            </p:nvSpPr>
            <p:spPr>
              <a:xfrm>
                <a:off x="7547560" y="3773512"/>
                <a:ext cx="1820176" cy="19293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2" name="CasellaDiTesto 51"/>
              <p:cNvSpPr txBox="1"/>
              <p:nvPr/>
            </p:nvSpPr>
            <p:spPr>
              <a:xfrm>
                <a:off x="8365784" y="1627815"/>
                <a:ext cx="2864797" cy="474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>
                    <a:hlinkClick r:id="rId9" action="ppaction://hlinkfile"/>
                  </a:rPr>
                  <a:t>Thomas </a:t>
                </a:r>
                <a:r>
                  <a:rPr lang="it-IT" dirty="0" err="1" smtClean="0">
                    <a:hlinkClick r:id="rId9" action="ppaction://hlinkfile"/>
                  </a:rPr>
                  <a:t>Pump</a:t>
                </a:r>
                <a:endParaRPr lang="it-IT" dirty="0"/>
              </a:p>
            </p:txBody>
          </p:sp>
          <p:grpSp>
            <p:nvGrpSpPr>
              <p:cNvPr id="53" name="Gruppo 52"/>
              <p:cNvGrpSpPr/>
              <p:nvPr/>
            </p:nvGrpSpPr>
            <p:grpSpPr>
              <a:xfrm>
                <a:off x="8176097" y="3340987"/>
                <a:ext cx="379380" cy="975750"/>
                <a:chOff x="5282118" y="5532054"/>
                <a:chExt cx="379380" cy="975750"/>
              </a:xfrm>
            </p:grpSpPr>
            <p:sp>
              <p:nvSpPr>
                <p:cNvPr id="55" name="Triangolo isoscele 54"/>
                <p:cNvSpPr/>
                <p:nvPr/>
              </p:nvSpPr>
              <p:spPr>
                <a:xfrm>
                  <a:off x="5282119" y="6001966"/>
                  <a:ext cx="379379" cy="505838"/>
                </a:xfrm>
                <a:prstGeom prst="triangl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" name="Triangolo isoscele 55"/>
                <p:cNvSpPr/>
                <p:nvPr/>
              </p:nvSpPr>
              <p:spPr>
                <a:xfrm rot="10800000">
                  <a:off x="5282118" y="5532054"/>
                  <a:ext cx="379379" cy="505838"/>
                </a:xfrm>
                <a:prstGeom prst="triangl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sp>
            <p:nvSpPr>
              <p:cNvPr id="54" name="CasellaDiTesto 53"/>
              <p:cNvSpPr txBox="1"/>
              <p:nvPr/>
            </p:nvSpPr>
            <p:spPr>
              <a:xfrm>
                <a:off x="7799073" y="2454584"/>
                <a:ext cx="1902259" cy="474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Manual valve</a:t>
                </a:r>
                <a:endParaRPr lang="it-IT" dirty="0"/>
              </a:p>
            </p:txBody>
          </p:sp>
        </p:grpSp>
      </p:grpSp>
      <p:pic>
        <p:nvPicPr>
          <p:cNvPr id="22" name="Immagine 21"/>
          <p:cNvPicPr>
            <a:picLocks noChangeAspect="1"/>
          </p:cNvPicPr>
          <p:nvPr/>
        </p:nvPicPr>
        <p:blipFill rotWithShape="1">
          <a:blip r:embed="rId10"/>
          <a:srcRect l="71180" t="43522" r="13608" b="32831"/>
          <a:stretch/>
        </p:blipFill>
        <p:spPr>
          <a:xfrm>
            <a:off x="10049178" y="846025"/>
            <a:ext cx="823404" cy="720000"/>
          </a:xfrm>
          <a:prstGeom prst="rect">
            <a:avLst/>
          </a:prstGeom>
        </p:spPr>
      </p:pic>
      <p:pic>
        <p:nvPicPr>
          <p:cNvPr id="63" name="Immagine 62"/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7" r="54199"/>
          <a:stretch/>
        </p:blipFill>
        <p:spPr bwMode="auto">
          <a:xfrm>
            <a:off x="110968" y="695063"/>
            <a:ext cx="4252823" cy="2716715"/>
          </a:xfrm>
          <a:prstGeom prst="rect">
            <a:avLst/>
          </a:prstGeom>
          <a:noFill/>
        </p:spPr>
      </p:pic>
      <p:sp>
        <p:nvSpPr>
          <p:cNvPr id="64" name="Rettangolo 63"/>
          <p:cNvSpPr/>
          <p:nvPr/>
        </p:nvSpPr>
        <p:spPr>
          <a:xfrm>
            <a:off x="2970141" y="733245"/>
            <a:ext cx="816539" cy="472780"/>
          </a:xfrm>
          <a:prstGeom prst="rect">
            <a:avLst/>
          </a:prstGeom>
          <a:noFill/>
          <a:ln w="28575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Rettangolo 64"/>
          <p:cNvSpPr/>
          <p:nvPr/>
        </p:nvSpPr>
        <p:spPr>
          <a:xfrm>
            <a:off x="1485540" y="2440590"/>
            <a:ext cx="2758656" cy="646743"/>
          </a:xfrm>
          <a:prstGeom prst="rect">
            <a:avLst/>
          </a:prstGeom>
          <a:noFill/>
          <a:ln w="28575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7" name="Connettore 2 66"/>
          <p:cNvCxnSpPr>
            <a:stCxn id="64" idx="3"/>
          </p:cNvCxnSpPr>
          <p:nvPr/>
        </p:nvCxnSpPr>
        <p:spPr>
          <a:xfrm>
            <a:off x="3786680" y="969635"/>
            <a:ext cx="1852025" cy="446177"/>
          </a:xfrm>
          <a:prstGeom prst="straightConnector1">
            <a:avLst/>
          </a:prstGeom>
          <a:ln>
            <a:solidFill>
              <a:srgbClr val="9900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2 67"/>
          <p:cNvCxnSpPr>
            <a:stCxn id="65" idx="3"/>
          </p:cNvCxnSpPr>
          <p:nvPr/>
        </p:nvCxnSpPr>
        <p:spPr>
          <a:xfrm flipV="1">
            <a:off x="4244196" y="2253479"/>
            <a:ext cx="1093070" cy="510483"/>
          </a:xfrm>
          <a:prstGeom prst="straightConnector1">
            <a:avLst/>
          </a:prstGeom>
          <a:ln>
            <a:solidFill>
              <a:srgbClr val="9900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Immagine 71"/>
          <p:cNvPicPr>
            <a:picLocks noChangeAspect="1"/>
          </p:cNvPicPr>
          <p:nvPr/>
        </p:nvPicPr>
        <p:blipFill rotWithShape="1">
          <a:blip r:embed="rId12"/>
          <a:srcRect l="25241" t="20709" r="25931" b="23972"/>
          <a:stretch/>
        </p:blipFill>
        <p:spPr>
          <a:xfrm>
            <a:off x="7443063" y="3678387"/>
            <a:ext cx="4519247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0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667" y="2077954"/>
            <a:ext cx="4931189" cy="2801919"/>
          </a:xfrm>
          <a:prstGeom prst="rect">
            <a:avLst/>
          </a:prstGeom>
          <a:noFill/>
        </p:spPr>
      </p:pic>
      <p:grpSp>
        <p:nvGrpSpPr>
          <p:cNvPr id="18" name="Gruppo 17"/>
          <p:cNvGrpSpPr/>
          <p:nvPr/>
        </p:nvGrpSpPr>
        <p:grpSpPr>
          <a:xfrm>
            <a:off x="6898256" y="5082505"/>
            <a:ext cx="6096000" cy="1237118"/>
            <a:chOff x="6096000" y="5094671"/>
            <a:chExt cx="6096000" cy="1237118"/>
          </a:xfrm>
        </p:grpSpPr>
        <p:sp>
          <p:nvSpPr>
            <p:cNvPr id="6" name="Rettangolo 5"/>
            <p:cNvSpPr/>
            <p:nvPr/>
          </p:nvSpPr>
          <p:spPr>
            <a:xfrm>
              <a:off x="6096000" y="5329339"/>
              <a:ext cx="6096000" cy="78765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u="sng" dirty="0" smtClean="0">
                  <a:effectLst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Minimum detection limit: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b="1" dirty="0" smtClean="0">
                  <a:solidFill>
                    <a:srgbClr val="C00000"/>
                  </a:solidFill>
                  <a:effectLst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 ppb </a:t>
              </a:r>
              <a:r>
                <a:rPr lang="en-GB" dirty="0" smtClean="0">
                  <a:effectLst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at 8 </a:t>
              </a:r>
              <a:r>
                <a:rPr lang="en-GB" dirty="0" err="1" smtClean="0">
                  <a:effectLst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ms</a:t>
              </a:r>
              <a:r>
                <a:rPr lang="en-GB" dirty="0" smtClean="0">
                  <a:effectLst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integration time. </a:t>
              </a:r>
              <a:endParaRPr lang="it-I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ttangolo 6"/>
            <p:cNvSpPr/>
            <p:nvPr/>
          </p:nvSpPr>
          <p:spPr>
            <a:xfrm>
              <a:off x="6952891" y="5094671"/>
              <a:ext cx="4175184" cy="1237118"/>
            </a:xfrm>
            <a:prstGeom prst="rect">
              <a:avLst/>
            </a:prstGeom>
            <a:noFill/>
            <a:ln w="28575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" name="CasellaDiTesto 7"/>
          <p:cNvSpPr txBox="1"/>
          <p:nvPr/>
        </p:nvSpPr>
        <p:spPr>
          <a:xfrm>
            <a:off x="8902456" y="1628488"/>
            <a:ext cx="2734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 err="1" smtClean="0"/>
              <a:t>Calibration</a:t>
            </a:r>
            <a:r>
              <a:rPr lang="it-IT" u="sng" dirty="0" smtClean="0"/>
              <a:t> curve</a:t>
            </a:r>
            <a:endParaRPr lang="it-IT" u="sng" dirty="0"/>
          </a:p>
        </p:txBody>
      </p:sp>
      <p:sp>
        <p:nvSpPr>
          <p:cNvPr id="10" name="Rettangolo 9"/>
          <p:cNvSpPr/>
          <p:nvPr/>
        </p:nvSpPr>
        <p:spPr>
          <a:xfrm>
            <a:off x="-328025" y="117167"/>
            <a:ext cx="1289671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990033"/>
                </a:solidFill>
              </a:rPr>
              <a:t>Compact </a:t>
            </a:r>
            <a:r>
              <a:rPr lang="it-IT" sz="3200" b="1" dirty="0" err="1" smtClean="0">
                <a:solidFill>
                  <a:srgbClr val="990033"/>
                </a:solidFill>
              </a:rPr>
              <a:t>Quartz</a:t>
            </a:r>
            <a:r>
              <a:rPr lang="it-IT" sz="3200" b="1" dirty="0" smtClean="0">
                <a:solidFill>
                  <a:srgbClr val="990033"/>
                </a:solidFill>
              </a:rPr>
              <a:t> </a:t>
            </a:r>
            <a:r>
              <a:rPr lang="it-IT" sz="3200" b="1" dirty="0" err="1" smtClean="0">
                <a:solidFill>
                  <a:srgbClr val="990033"/>
                </a:solidFill>
              </a:rPr>
              <a:t>Enhanced</a:t>
            </a:r>
            <a:r>
              <a:rPr lang="it-IT" sz="3200" b="1" dirty="0" smtClean="0">
                <a:solidFill>
                  <a:srgbClr val="990033"/>
                </a:solidFill>
              </a:rPr>
              <a:t> </a:t>
            </a:r>
            <a:r>
              <a:rPr lang="it-IT" sz="3200" b="1" dirty="0" err="1" smtClean="0">
                <a:solidFill>
                  <a:srgbClr val="990033"/>
                </a:solidFill>
              </a:rPr>
              <a:t>Photoacoustic</a:t>
            </a:r>
            <a:r>
              <a:rPr lang="it-IT" sz="3200" b="1" dirty="0" smtClean="0">
                <a:solidFill>
                  <a:srgbClr val="990033"/>
                </a:solidFill>
              </a:rPr>
              <a:t> </a:t>
            </a:r>
            <a:r>
              <a:rPr lang="it-IT" sz="3200" b="1" dirty="0" err="1" smtClean="0">
                <a:solidFill>
                  <a:srgbClr val="990033"/>
                </a:solidFill>
              </a:rPr>
              <a:t>sensor</a:t>
            </a:r>
            <a:r>
              <a:rPr lang="it-IT" sz="3200" b="1" dirty="0" smtClean="0">
                <a:solidFill>
                  <a:srgbClr val="990033"/>
                </a:solidFill>
              </a:rPr>
              <a:t> for the </a:t>
            </a:r>
            <a:r>
              <a:rPr lang="it-IT" sz="3200" b="1" dirty="0" err="1" smtClean="0">
                <a:solidFill>
                  <a:srgbClr val="990033"/>
                </a:solidFill>
              </a:rPr>
              <a:t>detection</a:t>
            </a:r>
            <a:r>
              <a:rPr lang="it-IT" sz="3200" b="1" dirty="0" smtClean="0">
                <a:solidFill>
                  <a:srgbClr val="990033"/>
                </a:solidFill>
              </a:rPr>
              <a:t> of SF</a:t>
            </a:r>
            <a:r>
              <a:rPr lang="it-IT" sz="3200" b="1" baseline="-25000" dirty="0" smtClean="0">
                <a:solidFill>
                  <a:srgbClr val="990033"/>
                </a:solidFill>
              </a:rPr>
              <a:t>6</a:t>
            </a:r>
          </a:p>
        </p:txBody>
      </p:sp>
      <p:grpSp>
        <p:nvGrpSpPr>
          <p:cNvPr id="11" name="Gruppo 10"/>
          <p:cNvGrpSpPr/>
          <p:nvPr/>
        </p:nvGrpSpPr>
        <p:grpSpPr>
          <a:xfrm>
            <a:off x="224189" y="873036"/>
            <a:ext cx="11623430" cy="219805"/>
            <a:chOff x="372208" y="6497517"/>
            <a:chExt cx="11623430" cy="219805"/>
          </a:xfrm>
        </p:grpSpPr>
        <p:sp>
          <p:nvSpPr>
            <p:cNvPr id="12" name="Rettangolo 11"/>
            <p:cNvSpPr/>
            <p:nvPr/>
          </p:nvSpPr>
          <p:spPr>
            <a:xfrm>
              <a:off x="372208" y="6497517"/>
              <a:ext cx="726830" cy="219805"/>
            </a:xfrm>
            <a:prstGeom prst="rect">
              <a:avLst/>
            </a:prstGeom>
            <a:solidFill>
              <a:srgbClr val="A50021"/>
            </a:solidFill>
            <a:ln>
              <a:solidFill>
                <a:srgbClr val="CC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1406769" y="6497517"/>
              <a:ext cx="10588869" cy="219804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99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14" name="CasellaDiTesto 13"/>
          <p:cNvSpPr txBox="1"/>
          <p:nvPr/>
        </p:nvSpPr>
        <p:spPr>
          <a:xfrm>
            <a:off x="200082" y="1752426"/>
            <a:ext cx="7056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Hitran</a:t>
            </a:r>
            <a:r>
              <a:rPr lang="it-IT" dirty="0" smtClean="0"/>
              <a:t> </a:t>
            </a:r>
            <a:r>
              <a:rPr lang="it-IT" dirty="0" err="1" smtClean="0"/>
              <a:t>simulation</a:t>
            </a:r>
            <a:r>
              <a:rPr lang="it-IT" dirty="0" smtClean="0"/>
              <a:t> of the </a:t>
            </a:r>
            <a:r>
              <a:rPr lang="it-IT" dirty="0" err="1" smtClean="0"/>
              <a:t>absorption</a:t>
            </a:r>
            <a:r>
              <a:rPr lang="it-IT" dirty="0" smtClean="0"/>
              <a:t> cross-</a:t>
            </a:r>
            <a:r>
              <a:rPr lang="it-IT" dirty="0" err="1" smtClean="0"/>
              <a:t>section</a:t>
            </a:r>
            <a:r>
              <a:rPr lang="it-IT" dirty="0" smtClean="0"/>
              <a:t> for pure SF</a:t>
            </a:r>
            <a:r>
              <a:rPr lang="it-IT" baseline="-25000" dirty="0" smtClean="0"/>
              <a:t>6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80 Torr 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224189" y="4191577"/>
            <a:ext cx="6832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QEPAS </a:t>
            </a:r>
            <a:r>
              <a:rPr lang="it-IT" dirty="0" err="1" smtClean="0"/>
              <a:t>spectral</a:t>
            </a:r>
            <a:r>
              <a:rPr lang="it-IT" dirty="0" smtClean="0"/>
              <a:t> </a:t>
            </a:r>
            <a:r>
              <a:rPr lang="it-IT" dirty="0" err="1" smtClean="0"/>
              <a:t>scan</a:t>
            </a:r>
            <a:r>
              <a:rPr lang="it-IT" dirty="0" smtClean="0"/>
              <a:t> </a:t>
            </a:r>
            <a:r>
              <a:rPr lang="it-IT" dirty="0" err="1" smtClean="0"/>
              <a:t>measured</a:t>
            </a:r>
            <a:r>
              <a:rPr lang="it-IT" dirty="0" smtClean="0"/>
              <a:t> for 20 </a:t>
            </a:r>
            <a:r>
              <a:rPr lang="it-IT" dirty="0" err="1" smtClean="0"/>
              <a:t>ppm</a:t>
            </a:r>
            <a:r>
              <a:rPr lang="it-IT" dirty="0" smtClean="0"/>
              <a:t> of SF</a:t>
            </a:r>
            <a:r>
              <a:rPr lang="it-IT" baseline="-25000" dirty="0" smtClean="0"/>
              <a:t>6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80 Torr</a:t>
            </a:r>
            <a:endParaRPr lang="it-IT" dirty="0"/>
          </a:p>
        </p:txBody>
      </p:sp>
      <p:grpSp>
        <p:nvGrpSpPr>
          <p:cNvPr id="22" name="Gruppo 21"/>
          <p:cNvGrpSpPr/>
          <p:nvPr/>
        </p:nvGrpSpPr>
        <p:grpSpPr>
          <a:xfrm>
            <a:off x="200082" y="2229157"/>
            <a:ext cx="5200298" cy="1721742"/>
            <a:chOff x="200082" y="2229157"/>
            <a:chExt cx="5200298" cy="1721742"/>
          </a:xfrm>
        </p:grpSpPr>
        <p:pic>
          <p:nvPicPr>
            <p:cNvPr id="9" name="Immagine 8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390"/>
            <a:stretch/>
          </p:blipFill>
          <p:spPr bwMode="auto">
            <a:xfrm>
              <a:off x="200082" y="2229157"/>
              <a:ext cx="5200298" cy="1721742"/>
            </a:xfrm>
            <a:prstGeom prst="rect">
              <a:avLst/>
            </a:prstGeom>
            <a:noFill/>
          </p:spPr>
        </p:pic>
        <p:sp>
          <p:nvSpPr>
            <p:cNvPr id="19" name="Rettangolo 18"/>
            <p:cNvSpPr/>
            <p:nvPr/>
          </p:nvSpPr>
          <p:spPr>
            <a:xfrm>
              <a:off x="1405890" y="2274570"/>
              <a:ext cx="468630" cy="388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1" name="Gruppo 20"/>
          <p:cNvGrpSpPr/>
          <p:nvPr/>
        </p:nvGrpSpPr>
        <p:grpSpPr>
          <a:xfrm>
            <a:off x="224189" y="4502988"/>
            <a:ext cx="5200298" cy="1966823"/>
            <a:chOff x="224189" y="4502988"/>
            <a:chExt cx="5200298" cy="1966823"/>
          </a:xfrm>
        </p:grpSpPr>
        <p:grpSp>
          <p:nvGrpSpPr>
            <p:cNvPr id="17" name="Gruppo 16"/>
            <p:cNvGrpSpPr/>
            <p:nvPr/>
          </p:nvGrpSpPr>
          <p:grpSpPr>
            <a:xfrm>
              <a:off x="224189" y="4502988"/>
              <a:ext cx="5200298" cy="1966823"/>
              <a:chOff x="224189" y="4502988"/>
              <a:chExt cx="5200298" cy="1966823"/>
            </a:xfrm>
          </p:grpSpPr>
          <p:pic>
            <p:nvPicPr>
              <p:cNvPr id="4" name="Immagine 3"/>
              <p:cNvPicPr/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8367"/>
              <a:stretch/>
            </p:blipFill>
            <p:spPr bwMode="auto">
              <a:xfrm>
                <a:off x="224189" y="4502988"/>
                <a:ext cx="5200298" cy="1828801"/>
              </a:xfrm>
              <a:prstGeom prst="rect">
                <a:avLst/>
              </a:prstGeom>
              <a:noFill/>
            </p:spPr>
          </p:pic>
          <p:sp>
            <p:nvSpPr>
              <p:cNvPr id="16" name="Rettangolo 15"/>
              <p:cNvSpPr/>
              <p:nvPr/>
            </p:nvSpPr>
            <p:spPr>
              <a:xfrm>
                <a:off x="224189" y="6116991"/>
                <a:ext cx="621200" cy="3528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20" name="Rettangolo 19"/>
            <p:cNvSpPr/>
            <p:nvPr/>
          </p:nvSpPr>
          <p:spPr>
            <a:xfrm>
              <a:off x="1405890" y="4733009"/>
              <a:ext cx="468630" cy="388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6358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293077" y="1424350"/>
            <a:ext cx="11623430" cy="219805"/>
            <a:chOff x="372208" y="6497517"/>
            <a:chExt cx="11623430" cy="219805"/>
          </a:xfrm>
        </p:grpSpPr>
        <p:sp>
          <p:nvSpPr>
            <p:cNvPr id="5" name="Rettangolo 4"/>
            <p:cNvSpPr/>
            <p:nvPr/>
          </p:nvSpPr>
          <p:spPr>
            <a:xfrm>
              <a:off x="372208" y="6497517"/>
              <a:ext cx="726830" cy="219805"/>
            </a:xfrm>
            <a:prstGeom prst="rect">
              <a:avLst/>
            </a:prstGeom>
            <a:solidFill>
              <a:srgbClr val="A50021"/>
            </a:solidFill>
            <a:ln>
              <a:solidFill>
                <a:srgbClr val="CC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Rettangolo 5"/>
            <p:cNvSpPr/>
            <p:nvPr/>
          </p:nvSpPr>
          <p:spPr>
            <a:xfrm>
              <a:off x="1406769" y="6497517"/>
              <a:ext cx="10588869" cy="219804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99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600" dirty="0"/>
            </a:p>
          </p:txBody>
        </p:sp>
      </p:grpSp>
      <p:sp>
        <p:nvSpPr>
          <p:cNvPr id="7" name="Rettangolo 6"/>
          <p:cNvSpPr/>
          <p:nvPr/>
        </p:nvSpPr>
        <p:spPr>
          <a:xfrm>
            <a:off x="293077" y="248335"/>
            <a:ext cx="1189892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400" b="1" dirty="0" smtClean="0">
                <a:solidFill>
                  <a:srgbClr val="990033"/>
                </a:solidFill>
              </a:rPr>
              <a:t>Dual QTF ADM </a:t>
            </a:r>
            <a:endParaRPr lang="it-IT" sz="3400" b="1" baseline="-25000" dirty="0" smtClean="0">
              <a:solidFill>
                <a:srgbClr val="990033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93077" y="1802417"/>
            <a:ext cx="11447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u="sng" dirty="0" err="1" smtClean="0"/>
              <a:t>Motivation</a:t>
            </a:r>
            <a:r>
              <a:rPr lang="it-IT" dirty="0" smtClean="0"/>
              <a:t>: </a:t>
            </a:r>
            <a:r>
              <a:rPr lang="it-IT" sz="2400" dirty="0" err="1" smtClean="0"/>
              <a:t>analysis</a:t>
            </a:r>
            <a:r>
              <a:rPr lang="it-IT" sz="2400" dirty="0" smtClean="0"/>
              <a:t> of </a:t>
            </a:r>
            <a:r>
              <a:rPr lang="it-IT" sz="2400" dirty="0" err="1" smtClean="0"/>
              <a:t>mixtures</a:t>
            </a:r>
            <a:r>
              <a:rPr lang="it-IT" sz="2400" dirty="0" smtClean="0"/>
              <a:t> with a wide </a:t>
            </a:r>
            <a:r>
              <a:rPr lang="it-IT" sz="2400" dirty="0" err="1" smtClean="0"/>
              <a:t>dynamic</a:t>
            </a:r>
            <a:r>
              <a:rPr lang="it-IT" sz="2400" dirty="0" smtClean="0"/>
              <a:t> </a:t>
            </a:r>
            <a:r>
              <a:rPr lang="it-IT" sz="2400" dirty="0" err="1" smtClean="0"/>
              <a:t>range</a:t>
            </a:r>
            <a:r>
              <a:rPr lang="it-IT" sz="2400" dirty="0" smtClean="0"/>
              <a:t> in </a:t>
            </a:r>
            <a:r>
              <a:rPr lang="it-IT" sz="2400" dirty="0" err="1" smtClean="0"/>
              <a:t>concentration</a:t>
            </a:r>
            <a:r>
              <a:rPr lang="it-IT" sz="2400" dirty="0" smtClean="0"/>
              <a:t> from </a:t>
            </a:r>
            <a:r>
              <a:rPr lang="it-IT" sz="2400" dirty="0" err="1" smtClean="0"/>
              <a:t>few</a:t>
            </a:r>
            <a:r>
              <a:rPr lang="it-IT" sz="2400" dirty="0" smtClean="0"/>
              <a:t> </a:t>
            </a:r>
            <a:r>
              <a:rPr lang="it-IT" sz="2400" dirty="0" err="1" smtClean="0"/>
              <a:t>ppm</a:t>
            </a:r>
            <a:r>
              <a:rPr lang="it-IT" sz="2400" dirty="0" smtClean="0"/>
              <a:t> to the </a:t>
            </a:r>
            <a:r>
              <a:rPr lang="it-IT" sz="2400" dirty="0" err="1" smtClean="0"/>
              <a:t>percentage</a:t>
            </a:r>
            <a:r>
              <a:rPr lang="it-IT" sz="2400" dirty="0" smtClean="0"/>
              <a:t> </a:t>
            </a:r>
            <a:r>
              <a:rPr lang="it-IT" sz="2400" dirty="0" err="1" smtClean="0"/>
              <a:t>range</a:t>
            </a:r>
            <a:endParaRPr lang="it-IT" sz="2400" dirty="0"/>
          </a:p>
        </p:txBody>
      </p:sp>
      <p:sp>
        <p:nvSpPr>
          <p:cNvPr id="3" name="Freccia in giù 2"/>
          <p:cNvSpPr/>
          <p:nvPr/>
        </p:nvSpPr>
        <p:spPr>
          <a:xfrm>
            <a:off x="1638188" y="3033252"/>
            <a:ext cx="561548" cy="109021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-52174" y="4287852"/>
            <a:ext cx="3942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u="sng" dirty="0" smtClean="0">
                <a:solidFill>
                  <a:srgbClr val="C00000"/>
                </a:solidFill>
              </a:rPr>
              <a:t>Non-linear </a:t>
            </a:r>
            <a:r>
              <a:rPr lang="it-IT" sz="2000" u="sng" dirty="0" err="1" smtClean="0">
                <a:solidFill>
                  <a:srgbClr val="C00000"/>
                </a:solidFill>
              </a:rPr>
              <a:t>effects</a:t>
            </a:r>
            <a:r>
              <a:rPr lang="it-IT" sz="2000" u="sng" dirty="0" smtClean="0">
                <a:solidFill>
                  <a:srgbClr val="C00000"/>
                </a:solidFill>
              </a:rPr>
              <a:t>:</a:t>
            </a:r>
          </a:p>
          <a:p>
            <a:pPr marL="285750" indent="-285750" algn="ctr">
              <a:buFontTx/>
              <a:buChar char="-"/>
            </a:pPr>
            <a:r>
              <a:rPr lang="it-IT" sz="2000" dirty="0" err="1" smtClean="0"/>
              <a:t>Molecular</a:t>
            </a:r>
            <a:r>
              <a:rPr lang="it-IT" sz="2000" dirty="0" smtClean="0"/>
              <a:t> </a:t>
            </a:r>
            <a:r>
              <a:rPr lang="it-IT" sz="2000" dirty="0" err="1" smtClean="0"/>
              <a:t>relaxation</a:t>
            </a:r>
            <a:r>
              <a:rPr lang="it-IT" sz="2000" dirty="0" smtClean="0"/>
              <a:t> </a:t>
            </a:r>
            <a:r>
              <a:rPr lang="it-IT" sz="2000" dirty="0" err="1" smtClean="0"/>
              <a:t>dynamics</a:t>
            </a:r>
            <a:endParaRPr lang="it-IT" sz="2000" dirty="0" smtClean="0"/>
          </a:p>
          <a:p>
            <a:pPr marL="285750" indent="-285750" algn="ctr">
              <a:buFontTx/>
              <a:buChar char="-"/>
            </a:pPr>
            <a:r>
              <a:rPr lang="it-IT" sz="2000" dirty="0" err="1" smtClean="0"/>
              <a:t>Speed</a:t>
            </a:r>
            <a:r>
              <a:rPr lang="it-IT" sz="2000" dirty="0" smtClean="0"/>
              <a:t> of sound</a:t>
            </a:r>
            <a:endParaRPr lang="it-IT" sz="2000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5350367" y="3084744"/>
            <a:ext cx="1784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S1 : bare QTF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8794629" y="3033252"/>
            <a:ext cx="2280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S2: QTF + </a:t>
            </a:r>
            <a:r>
              <a:rPr lang="it-IT" b="1" dirty="0" err="1" smtClean="0">
                <a:solidFill>
                  <a:srgbClr val="C00000"/>
                </a:solidFill>
              </a:rPr>
              <a:t>AmR</a:t>
            </a:r>
            <a:r>
              <a:rPr lang="it-IT" b="1" dirty="0" smtClean="0">
                <a:solidFill>
                  <a:srgbClr val="C00000"/>
                </a:solidFill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</a:rPr>
              <a:t>tubes</a:t>
            </a:r>
            <a:endParaRPr lang="it-IT" b="1" dirty="0">
              <a:solidFill>
                <a:srgbClr val="C00000"/>
              </a:solidFill>
            </a:endParaRPr>
          </a:p>
        </p:txBody>
      </p:sp>
      <p:pic>
        <p:nvPicPr>
          <p:cNvPr id="34" name="Immagin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969" y="3454076"/>
            <a:ext cx="1315689" cy="2479568"/>
          </a:xfrm>
          <a:prstGeom prst="rect">
            <a:avLst/>
          </a:prstGeom>
        </p:spPr>
      </p:pic>
      <p:pic>
        <p:nvPicPr>
          <p:cNvPr id="35" name="Immagine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8" t="13447" r="11518" b="15899"/>
          <a:stretch/>
        </p:blipFill>
        <p:spPr>
          <a:xfrm>
            <a:off x="8442383" y="3744954"/>
            <a:ext cx="2984740" cy="1897812"/>
          </a:xfrm>
          <a:prstGeom prst="rect">
            <a:avLst/>
          </a:prstGeom>
        </p:spPr>
      </p:pic>
      <p:sp>
        <p:nvSpPr>
          <p:cNvPr id="36" name="CasellaDiTesto 35"/>
          <p:cNvSpPr txBox="1"/>
          <p:nvPr/>
        </p:nvSpPr>
        <p:spPr>
          <a:xfrm>
            <a:off x="8285669" y="5801372"/>
            <a:ext cx="3298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Sensitive </a:t>
            </a:r>
            <a:r>
              <a:rPr lang="it-IT" dirty="0" err="1" smtClean="0"/>
              <a:t>measurements</a:t>
            </a:r>
            <a:r>
              <a:rPr lang="it-IT" dirty="0" smtClean="0"/>
              <a:t> of </a:t>
            </a:r>
            <a:r>
              <a:rPr lang="it-IT" dirty="0" err="1" smtClean="0"/>
              <a:t>low</a:t>
            </a:r>
            <a:r>
              <a:rPr lang="it-IT" dirty="0" smtClean="0"/>
              <a:t> </a:t>
            </a:r>
            <a:r>
              <a:rPr lang="it-IT" dirty="0" err="1" smtClean="0"/>
              <a:t>concentration</a:t>
            </a:r>
            <a:endParaRPr lang="it-IT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4367729" y="5801373"/>
            <a:ext cx="3298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High </a:t>
            </a:r>
            <a:r>
              <a:rPr lang="it-IT" dirty="0" err="1" smtClean="0"/>
              <a:t>concentration</a:t>
            </a:r>
            <a:r>
              <a:rPr lang="it-IT" dirty="0" smtClean="0"/>
              <a:t> </a:t>
            </a:r>
            <a:r>
              <a:rPr lang="it-IT" dirty="0" err="1" smtClean="0"/>
              <a:t>measurement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747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293077" y="984404"/>
            <a:ext cx="11623430" cy="219805"/>
            <a:chOff x="372208" y="6497517"/>
            <a:chExt cx="11623430" cy="219805"/>
          </a:xfrm>
        </p:grpSpPr>
        <p:sp>
          <p:nvSpPr>
            <p:cNvPr id="5" name="Rettangolo 4"/>
            <p:cNvSpPr/>
            <p:nvPr/>
          </p:nvSpPr>
          <p:spPr>
            <a:xfrm>
              <a:off x="372208" y="6497517"/>
              <a:ext cx="726830" cy="219805"/>
            </a:xfrm>
            <a:prstGeom prst="rect">
              <a:avLst/>
            </a:prstGeom>
            <a:solidFill>
              <a:srgbClr val="A50021"/>
            </a:solidFill>
            <a:ln>
              <a:solidFill>
                <a:srgbClr val="CC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Rettangolo 5"/>
            <p:cNvSpPr/>
            <p:nvPr/>
          </p:nvSpPr>
          <p:spPr>
            <a:xfrm>
              <a:off x="1406769" y="6497517"/>
              <a:ext cx="10588869" cy="219804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99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600" dirty="0"/>
            </a:p>
          </p:txBody>
        </p:sp>
      </p:grpSp>
      <p:sp>
        <p:nvSpPr>
          <p:cNvPr id="7" name="Rettangolo 6"/>
          <p:cNvSpPr/>
          <p:nvPr/>
        </p:nvSpPr>
        <p:spPr>
          <a:xfrm>
            <a:off x="293077" y="248335"/>
            <a:ext cx="1189892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400" b="1" dirty="0" smtClean="0">
                <a:solidFill>
                  <a:srgbClr val="990033"/>
                </a:solidFill>
              </a:rPr>
              <a:t>Dual QTF ADM </a:t>
            </a:r>
            <a:endParaRPr lang="it-IT" sz="3400" b="1" baseline="-25000" dirty="0" smtClean="0">
              <a:solidFill>
                <a:srgbClr val="990033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" t="14414" r="3776" b="18292"/>
          <a:stretch/>
        </p:blipFill>
        <p:spPr>
          <a:xfrm>
            <a:off x="6918454" y="5249692"/>
            <a:ext cx="4203804" cy="1440000"/>
          </a:xfrm>
          <a:prstGeom prst="rect">
            <a:avLst/>
          </a:prstGeom>
        </p:spPr>
      </p:pic>
      <p:grpSp>
        <p:nvGrpSpPr>
          <p:cNvPr id="20" name="Gruppo 19"/>
          <p:cNvGrpSpPr/>
          <p:nvPr/>
        </p:nvGrpSpPr>
        <p:grpSpPr>
          <a:xfrm>
            <a:off x="8057086" y="4810887"/>
            <a:ext cx="2972863" cy="369332"/>
            <a:chOff x="1327638" y="4810831"/>
            <a:chExt cx="2502490" cy="369332"/>
          </a:xfrm>
        </p:grpSpPr>
        <p:cxnSp>
          <p:nvCxnSpPr>
            <p:cNvPr id="15" name="Connettore 2 14"/>
            <p:cNvCxnSpPr/>
            <p:nvPr/>
          </p:nvCxnSpPr>
          <p:spPr>
            <a:xfrm>
              <a:off x="1327638" y="5115464"/>
              <a:ext cx="250249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asellaDiTesto 17"/>
            <p:cNvSpPr txBox="1"/>
            <p:nvPr/>
          </p:nvSpPr>
          <p:spPr>
            <a:xfrm>
              <a:off x="2068751" y="4810831"/>
              <a:ext cx="10869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228 mm</a:t>
              </a:r>
              <a:endParaRPr lang="it-IT" dirty="0"/>
            </a:p>
          </p:txBody>
        </p:sp>
      </p:grpSp>
      <p:pic>
        <p:nvPicPr>
          <p:cNvPr id="19" name="Immagin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219" y="2172383"/>
            <a:ext cx="5928894" cy="3759787"/>
          </a:xfrm>
          <a:prstGeom prst="rect">
            <a:avLst/>
          </a:prstGeom>
        </p:spPr>
      </p:pic>
      <p:sp>
        <p:nvSpPr>
          <p:cNvPr id="21" name="CasellaDiTesto 20"/>
          <p:cNvSpPr txBox="1"/>
          <p:nvPr/>
        </p:nvSpPr>
        <p:spPr>
          <a:xfrm>
            <a:off x="1840230" y="1887456"/>
            <a:ext cx="655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S1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3530755" y="5932170"/>
            <a:ext cx="655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S2</a:t>
            </a:r>
            <a:endParaRPr lang="it-IT" b="1" dirty="0">
              <a:solidFill>
                <a:srgbClr val="0070C0"/>
              </a:solidFill>
            </a:endParaRPr>
          </a:p>
        </p:txBody>
      </p:sp>
      <p:grpSp>
        <p:nvGrpSpPr>
          <p:cNvPr id="25" name="Gruppo 24"/>
          <p:cNvGrpSpPr/>
          <p:nvPr/>
        </p:nvGrpSpPr>
        <p:grpSpPr>
          <a:xfrm>
            <a:off x="6622072" y="1474272"/>
            <a:ext cx="3874092" cy="2824716"/>
            <a:chOff x="647006" y="1570081"/>
            <a:chExt cx="3874092" cy="2824716"/>
          </a:xfrm>
        </p:grpSpPr>
        <p:pic>
          <p:nvPicPr>
            <p:cNvPr id="12" name="Immagine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80" r="14085" b="6809"/>
            <a:stretch/>
          </p:blipFill>
          <p:spPr>
            <a:xfrm>
              <a:off x="676407" y="2009149"/>
              <a:ext cx="2709398" cy="2054002"/>
            </a:xfrm>
            <a:prstGeom prst="rect">
              <a:avLst/>
            </a:prstGeom>
          </p:spPr>
        </p:pic>
        <p:sp>
          <p:nvSpPr>
            <p:cNvPr id="22" name="Rettangolo 21"/>
            <p:cNvSpPr/>
            <p:nvPr/>
          </p:nvSpPr>
          <p:spPr>
            <a:xfrm>
              <a:off x="1327638" y="1915064"/>
              <a:ext cx="1406936" cy="698740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647007" y="1570081"/>
              <a:ext cx="38740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Adapter for the </a:t>
              </a:r>
              <a:r>
                <a:rPr lang="it-IT" dirty="0" err="1" smtClean="0"/>
                <a:t>alignment</a:t>
              </a:r>
              <a:r>
                <a:rPr lang="it-IT" dirty="0" smtClean="0"/>
                <a:t> of S1</a:t>
              </a:r>
              <a:endParaRPr lang="it-IT" dirty="0"/>
            </a:p>
          </p:txBody>
        </p:sp>
        <p:sp>
          <p:nvSpPr>
            <p:cNvPr id="27" name="Rettangolo 26"/>
            <p:cNvSpPr/>
            <p:nvPr/>
          </p:nvSpPr>
          <p:spPr>
            <a:xfrm>
              <a:off x="1672816" y="3330619"/>
              <a:ext cx="1406936" cy="698740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647006" y="4025465"/>
              <a:ext cx="38740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 smtClean="0"/>
                <a:t>Alignment</a:t>
              </a:r>
              <a:r>
                <a:rPr lang="it-IT" dirty="0" smtClean="0"/>
                <a:t> of S2</a:t>
              </a:r>
              <a:endParaRPr lang="it-IT" dirty="0"/>
            </a:p>
          </p:txBody>
        </p:sp>
      </p:grpSp>
      <p:pic>
        <p:nvPicPr>
          <p:cNvPr id="26" name="Immagine 25"/>
          <p:cNvPicPr>
            <a:picLocks noChangeAspect="1"/>
          </p:cNvPicPr>
          <p:nvPr/>
        </p:nvPicPr>
        <p:blipFill rotWithShape="1">
          <a:blip r:embed="rId6"/>
          <a:srcRect l="36934" t="26415" r="39929" b="28427"/>
          <a:stretch/>
        </p:blipFill>
        <p:spPr>
          <a:xfrm>
            <a:off x="9747239" y="1960524"/>
            <a:ext cx="2295376" cy="2520000"/>
          </a:xfrm>
          <a:prstGeom prst="rect">
            <a:avLst/>
          </a:prstGeom>
        </p:spPr>
      </p:pic>
      <p:grpSp>
        <p:nvGrpSpPr>
          <p:cNvPr id="35" name="Gruppo 34"/>
          <p:cNvGrpSpPr/>
          <p:nvPr/>
        </p:nvGrpSpPr>
        <p:grpSpPr>
          <a:xfrm>
            <a:off x="1592820" y="2777038"/>
            <a:ext cx="964168" cy="369332"/>
            <a:chOff x="937211" y="2618986"/>
            <a:chExt cx="964168" cy="369332"/>
          </a:xfrm>
        </p:grpSpPr>
        <p:cxnSp>
          <p:nvCxnSpPr>
            <p:cNvPr id="31" name="Connettore 2 30"/>
            <p:cNvCxnSpPr/>
            <p:nvPr/>
          </p:nvCxnSpPr>
          <p:spPr>
            <a:xfrm>
              <a:off x="1184621" y="2618986"/>
              <a:ext cx="368384" cy="14399"/>
            </a:xfrm>
            <a:prstGeom prst="straightConnector1">
              <a:avLst/>
            </a:prstGeom>
            <a:ln>
              <a:solidFill>
                <a:srgbClr val="990033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asellaDiTesto 31"/>
            <p:cNvSpPr txBox="1"/>
            <p:nvPr/>
          </p:nvSpPr>
          <p:spPr>
            <a:xfrm>
              <a:off x="937211" y="2618986"/>
              <a:ext cx="964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solidFill>
                    <a:srgbClr val="C00000"/>
                  </a:solidFill>
                </a:rPr>
                <a:t>5 mm</a:t>
              </a:r>
              <a:endParaRPr lang="it-IT" dirty="0">
                <a:solidFill>
                  <a:srgbClr val="C00000"/>
                </a:solidFill>
              </a:endParaRPr>
            </a:p>
          </p:txBody>
        </p:sp>
      </p:grpSp>
      <p:sp>
        <p:nvSpPr>
          <p:cNvPr id="34" name="CasellaDiTesto 33"/>
          <p:cNvSpPr txBox="1"/>
          <p:nvPr/>
        </p:nvSpPr>
        <p:spPr>
          <a:xfrm>
            <a:off x="9899878" y="1548649"/>
            <a:ext cx="2444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55.6 x 50.6 x 32.6 mm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969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93077" y="248335"/>
            <a:ext cx="118989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err="1" smtClean="0">
                <a:solidFill>
                  <a:srgbClr val="990033"/>
                </a:solidFill>
              </a:rPr>
              <a:t>Study</a:t>
            </a:r>
            <a:r>
              <a:rPr lang="it-IT" sz="3600" b="1" dirty="0" smtClean="0">
                <a:solidFill>
                  <a:srgbClr val="990033"/>
                </a:solidFill>
              </a:rPr>
              <a:t> of the </a:t>
            </a:r>
            <a:r>
              <a:rPr lang="it-IT" sz="3600" b="1" dirty="0" err="1" smtClean="0">
                <a:solidFill>
                  <a:srgbClr val="990033"/>
                </a:solidFill>
              </a:rPr>
              <a:t>stability</a:t>
            </a:r>
            <a:r>
              <a:rPr lang="it-IT" sz="3600" b="1" dirty="0" smtClean="0">
                <a:solidFill>
                  <a:srgbClr val="990033"/>
                </a:solidFill>
              </a:rPr>
              <a:t> of a compact QEPAS </a:t>
            </a:r>
            <a:r>
              <a:rPr lang="it-IT" sz="3600" b="1" dirty="0" err="1" smtClean="0">
                <a:solidFill>
                  <a:srgbClr val="990033"/>
                </a:solidFill>
              </a:rPr>
              <a:t>sensor</a:t>
            </a:r>
            <a:r>
              <a:rPr lang="it-IT" sz="3600" b="1" dirty="0" smtClean="0">
                <a:solidFill>
                  <a:srgbClr val="990033"/>
                </a:solidFill>
              </a:rPr>
              <a:t> for the CH</a:t>
            </a:r>
            <a:r>
              <a:rPr lang="it-IT" sz="3600" b="1" baseline="-25000" dirty="0" smtClean="0">
                <a:solidFill>
                  <a:srgbClr val="990033"/>
                </a:solidFill>
              </a:rPr>
              <a:t>4</a:t>
            </a:r>
            <a:r>
              <a:rPr lang="it-IT" sz="3600" b="1" dirty="0" smtClean="0">
                <a:solidFill>
                  <a:srgbClr val="990033"/>
                </a:solidFill>
              </a:rPr>
              <a:t> </a:t>
            </a:r>
            <a:r>
              <a:rPr lang="it-IT" sz="3600" b="1" dirty="0" err="1" smtClean="0">
                <a:solidFill>
                  <a:srgbClr val="990033"/>
                </a:solidFill>
              </a:rPr>
              <a:t>detection</a:t>
            </a:r>
            <a:endParaRPr lang="it-IT" sz="3600" b="1" dirty="0" smtClean="0">
              <a:solidFill>
                <a:srgbClr val="990033"/>
              </a:solidFill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293077" y="1797614"/>
            <a:ext cx="4011504" cy="2464109"/>
            <a:chOff x="293077" y="2047778"/>
            <a:chExt cx="4011504" cy="2464109"/>
          </a:xfrm>
        </p:grpSpPr>
        <p:pic>
          <p:nvPicPr>
            <p:cNvPr id="1026" name="Picture 2" descr="Immagine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288"/>
            <a:stretch/>
          </p:blipFill>
          <p:spPr bwMode="auto">
            <a:xfrm>
              <a:off x="293077" y="2047778"/>
              <a:ext cx="4011504" cy="2464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e 8"/>
            <p:cNvSpPr/>
            <p:nvPr/>
          </p:nvSpPr>
          <p:spPr>
            <a:xfrm>
              <a:off x="3226279" y="2631057"/>
              <a:ext cx="931653" cy="1449237"/>
            </a:xfrm>
            <a:prstGeom prst="ellipse">
              <a:avLst/>
            </a:prstGeom>
            <a:noFill/>
            <a:ln w="3810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2945921" y="3976291"/>
              <a:ext cx="130258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dirty="0" err="1" smtClean="0">
                  <a:solidFill>
                    <a:srgbClr val="C00000"/>
                  </a:solidFill>
                </a:rPr>
                <a:t>Permselect</a:t>
              </a:r>
              <a:endParaRPr lang="it-IT" dirty="0">
                <a:solidFill>
                  <a:srgbClr val="C00000"/>
                </a:solidFill>
              </a:endParaRPr>
            </a:p>
          </p:txBody>
        </p:sp>
      </p:grpSp>
      <p:pic>
        <p:nvPicPr>
          <p:cNvPr id="19" name="Picture 2" descr="Immagine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33"/>
          <a:stretch/>
        </p:blipFill>
        <p:spPr bwMode="auto">
          <a:xfrm>
            <a:off x="179935" y="4377186"/>
            <a:ext cx="3046344" cy="2464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uppo 21"/>
          <p:cNvGrpSpPr/>
          <p:nvPr/>
        </p:nvGrpSpPr>
        <p:grpSpPr>
          <a:xfrm>
            <a:off x="9535265" y="4677587"/>
            <a:ext cx="2631057" cy="931653"/>
            <a:chOff x="9497683" y="4891177"/>
            <a:chExt cx="2631057" cy="931653"/>
          </a:xfrm>
        </p:grpSpPr>
        <p:sp>
          <p:nvSpPr>
            <p:cNvPr id="14" name="CasellaDiTesto 13"/>
            <p:cNvSpPr txBox="1"/>
            <p:nvPr/>
          </p:nvSpPr>
          <p:spPr>
            <a:xfrm>
              <a:off x="9497683" y="4891177"/>
              <a:ext cx="2605177" cy="92333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u="sng" dirty="0" smtClean="0"/>
                <a:t>Ultimate </a:t>
              </a:r>
              <a:r>
                <a:rPr lang="it-IT" u="sng" dirty="0" err="1" smtClean="0"/>
                <a:t>Detection</a:t>
              </a:r>
              <a:r>
                <a:rPr lang="it-IT" u="sng" dirty="0" smtClean="0"/>
                <a:t> Limit: </a:t>
              </a:r>
            </a:p>
            <a:p>
              <a:pPr algn="ctr"/>
              <a:r>
                <a:rPr lang="it-IT" b="1" dirty="0" smtClean="0"/>
                <a:t>57 </a:t>
              </a:r>
              <a:r>
                <a:rPr lang="it-IT" b="1" dirty="0" err="1" smtClean="0"/>
                <a:t>ppb</a:t>
              </a:r>
              <a:r>
                <a:rPr lang="it-IT" b="1" dirty="0" smtClean="0"/>
                <a:t> </a:t>
              </a:r>
              <a:r>
                <a:rPr lang="it-IT" dirty="0" smtClean="0"/>
                <a:t>@ </a:t>
              </a:r>
              <a:r>
                <a:rPr lang="it-IT" dirty="0" err="1" smtClean="0"/>
                <a:t>Tint</a:t>
              </a:r>
              <a:r>
                <a:rPr lang="it-IT" dirty="0" smtClean="0"/>
                <a:t>= 8 </a:t>
              </a:r>
              <a:r>
                <a:rPr lang="it-IT" dirty="0" err="1" smtClean="0"/>
                <a:t>ms</a:t>
              </a:r>
              <a:endParaRPr lang="it-IT" dirty="0" smtClean="0"/>
            </a:p>
            <a:p>
              <a:pPr algn="ctr"/>
              <a:r>
                <a:rPr lang="it-IT" b="1" dirty="0" smtClean="0"/>
                <a:t>2 </a:t>
              </a:r>
              <a:r>
                <a:rPr lang="it-IT" b="1" dirty="0" err="1" smtClean="0"/>
                <a:t>ppb</a:t>
              </a:r>
              <a:r>
                <a:rPr lang="it-IT" b="1" dirty="0" smtClean="0"/>
                <a:t> </a:t>
              </a:r>
              <a:r>
                <a:rPr lang="it-IT" dirty="0" smtClean="0"/>
                <a:t>@ </a:t>
              </a:r>
              <a:r>
                <a:rPr lang="it-IT" dirty="0" err="1" smtClean="0"/>
                <a:t>Tint</a:t>
              </a:r>
              <a:r>
                <a:rPr lang="it-IT" dirty="0" smtClean="0"/>
                <a:t>= 6 s </a:t>
              </a:r>
              <a:endParaRPr lang="it-IT" dirty="0"/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9506309" y="4899804"/>
              <a:ext cx="2622431" cy="923026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28" name="Immagine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0" t="8805" r="12967" b="34591"/>
          <a:stretch/>
        </p:blipFill>
        <p:spPr>
          <a:xfrm>
            <a:off x="5089584" y="1692938"/>
            <a:ext cx="5006398" cy="2520000"/>
          </a:xfrm>
          <a:prstGeom prst="rect">
            <a:avLst/>
          </a:prstGeom>
        </p:spPr>
      </p:pic>
      <p:pic>
        <p:nvPicPr>
          <p:cNvPr id="30" name="Immagine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4" t="9811" r="13234" b="19497"/>
          <a:stretch/>
        </p:blipFill>
        <p:spPr>
          <a:xfrm>
            <a:off x="5219172" y="4261723"/>
            <a:ext cx="4290213" cy="2700000"/>
          </a:xfrm>
          <a:prstGeom prst="rect">
            <a:avLst/>
          </a:prstGeom>
        </p:spPr>
      </p:pic>
      <p:grpSp>
        <p:nvGrpSpPr>
          <p:cNvPr id="4" name="Gruppo 3"/>
          <p:cNvGrpSpPr/>
          <p:nvPr/>
        </p:nvGrpSpPr>
        <p:grpSpPr>
          <a:xfrm>
            <a:off x="293077" y="1424350"/>
            <a:ext cx="11623430" cy="219805"/>
            <a:chOff x="372208" y="6497517"/>
            <a:chExt cx="11623430" cy="219805"/>
          </a:xfrm>
        </p:grpSpPr>
        <p:sp>
          <p:nvSpPr>
            <p:cNvPr id="5" name="Rettangolo 4"/>
            <p:cNvSpPr/>
            <p:nvPr/>
          </p:nvSpPr>
          <p:spPr>
            <a:xfrm>
              <a:off x="372208" y="6497517"/>
              <a:ext cx="726830" cy="219805"/>
            </a:xfrm>
            <a:prstGeom prst="rect">
              <a:avLst/>
            </a:prstGeom>
            <a:solidFill>
              <a:srgbClr val="A50021"/>
            </a:solidFill>
            <a:ln>
              <a:solidFill>
                <a:srgbClr val="CC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Rettangolo 5"/>
            <p:cNvSpPr/>
            <p:nvPr/>
          </p:nvSpPr>
          <p:spPr>
            <a:xfrm>
              <a:off x="1406769" y="6497517"/>
              <a:ext cx="10588869" cy="219804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99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600" dirty="0"/>
            </a:p>
          </p:txBody>
        </p:sp>
      </p:grpSp>
    </p:spTree>
    <p:extLst>
      <p:ext uri="{BB962C8B-B14F-4D97-AF65-F5344CB8AC3E}">
        <p14:creationId xmlns:p14="http://schemas.microsoft.com/office/powerpoint/2010/main" val="780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293077" y="1424350"/>
            <a:ext cx="11623430" cy="219805"/>
            <a:chOff x="372208" y="6497517"/>
            <a:chExt cx="11623430" cy="219805"/>
          </a:xfrm>
        </p:grpSpPr>
        <p:sp>
          <p:nvSpPr>
            <p:cNvPr id="5" name="Rettangolo 4"/>
            <p:cNvSpPr/>
            <p:nvPr/>
          </p:nvSpPr>
          <p:spPr>
            <a:xfrm>
              <a:off x="372208" y="6497517"/>
              <a:ext cx="726830" cy="219805"/>
            </a:xfrm>
            <a:prstGeom prst="rect">
              <a:avLst/>
            </a:prstGeom>
            <a:solidFill>
              <a:srgbClr val="A50021"/>
            </a:solidFill>
            <a:ln>
              <a:solidFill>
                <a:srgbClr val="CC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Rettangolo 5"/>
            <p:cNvSpPr/>
            <p:nvPr/>
          </p:nvSpPr>
          <p:spPr>
            <a:xfrm>
              <a:off x="1406769" y="6497517"/>
              <a:ext cx="10588869" cy="219804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99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600" dirty="0"/>
            </a:p>
          </p:txBody>
        </p:sp>
      </p:grpSp>
      <p:sp>
        <p:nvSpPr>
          <p:cNvPr id="7" name="Rettangolo 6"/>
          <p:cNvSpPr/>
          <p:nvPr/>
        </p:nvSpPr>
        <p:spPr>
          <a:xfrm>
            <a:off x="293077" y="248335"/>
            <a:ext cx="118989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err="1" smtClean="0">
                <a:solidFill>
                  <a:srgbClr val="990033"/>
                </a:solidFill>
              </a:rPr>
              <a:t>Calibration</a:t>
            </a:r>
            <a:r>
              <a:rPr lang="it-IT" sz="3600" b="1" dirty="0" smtClean="0">
                <a:solidFill>
                  <a:srgbClr val="990033"/>
                </a:solidFill>
              </a:rPr>
              <a:t> of the </a:t>
            </a:r>
            <a:r>
              <a:rPr lang="it-IT" sz="3600" b="1" dirty="0">
                <a:solidFill>
                  <a:srgbClr val="990033"/>
                </a:solidFill>
              </a:rPr>
              <a:t>CH</a:t>
            </a:r>
            <a:r>
              <a:rPr lang="it-IT" sz="3600" b="1" baseline="-25000" dirty="0">
                <a:solidFill>
                  <a:srgbClr val="990033"/>
                </a:solidFill>
              </a:rPr>
              <a:t>4 </a:t>
            </a:r>
            <a:r>
              <a:rPr lang="it-IT" sz="3600" b="1" dirty="0" smtClean="0">
                <a:solidFill>
                  <a:srgbClr val="990033"/>
                </a:solidFill>
              </a:rPr>
              <a:t>QEPAS </a:t>
            </a:r>
            <a:r>
              <a:rPr lang="it-IT" sz="3600" b="1" dirty="0" err="1" smtClean="0">
                <a:solidFill>
                  <a:srgbClr val="990033"/>
                </a:solidFill>
              </a:rPr>
              <a:t>sensor</a:t>
            </a:r>
            <a:r>
              <a:rPr lang="it-IT" sz="3600" b="1" dirty="0" smtClean="0">
                <a:solidFill>
                  <a:srgbClr val="990033"/>
                </a:solidFill>
              </a:rPr>
              <a:t> with </a:t>
            </a:r>
            <a:r>
              <a:rPr lang="it-IT" sz="3600" b="1" dirty="0" smtClean="0">
                <a:solidFill>
                  <a:srgbClr val="990033"/>
                </a:solidFill>
              </a:rPr>
              <a:t>the water </a:t>
            </a:r>
            <a:r>
              <a:rPr lang="it-IT" sz="3600" b="1" dirty="0" err="1" smtClean="0">
                <a:solidFill>
                  <a:srgbClr val="990033"/>
                </a:solidFill>
              </a:rPr>
              <a:t>vapor</a:t>
            </a:r>
            <a:r>
              <a:rPr lang="it-IT" sz="3600" b="1" dirty="0" smtClean="0">
                <a:solidFill>
                  <a:srgbClr val="990033"/>
                </a:solidFill>
              </a:rPr>
              <a:t> </a:t>
            </a:r>
            <a:r>
              <a:rPr lang="it-IT" sz="3600" b="1" dirty="0" err="1" smtClean="0">
                <a:solidFill>
                  <a:srgbClr val="990033"/>
                </a:solidFill>
              </a:rPr>
              <a:t>concentration</a:t>
            </a:r>
            <a:endParaRPr lang="it-IT" sz="3600" b="1" dirty="0" smtClean="0">
              <a:solidFill>
                <a:srgbClr val="990033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93077" y="1776627"/>
            <a:ext cx="11456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/>
              <a:t>Motivation</a:t>
            </a:r>
            <a:r>
              <a:rPr lang="it-IT" sz="2400" dirty="0" smtClean="0"/>
              <a:t>: </a:t>
            </a:r>
            <a:r>
              <a:rPr lang="it-IT" sz="2400" dirty="0" err="1" smtClean="0"/>
              <a:t>Normalize</a:t>
            </a:r>
            <a:r>
              <a:rPr lang="it-IT" sz="2400" dirty="0" smtClean="0"/>
              <a:t> the </a:t>
            </a:r>
            <a:r>
              <a:rPr lang="it-IT" sz="2400" dirty="0" smtClean="0"/>
              <a:t> CH</a:t>
            </a:r>
            <a:r>
              <a:rPr lang="it-IT" sz="2400" baseline="-25000" dirty="0" smtClean="0"/>
              <a:t>4</a:t>
            </a:r>
            <a:r>
              <a:rPr lang="it-IT" sz="2400" dirty="0" smtClean="0"/>
              <a:t> QEPAS </a:t>
            </a:r>
            <a:r>
              <a:rPr lang="it-IT" sz="2400" dirty="0" err="1" smtClean="0"/>
              <a:t>signal</a:t>
            </a:r>
            <a:r>
              <a:rPr lang="it-IT" sz="2400" dirty="0" smtClean="0"/>
              <a:t> </a:t>
            </a:r>
            <a:r>
              <a:rPr lang="it-IT" sz="2400" dirty="0" smtClean="0"/>
              <a:t>with </a:t>
            </a:r>
            <a:r>
              <a:rPr lang="it-IT" sz="2400" dirty="0" err="1" smtClean="0"/>
              <a:t>respect</a:t>
            </a:r>
            <a:r>
              <a:rPr lang="it-IT" sz="2400" dirty="0" smtClean="0"/>
              <a:t> to the </a:t>
            </a:r>
            <a:r>
              <a:rPr lang="it-IT" sz="2400" dirty="0" err="1" smtClean="0"/>
              <a:t>absolute</a:t>
            </a:r>
            <a:r>
              <a:rPr lang="it-IT" sz="2400" dirty="0" smtClean="0"/>
              <a:t> </a:t>
            </a:r>
            <a:r>
              <a:rPr lang="it-IT" sz="2400" dirty="0" err="1" smtClean="0"/>
              <a:t>humidity</a:t>
            </a:r>
            <a:r>
              <a:rPr lang="it-IT" sz="2400" dirty="0" smtClean="0"/>
              <a:t>  </a:t>
            </a:r>
            <a:endParaRPr lang="it-IT" sz="2400" dirty="0"/>
          </a:p>
        </p:txBody>
      </p:sp>
      <p:pic>
        <p:nvPicPr>
          <p:cNvPr id="15" name="Immagine 14"/>
          <p:cNvPicPr/>
          <p:nvPr/>
        </p:nvPicPr>
        <p:blipFill rotWithShape="1">
          <a:blip r:embed="rId3"/>
          <a:srcRect l="31853" t="23428" r="25607" b="12931"/>
          <a:stretch/>
        </p:blipFill>
        <p:spPr bwMode="auto">
          <a:xfrm>
            <a:off x="708067" y="2320802"/>
            <a:ext cx="2698073" cy="25026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7" name="Gruppo 16"/>
          <p:cNvGrpSpPr/>
          <p:nvPr/>
        </p:nvGrpSpPr>
        <p:grpSpPr>
          <a:xfrm>
            <a:off x="4608600" y="2473797"/>
            <a:ext cx="3020143" cy="2146372"/>
            <a:chOff x="4608600" y="2473797"/>
            <a:chExt cx="3020143" cy="2146372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08600" y="2820169"/>
              <a:ext cx="3001195" cy="1800000"/>
            </a:xfrm>
            <a:prstGeom prst="rect">
              <a:avLst/>
            </a:prstGeom>
          </p:spPr>
        </p:pic>
        <p:sp>
          <p:nvSpPr>
            <p:cNvPr id="12" name="CasellaDiTesto 11"/>
            <p:cNvSpPr txBox="1"/>
            <p:nvPr/>
          </p:nvSpPr>
          <p:spPr>
            <a:xfrm>
              <a:off x="5221973" y="2473797"/>
              <a:ext cx="2406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solidFill>
                    <a:srgbClr val="C00000"/>
                  </a:solidFill>
                </a:rPr>
                <a:t>CH</a:t>
              </a:r>
              <a:r>
                <a:rPr lang="it-IT" baseline="-25000" dirty="0" smtClean="0">
                  <a:solidFill>
                    <a:srgbClr val="C00000"/>
                  </a:solidFill>
                </a:rPr>
                <a:t>4</a:t>
              </a:r>
              <a:r>
                <a:rPr lang="it-IT" dirty="0" smtClean="0">
                  <a:solidFill>
                    <a:srgbClr val="C00000"/>
                  </a:solidFill>
                </a:rPr>
                <a:t> QEPAS </a:t>
              </a:r>
              <a:r>
                <a:rPr lang="it-IT" dirty="0" err="1" smtClean="0">
                  <a:solidFill>
                    <a:srgbClr val="C00000"/>
                  </a:solidFill>
                </a:rPr>
                <a:t>signal</a:t>
              </a:r>
              <a:endParaRPr lang="it-IT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4404911" y="4620169"/>
            <a:ext cx="3902325" cy="2158006"/>
            <a:chOff x="7924489" y="2485123"/>
            <a:chExt cx="3902325" cy="2158006"/>
          </a:xfrm>
        </p:grpSpPr>
        <p:pic>
          <p:nvPicPr>
            <p:cNvPr id="18" name="Immagin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24489" y="2843129"/>
              <a:ext cx="3214286" cy="1800000"/>
            </a:xfrm>
            <a:prstGeom prst="rect">
              <a:avLst/>
            </a:prstGeom>
          </p:spPr>
        </p:pic>
        <p:sp>
          <p:nvSpPr>
            <p:cNvPr id="21" name="CasellaDiTesto 20"/>
            <p:cNvSpPr txBox="1"/>
            <p:nvPr/>
          </p:nvSpPr>
          <p:spPr>
            <a:xfrm>
              <a:off x="8319631" y="2485123"/>
              <a:ext cx="35071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solidFill>
                    <a:srgbClr val="00B050"/>
                  </a:solidFill>
                </a:rPr>
                <a:t>H</a:t>
              </a:r>
              <a:r>
                <a:rPr lang="it-IT" baseline="-25000" dirty="0" smtClean="0">
                  <a:solidFill>
                    <a:srgbClr val="00B050"/>
                  </a:solidFill>
                </a:rPr>
                <a:t>2</a:t>
              </a:r>
              <a:r>
                <a:rPr lang="it-IT" dirty="0" smtClean="0">
                  <a:solidFill>
                    <a:srgbClr val="00B050"/>
                  </a:solidFill>
                </a:rPr>
                <a:t>O Absolute </a:t>
              </a:r>
              <a:r>
                <a:rPr lang="it-IT" dirty="0" err="1" smtClean="0">
                  <a:solidFill>
                    <a:srgbClr val="00B050"/>
                  </a:solidFill>
                </a:rPr>
                <a:t>Humidity</a:t>
              </a:r>
              <a:r>
                <a:rPr lang="it-IT" dirty="0" smtClean="0">
                  <a:solidFill>
                    <a:srgbClr val="00B050"/>
                  </a:solidFill>
                </a:rPr>
                <a:t> TSP</a:t>
              </a:r>
              <a:endParaRPr lang="it-IT" dirty="0">
                <a:solidFill>
                  <a:srgbClr val="00B050"/>
                </a:solidFill>
              </a:endParaRPr>
            </a:p>
          </p:txBody>
        </p:sp>
      </p:grpSp>
      <p:pic>
        <p:nvPicPr>
          <p:cNvPr id="22" name="Immagin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8714" y="2831052"/>
            <a:ext cx="3114478" cy="1872000"/>
          </a:xfrm>
          <a:prstGeom prst="rect">
            <a:avLst/>
          </a:prstGeom>
        </p:spPr>
      </p:pic>
      <p:sp>
        <p:nvSpPr>
          <p:cNvPr id="25" name="CasellaDiTesto 24"/>
          <p:cNvSpPr txBox="1"/>
          <p:nvPr/>
        </p:nvSpPr>
        <p:spPr>
          <a:xfrm>
            <a:off x="8712796" y="2473797"/>
            <a:ext cx="2406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H</a:t>
            </a:r>
            <a:r>
              <a:rPr lang="it-IT" baseline="-25000" dirty="0" smtClean="0">
                <a:solidFill>
                  <a:srgbClr val="0070C0"/>
                </a:solidFill>
              </a:rPr>
              <a:t>2</a:t>
            </a:r>
            <a:r>
              <a:rPr lang="it-IT" dirty="0" smtClean="0">
                <a:solidFill>
                  <a:srgbClr val="0070C0"/>
                </a:solidFill>
              </a:rPr>
              <a:t>O QEPAS </a:t>
            </a:r>
            <a:r>
              <a:rPr lang="it-IT" dirty="0" err="1" smtClean="0">
                <a:solidFill>
                  <a:srgbClr val="0070C0"/>
                </a:solidFill>
              </a:rPr>
              <a:t>signal</a:t>
            </a:r>
            <a:endParaRPr lang="it-IT" dirty="0">
              <a:solidFill>
                <a:srgbClr val="0070C0"/>
              </a:solidFill>
            </a:endParaRPr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2018" y="4966027"/>
            <a:ext cx="3346254" cy="1872000"/>
          </a:xfrm>
          <a:prstGeom prst="rect">
            <a:avLst/>
          </a:prstGeom>
        </p:spPr>
      </p:pic>
      <p:pic>
        <p:nvPicPr>
          <p:cNvPr id="2050" name="Immagin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03" y="4802719"/>
            <a:ext cx="3757388" cy="197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23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3452</TotalTime>
  <Words>447</Words>
  <Application>Microsoft Office PowerPoint</Application>
  <PresentationFormat>Widescreen</PresentationFormat>
  <Paragraphs>111</Paragraphs>
  <Slides>12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Georgia</vt:lpstr>
      <vt:lpstr>Times New Roman</vt:lpstr>
      <vt:lpstr>Wingdings</vt:lpstr>
      <vt:lpstr>Wingdings 2</vt:lpstr>
      <vt:lpstr>HDOfficeLightV0</vt:lpstr>
      <vt:lpstr>1_HDOfficeLightV0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Arianna</dc:creator>
  <cp:lastModifiedBy>Arianna</cp:lastModifiedBy>
  <cp:revision>69</cp:revision>
  <dcterms:created xsi:type="dcterms:W3CDTF">2020-02-10T13:12:43Z</dcterms:created>
  <dcterms:modified xsi:type="dcterms:W3CDTF">2020-02-13T10:42:52Z</dcterms:modified>
</cp:coreProperties>
</file>