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4"/>
  </p:sldMasterIdLst>
  <p:notesMasterIdLst>
    <p:notesMasterId r:id="rId153"/>
  </p:notesMasterIdLst>
  <p:handoutMasterIdLst>
    <p:handoutMasterId r:id="rId154"/>
  </p:handoutMasterIdLst>
  <p:sldIdLst>
    <p:sldId id="853" r:id="rId5"/>
    <p:sldId id="996" r:id="rId6"/>
    <p:sldId id="1004" r:id="rId7"/>
    <p:sldId id="998" r:id="rId8"/>
    <p:sldId id="873" r:id="rId9"/>
    <p:sldId id="874" r:id="rId10"/>
    <p:sldId id="881" r:id="rId11"/>
    <p:sldId id="883" r:id="rId12"/>
    <p:sldId id="884" r:id="rId13"/>
    <p:sldId id="999" r:id="rId14"/>
    <p:sldId id="1000" r:id="rId15"/>
    <p:sldId id="1001" r:id="rId16"/>
    <p:sldId id="1002" r:id="rId17"/>
    <p:sldId id="986" r:id="rId18"/>
    <p:sldId id="987" r:id="rId19"/>
    <p:sldId id="988" r:id="rId20"/>
    <p:sldId id="1003" r:id="rId21"/>
    <p:sldId id="1005" r:id="rId22"/>
    <p:sldId id="856" r:id="rId23"/>
    <p:sldId id="768" r:id="rId24"/>
    <p:sldId id="892" r:id="rId25"/>
    <p:sldId id="893" r:id="rId26"/>
    <p:sldId id="894" r:id="rId27"/>
    <p:sldId id="895" r:id="rId28"/>
    <p:sldId id="896" r:id="rId29"/>
    <p:sldId id="897" r:id="rId30"/>
    <p:sldId id="769" r:id="rId31"/>
    <p:sldId id="899" r:id="rId32"/>
    <p:sldId id="770" r:id="rId33"/>
    <p:sldId id="771" r:id="rId34"/>
    <p:sldId id="1006" r:id="rId35"/>
    <p:sldId id="1020" r:id="rId36"/>
    <p:sldId id="1021" r:id="rId37"/>
    <p:sldId id="1007" r:id="rId38"/>
    <p:sldId id="1008" r:id="rId39"/>
    <p:sldId id="876" r:id="rId40"/>
    <p:sldId id="901" r:id="rId41"/>
    <p:sldId id="902" r:id="rId42"/>
    <p:sldId id="772" r:id="rId43"/>
    <p:sldId id="904" r:id="rId44"/>
    <p:sldId id="773" r:id="rId45"/>
    <p:sldId id="906" r:id="rId46"/>
    <p:sldId id="774" r:id="rId47"/>
    <p:sldId id="908" r:id="rId48"/>
    <p:sldId id="775" r:id="rId49"/>
    <p:sldId id="910" r:id="rId50"/>
    <p:sldId id="776" r:id="rId51"/>
    <p:sldId id="912" r:id="rId52"/>
    <p:sldId id="1009" r:id="rId53"/>
    <p:sldId id="777" r:id="rId54"/>
    <p:sldId id="778" r:id="rId55"/>
    <p:sldId id="914" r:id="rId56"/>
    <p:sldId id="779" r:id="rId57"/>
    <p:sldId id="916" r:id="rId58"/>
    <p:sldId id="780" r:id="rId59"/>
    <p:sldId id="918" r:id="rId60"/>
    <p:sldId id="781" r:id="rId61"/>
    <p:sldId id="782" r:id="rId62"/>
    <p:sldId id="920" r:id="rId63"/>
    <p:sldId id="921" r:id="rId64"/>
    <p:sldId id="783" r:id="rId65"/>
    <p:sldId id="923" r:id="rId66"/>
    <p:sldId id="924" r:id="rId67"/>
    <p:sldId id="925" r:id="rId68"/>
    <p:sldId id="785" r:id="rId69"/>
    <p:sldId id="927" r:id="rId70"/>
    <p:sldId id="786" r:id="rId71"/>
    <p:sldId id="929" r:id="rId72"/>
    <p:sldId id="930" r:id="rId73"/>
    <p:sldId id="787" r:id="rId74"/>
    <p:sldId id="932" r:id="rId75"/>
    <p:sldId id="788" r:id="rId76"/>
    <p:sldId id="789" r:id="rId77"/>
    <p:sldId id="934" r:id="rId78"/>
    <p:sldId id="935" r:id="rId79"/>
    <p:sldId id="936" r:id="rId80"/>
    <p:sldId id="790" r:id="rId81"/>
    <p:sldId id="938" r:id="rId82"/>
    <p:sldId id="939" r:id="rId83"/>
    <p:sldId id="940" r:id="rId84"/>
    <p:sldId id="794" r:id="rId85"/>
    <p:sldId id="942" r:id="rId86"/>
    <p:sldId id="795" r:id="rId87"/>
    <p:sldId id="796" r:id="rId88"/>
    <p:sldId id="798" r:id="rId89"/>
    <p:sldId id="944" r:id="rId90"/>
    <p:sldId id="945" r:id="rId91"/>
    <p:sldId id="799" r:id="rId92"/>
    <p:sldId id="947" r:id="rId93"/>
    <p:sldId id="801" r:id="rId94"/>
    <p:sldId id="949" r:id="rId95"/>
    <p:sldId id="950" r:id="rId96"/>
    <p:sldId id="802" r:id="rId97"/>
    <p:sldId id="803" r:id="rId98"/>
    <p:sldId id="804" r:id="rId99"/>
    <p:sldId id="952" r:id="rId100"/>
    <p:sldId id="953" r:id="rId101"/>
    <p:sldId id="954" r:id="rId102"/>
    <p:sldId id="805" r:id="rId103"/>
    <p:sldId id="956" r:id="rId104"/>
    <p:sldId id="957" r:id="rId105"/>
    <p:sldId id="958" r:id="rId106"/>
    <p:sldId id="1010" r:id="rId107"/>
    <p:sldId id="877" r:id="rId108"/>
    <p:sldId id="833" r:id="rId109"/>
    <p:sldId id="834" r:id="rId110"/>
    <p:sldId id="965" r:id="rId111"/>
    <p:sldId id="862" r:id="rId112"/>
    <p:sldId id="967" r:id="rId113"/>
    <p:sldId id="968" r:id="rId114"/>
    <p:sldId id="969" r:id="rId115"/>
    <p:sldId id="970" r:id="rId116"/>
    <p:sldId id="971" r:id="rId117"/>
    <p:sldId id="972" r:id="rId118"/>
    <p:sldId id="863" r:id="rId119"/>
    <p:sldId id="869" r:id="rId120"/>
    <p:sldId id="974" r:id="rId121"/>
    <p:sldId id="975" r:id="rId122"/>
    <p:sldId id="976" r:id="rId123"/>
    <p:sldId id="977" r:id="rId124"/>
    <p:sldId id="870" r:id="rId125"/>
    <p:sldId id="871" r:id="rId126"/>
    <p:sldId id="979" r:id="rId127"/>
    <p:sldId id="872" r:id="rId128"/>
    <p:sldId id="841" r:id="rId129"/>
    <p:sldId id="842" r:id="rId130"/>
    <p:sldId id="1011" r:id="rId131"/>
    <p:sldId id="1012" r:id="rId132"/>
    <p:sldId id="844" r:id="rId133"/>
    <p:sldId id="994" r:id="rId134"/>
    <p:sldId id="991" r:id="rId135"/>
    <p:sldId id="992" r:id="rId136"/>
    <p:sldId id="993" r:id="rId137"/>
    <p:sldId id="995" r:id="rId138"/>
    <p:sldId id="845" r:id="rId139"/>
    <p:sldId id="981" r:id="rId140"/>
    <p:sldId id="982" r:id="rId141"/>
    <p:sldId id="989" r:id="rId142"/>
    <p:sldId id="990" r:id="rId143"/>
    <p:sldId id="849" r:id="rId144"/>
    <p:sldId id="1018" r:id="rId145"/>
    <p:sldId id="1019" r:id="rId146"/>
    <p:sldId id="1013" r:id="rId147"/>
    <p:sldId id="1014" r:id="rId148"/>
    <p:sldId id="1015" r:id="rId149"/>
    <p:sldId id="1016" r:id="rId150"/>
    <p:sldId id="852" r:id="rId151"/>
    <p:sldId id="1017" r:id="rId15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182" algn="l" rtl="0" fontAlgn="base">
      <a:spcBef>
        <a:spcPct val="0"/>
      </a:spcBef>
      <a:spcAft>
        <a:spcPct val="0"/>
      </a:spcAft>
      <a:defRPr kern="1200">
        <a:solidFill>
          <a:schemeClr val="tx1"/>
        </a:solidFill>
        <a:latin typeface="Arial" pitchFamily="34" charset="0"/>
        <a:ea typeface="+mn-ea"/>
        <a:cs typeface="+mn-cs"/>
      </a:defRPr>
    </a:lvl2pPr>
    <a:lvl3pPr marL="914364" algn="l" rtl="0" fontAlgn="base">
      <a:spcBef>
        <a:spcPct val="0"/>
      </a:spcBef>
      <a:spcAft>
        <a:spcPct val="0"/>
      </a:spcAft>
      <a:defRPr kern="1200">
        <a:solidFill>
          <a:schemeClr val="tx1"/>
        </a:solidFill>
        <a:latin typeface="Arial" pitchFamily="34" charset="0"/>
        <a:ea typeface="+mn-ea"/>
        <a:cs typeface="+mn-cs"/>
      </a:defRPr>
    </a:lvl3pPr>
    <a:lvl4pPr marL="1371545" algn="l" rtl="0" fontAlgn="base">
      <a:spcBef>
        <a:spcPct val="0"/>
      </a:spcBef>
      <a:spcAft>
        <a:spcPct val="0"/>
      </a:spcAft>
      <a:defRPr kern="1200">
        <a:solidFill>
          <a:schemeClr val="tx1"/>
        </a:solidFill>
        <a:latin typeface="Arial" pitchFamily="34" charset="0"/>
        <a:ea typeface="+mn-ea"/>
        <a:cs typeface="+mn-cs"/>
      </a:defRPr>
    </a:lvl4pPr>
    <a:lvl5pPr marL="1828727" algn="l" rtl="0" fontAlgn="base">
      <a:spcBef>
        <a:spcPct val="0"/>
      </a:spcBef>
      <a:spcAft>
        <a:spcPct val="0"/>
      </a:spcAft>
      <a:defRPr kern="1200">
        <a:solidFill>
          <a:schemeClr val="tx1"/>
        </a:solidFill>
        <a:latin typeface="Arial" pitchFamily="34" charset="0"/>
        <a:ea typeface="+mn-ea"/>
        <a:cs typeface="+mn-cs"/>
      </a:defRPr>
    </a:lvl5pPr>
    <a:lvl6pPr marL="2285909" algn="l" defTabSz="914364" rtl="0" eaLnBrk="1" latinLnBrk="0" hangingPunct="1">
      <a:defRPr kern="1200">
        <a:solidFill>
          <a:schemeClr val="tx1"/>
        </a:solidFill>
        <a:latin typeface="Arial" pitchFamily="34" charset="0"/>
        <a:ea typeface="+mn-ea"/>
        <a:cs typeface="+mn-cs"/>
      </a:defRPr>
    </a:lvl6pPr>
    <a:lvl7pPr marL="2743091" algn="l" defTabSz="914364" rtl="0" eaLnBrk="1" latinLnBrk="0" hangingPunct="1">
      <a:defRPr kern="1200">
        <a:solidFill>
          <a:schemeClr val="tx1"/>
        </a:solidFill>
        <a:latin typeface="Arial" pitchFamily="34" charset="0"/>
        <a:ea typeface="+mn-ea"/>
        <a:cs typeface="+mn-cs"/>
      </a:defRPr>
    </a:lvl7pPr>
    <a:lvl8pPr marL="3200272" algn="l" defTabSz="914364" rtl="0" eaLnBrk="1" latinLnBrk="0" hangingPunct="1">
      <a:defRPr kern="1200">
        <a:solidFill>
          <a:schemeClr val="tx1"/>
        </a:solidFill>
        <a:latin typeface="Arial" pitchFamily="34" charset="0"/>
        <a:ea typeface="+mn-ea"/>
        <a:cs typeface="+mn-cs"/>
      </a:defRPr>
    </a:lvl8pPr>
    <a:lvl9pPr marL="3657454" algn="l" defTabSz="914364"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Title" id="{5F56B526-569F-4553-944C-53E5CD515A45}">
          <p14:sldIdLst>
            <p14:sldId id="853"/>
            <p14:sldId id="996"/>
            <p14:sldId id="1004"/>
            <p14:sldId id="998"/>
          </p14:sldIdLst>
        </p14:section>
        <p14:section name="Intro" id="{E9311D76-7472-4D82-8C20-D643933384BF}">
          <p14:sldIdLst>
            <p14:sldId id="873"/>
            <p14:sldId id="874"/>
            <p14:sldId id="881"/>
            <p14:sldId id="883"/>
            <p14:sldId id="884"/>
            <p14:sldId id="999"/>
            <p14:sldId id="1000"/>
            <p14:sldId id="1001"/>
            <p14:sldId id="1002"/>
            <p14:sldId id="986"/>
            <p14:sldId id="987"/>
            <p14:sldId id="988"/>
            <p14:sldId id="1003"/>
          </p14:sldIdLst>
        </p14:section>
        <p14:section name="Basics (hello world)" id="{D64B7BB1-5C6B-467C-BEB2-8FE0C4CD9DA0}">
          <p14:sldIdLst>
            <p14:sldId id="1005"/>
            <p14:sldId id="856"/>
            <p14:sldId id="768"/>
            <p14:sldId id="892"/>
            <p14:sldId id="893"/>
            <p14:sldId id="894"/>
            <p14:sldId id="895"/>
            <p14:sldId id="896"/>
            <p14:sldId id="897"/>
            <p14:sldId id="769"/>
            <p14:sldId id="899"/>
            <p14:sldId id="770"/>
            <p14:sldId id="771"/>
            <p14:sldId id="1006"/>
            <p14:sldId id="1020"/>
            <p14:sldId id="1021"/>
            <p14:sldId id="1007"/>
            <p14:sldId id="1008"/>
            <p14:sldId id="876"/>
            <p14:sldId id="901"/>
            <p14:sldId id="902"/>
            <p14:sldId id="772"/>
            <p14:sldId id="904"/>
            <p14:sldId id="773"/>
            <p14:sldId id="906"/>
            <p14:sldId id="774"/>
            <p14:sldId id="908"/>
            <p14:sldId id="775"/>
            <p14:sldId id="910"/>
            <p14:sldId id="776"/>
            <p14:sldId id="912"/>
            <p14:sldId id="1009"/>
            <p14:sldId id="777"/>
            <p14:sldId id="778"/>
            <p14:sldId id="914"/>
            <p14:sldId id="779"/>
            <p14:sldId id="916"/>
            <p14:sldId id="780"/>
            <p14:sldId id="918"/>
            <p14:sldId id="781"/>
            <p14:sldId id="782"/>
            <p14:sldId id="920"/>
            <p14:sldId id="921"/>
            <p14:sldId id="783"/>
            <p14:sldId id="923"/>
            <p14:sldId id="924"/>
            <p14:sldId id="925"/>
          </p14:sldIdLst>
        </p14:section>
        <p14:section name="Blocks (vector add)" id="{B75E6ED9-7F2E-4559-AA29-76A1A51E0756}">
          <p14:sldIdLst>
            <p14:sldId id="785"/>
            <p14:sldId id="927"/>
            <p14:sldId id="786"/>
            <p14:sldId id="929"/>
            <p14:sldId id="930"/>
            <p14:sldId id="787"/>
            <p14:sldId id="932"/>
            <p14:sldId id="788"/>
            <p14:sldId id="789"/>
            <p14:sldId id="934"/>
            <p14:sldId id="935"/>
            <p14:sldId id="936"/>
            <p14:sldId id="790"/>
            <p14:sldId id="938"/>
            <p14:sldId id="939"/>
            <p14:sldId id="940"/>
          </p14:sldIdLst>
        </p14:section>
        <p14:section name="Threads (vector add)" id="{CF4C04D3-CA19-4377-BEBB-F10CF3E2A3CE}">
          <p14:sldIdLst>
            <p14:sldId id="794"/>
            <p14:sldId id="942"/>
            <p14:sldId id="795"/>
            <p14:sldId id="796"/>
          </p14:sldIdLst>
        </p14:section>
        <p14:section name="Combining blocks &amp; threads (vector add)" id="{1D6AF072-E55B-4C49-BABF-390EC565FAE1}">
          <p14:sldIdLst>
            <p14:sldId id="798"/>
            <p14:sldId id="944"/>
            <p14:sldId id="945"/>
            <p14:sldId id="799"/>
            <p14:sldId id="947"/>
            <p14:sldId id="801"/>
            <p14:sldId id="949"/>
            <p14:sldId id="950"/>
            <p14:sldId id="802"/>
            <p14:sldId id="803"/>
            <p14:sldId id="804"/>
            <p14:sldId id="952"/>
            <p14:sldId id="953"/>
            <p14:sldId id="954"/>
            <p14:sldId id="805"/>
            <p14:sldId id="956"/>
            <p14:sldId id="957"/>
            <p14:sldId id="958"/>
          </p14:sldIdLst>
        </p14:section>
        <p14:section name="Cooperation (stencil)" id="{987C7DC9-067C-41FF-AAAE-E53D45EC06BD}">
          <p14:sldIdLst>
            <p14:sldId id="1010"/>
            <p14:sldId id="877"/>
            <p14:sldId id="833"/>
            <p14:sldId id="834"/>
            <p14:sldId id="965"/>
            <p14:sldId id="862"/>
            <p14:sldId id="967"/>
            <p14:sldId id="968"/>
            <p14:sldId id="969"/>
            <p14:sldId id="970"/>
            <p14:sldId id="971"/>
            <p14:sldId id="972"/>
            <p14:sldId id="863"/>
            <p14:sldId id="869"/>
            <p14:sldId id="974"/>
            <p14:sldId id="975"/>
            <p14:sldId id="976"/>
            <p14:sldId id="977"/>
            <p14:sldId id="870"/>
            <p14:sldId id="871"/>
            <p14:sldId id="979"/>
            <p14:sldId id="872"/>
            <p14:sldId id="841"/>
            <p14:sldId id="842"/>
          </p14:sldIdLst>
        </p14:section>
        <p14:section name="Device management" id="{A0A1A66E-6DF4-4C15-AAB1-CF1186925D11}">
          <p14:sldIdLst>
            <p14:sldId id="1011"/>
            <p14:sldId id="1012"/>
            <p14:sldId id="844"/>
            <p14:sldId id="994"/>
            <p14:sldId id="991"/>
            <p14:sldId id="992"/>
            <p14:sldId id="993"/>
            <p14:sldId id="995"/>
            <p14:sldId id="845"/>
            <p14:sldId id="981"/>
            <p14:sldId id="982"/>
          </p14:sldIdLst>
        </p14:section>
        <p14:section name="End" id="{2BD5F12F-A5E2-4F51-B9C1-0B2828CEEAA2}">
          <p14:sldIdLst>
            <p14:sldId id="989"/>
            <p14:sldId id="990"/>
            <p14:sldId id="849"/>
            <p14:sldId id="1018"/>
            <p14:sldId id="1019"/>
            <p14:sldId id="1013"/>
            <p14:sldId id="1014"/>
            <p14:sldId id="1015"/>
            <p14:sldId id="1016"/>
            <p14:sldId id="852"/>
            <p14:sldId id="1017"/>
          </p14:sldIdLst>
        </p14:section>
      </p14:sectionLst>
    </p:ext>
    <p:ext uri="{EFAFB233-063F-42B5-8137-9DF3F51BA10A}">
      <p15:sldGuideLst xmlns:p15="http://schemas.microsoft.com/office/powerpoint/2012/main">
        <p15:guide id="1" orient="horz" pos="4000">
          <p15:clr>
            <a:srgbClr val="A4A3A4"/>
          </p15:clr>
        </p15:guide>
        <p15:guide id="2" pos="4723">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99CC"/>
    <a:srgbClr val="817CBE"/>
    <a:srgbClr val="76B900"/>
    <a:srgbClr val="FF3300"/>
    <a:srgbClr val="000000"/>
    <a:srgbClr val="1577B3"/>
    <a:srgbClr val="006600"/>
    <a:srgbClr val="B3B3B3"/>
    <a:srgbClr val="645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11" autoAdjust="0"/>
    <p:restoredTop sz="93096" autoAdjust="0"/>
  </p:normalViewPr>
  <p:slideViewPr>
    <p:cSldViewPr>
      <p:cViewPr varScale="1">
        <p:scale>
          <a:sx n="116" d="100"/>
          <a:sy n="116" d="100"/>
        </p:scale>
        <p:origin x="1428" y="138"/>
      </p:cViewPr>
      <p:guideLst>
        <p:guide orient="horz" pos="4000"/>
        <p:guide pos="4723"/>
      </p:guideLst>
    </p:cSldViewPr>
  </p:slideViewPr>
  <p:outlineViewPr>
    <p:cViewPr>
      <p:scale>
        <a:sx n="33" d="100"/>
        <a:sy n="33" d="100"/>
      </p:scale>
      <p:origin x="0" y="25356"/>
    </p:cViewPr>
  </p:outlineViewPr>
  <p:notesTextViewPr>
    <p:cViewPr>
      <p:scale>
        <a:sx n="100" d="100"/>
        <a:sy n="100" d="100"/>
      </p:scale>
      <p:origin x="0" y="0"/>
    </p:cViewPr>
  </p:notesTextViewPr>
  <p:sorterViewPr>
    <p:cViewPr>
      <p:scale>
        <a:sx n="100" d="100"/>
        <a:sy n="100" d="100"/>
      </p:scale>
      <p:origin x="0" y="12654"/>
    </p:cViewPr>
  </p:sorterViewPr>
  <p:notesViewPr>
    <p:cSldViewPr>
      <p:cViewPr varScale="1">
        <p:scale>
          <a:sx n="79" d="100"/>
          <a:sy n="79" d="100"/>
        </p:scale>
        <p:origin x="-2520" y="-84"/>
      </p:cViewPr>
      <p:guideLst>
        <p:guide orient="horz" pos="2160"/>
        <p:guide pos="2880"/>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p:nvSpPr>
        <p:spPr bwMode="auto">
          <a:xfrm>
            <a:off x="836585" y="6399330"/>
            <a:ext cx="3982256" cy="345149"/>
          </a:xfrm>
          <a:prstGeom prst="rect">
            <a:avLst/>
          </a:prstGeom>
          <a:noFill/>
          <a:ln w="9525">
            <a:noFill/>
            <a:miter lim="800000"/>
            <a:headEnd/>
            <a:tailEnd/>
          </a:ln>
          <a:effectLst/>
        </p:spPr>
        <p:txBody>
          <a:bodyPr lIns="82490" tIns="41245" rIns="82490" bIns="41245" anchor="b"/>
          <a:lstStyle/>
          <a:p>
            <a:pPr defTabSz="825500"/>
            <a:r>
              <a:rPr lang="en-US" sz="1400" dirty="0">
                <a:solidFill>
                  <a:srgbClr val="FF0000"/>
                </a:solidFill>
                <a:latin typeface="Arial" charset="0"/>
              </a:rPr>
              <a:t>i</a:t>
            </a:r>
            <a:r>
              <a:rPr lang="en-US" sz="1400" dirty="0">
                <a:solidFill>
                  <a:srgbClr val="009999"/>
                </a:solidFill>
                <a:latin typeface="Arial" charset="0"/>
              </a:rPr>
              <a:t>CSC </a:t>
            </a:r>
            <a:r>
              <a:rPr lang="en-US" sz="1400" dirty="0" smtClean="0">
                <a:solidFill>
                  <a:srgbClr val="009999"/>
                </a:solidFill>
                <a:latin typeface="Arial" charset="0"/>
              </a:rPr>
              <a:t>2013</a:t>
            </a:r>
            <a:r>
              <a:rPr lang="en-US" sz="1400" dirty="0" smtClean="0">
                <a:solidFill>
                  <a:schemeClr val="hlink"/>
                </a:solidFill>
                <a:latin typeface="Arial" charset="0"/>
              </a:rPr>
              <a:t> </a:t>
            </a:r>
            <a:r>
              <a:rPr lang="en-US" sz="900" dirty="0" smtClean="0">
                <a:latin typeface="Arial" charset="0"/>
              </a:rPr>
              <a:t>  25-26  February 2013, </a:t>
            </a:r>
            <a:r>
              <a:rPr lang="en-US" sz="900" dirty="0">
                <a:latin typeface="Arial" charset="0"/>
              </a:rPr>
              <a:t>CERN</a:t>
            </a:r>
            <a:endParaRPr lang="en-US" sz="900" b="1" dirty="0">
              <a:latin typeface="Arial" charset="0"/>
            </a:endParaRPr>
          </a:p>
        </p:txBody>
      </p:sp>
      <p:sp>
        <p:nvSpPr>
          <p:cNvPr id="7" name="Rectangle 6"/>
          <p:cNvSpPr>
            <a:spLocks noChangeArrowheads="1"/>
          </p:cNvSpPr>
          <p:nvPr/>
        </p:nvSpPr>
        <p:spPr bwMode="auto">
          <a:xfrm>
            <a:off x="4301970" y="6399329"/>
            <a:ext cx="4479891" cy="345149"/>
          </a:xfrm>
          <a:prstGeom prst="rect">
            <a:avLst/>
          </a:prstGeom>
          <a:noFill/>
          <a:ln w="9525">
            <a:noFill/>
            <a:miter lim="800000"/>
            <a:headEnd/>
            <a:tailEnd/>
          </a:ln>
          <a:effectLst/>
        </p:spPr>
        <p:txBody>
          <a:bodyPr lIns="82490" tIns="41245" rIns="82490" bIns="41245" anchor="b"/>
          <a:lstStyle/>
          <a:p>
            <a:pPr algn="r" defTabSz="825500"/>
            <a:r>
              <a:rPr lang="en-US" sz="900" b="1" dirty="0" smtClean="0">
                <a:latin typeface="Arial" charset="0"/>
              </a:rPr>
              <a:t>GPU Computing and its applications to High Energy Physics </a:t>
            </a:r>
            <a:r>
              <a:rPr lang="en-US" sz="1400" dirty="0" smtClean="0">
                <a:solidFill>
                  <a:srgbClr val="009999"/>
                </a:solidFill>
                <a:latin typeface="Arial" charset="0"/>
              </a:rPr>
              <a:t>Lecture</a:t>
            </a:r>
            <a:r>
              <a:rPr lang="en-US" sz="1400" b="1" dirty="0" smtClean="0">
                <a:solidFill>
                  <a:srgbClr val="009999"/>
                </a:solidFill>
                <a:latin typeface="Arial" charset="0"/>
              </a:rPr>
              <a:t> 1</a:t>
            </a:r>
            <a:endParaRPr lang="en-US" sz="1400" b="1" dirty="0">
              <a:solidFill>
                <a:srgbClr val="009999"/>
              </a:solidFill>
              <a:latin typeface="Arial" charset="0"/>
            </a:endParaRPr>
          </a:p>
        </p:txBody>
      </p:sp>
    </p:spTree>
    <p:extLst>
      <p:ext uri="{BB962C8B-B14F-4D97-AF65-F5344CB8AC3E}">
        <p14:creationId xmlns:p14="http://schemas.microsoft.com/office/powerpoint/2010/main" val="823543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smtClean="0">
                <a:latin typeface="Arial" charset="0"/>
              </a:defRPr>
            </a:lvl1pPr>
          </a:lstStyle>
          <a:p>
            <a:pPr>
              <a:defRPr/>
            </a:pPr>
            <a:fld id="{74AA29B5-A980-4340-95C0-008714C1757C}" type="datetimeFigureOut">
              <a:rPr lang="en-US"/>
              <a:pPr>
                <a:defRPr/>
              </a:pPr>
              <a:t>9/1/2016</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smtClean="0">
                <a:latin typeface="Arial" charset="0"/>
              </a:defRPr>
            </a:lvl1pPr>
          </a:lstStyle>
          <a:p>
            <a:pPr>
              <a:defRPr/>
            </a:pPr>
            <a:fld id="{96879B22-D358-4828-9DF5-093E97D43030}" type="slidenum">
              <a:rPr lang="en-US"/>
              <a:pPr>
                <a:defRPr/>
              </a:pPr>
              <a:t>‹#›</a:t>
            </a:fld>
            <a:endParaRPr lang="en-US"/>
          </a:p>
        </p:txBody>
      </p:sp>
    </p:spTree>
    <p:extLst>
      <p:ext uri="{BB962C8B-B14F-4D97-AF65-F5344CB8AC3E}">
        <p14:creationId xmlns:p14="http://schemas.microsoft.com/office/powerpoint/2010/main" val="32042361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182" algn="l" rtl="0" fontAlgn="base">
      <a:spcBef>
        <a:spcPct val="30000"/>
      </a:spcBef>
      <a:spcAft>
        <a:spcPct val="0"/>
      </a:spcAft>
      <a:defRPr sz="1200" kern="1200">
        <a:solidFill>
          <a:schemeClr val="tx1"/>
        </a:solidFill>
        <a:latin typeface="+mn-lt"/>
        <a:ea typeface="+mn-ea"/>
        <a:cs typeface="+mn-cs"/>
      </a:defRPr>
    </a:lvl2pPr>
    <a:lvl3pPr marL="914364" algn="l" rtl="0" fontAlgn="base">
      <a:spcBef>
        <a:spcPct val="30000"/>
      </a:spcBef>
      <a:spcAft>
        <a:spcPct val="0"/>
      </a:spcAft>
      <a:defRPr sz="1200" kern="1200">
        <a:solidFill>
          <a:schemeClr val="tx1"/>
        </a:solidFill>
        <a:latin typeface="+mn-lt"/>
        <a:ea typeface="+mn-ea"/>
        <a:cs typeface="+mn-cs"/>
      </a:defRPr>
    </a:lvl3pPr>
    <a:lvl4pPr marL="1371545" algn="l" rtl="0" fontAlgn="base">
      <a:spcBef>
        <a:spcPct val="30000"/>
      </a:spcBef>
      <a:spcAft>
        <a:spcPct val="0"/>
      </a:spcAft>
      <a:defRPr sz="1200" kern="1200">
        <a:solidFill>
          <a:schemeClr val="tx1"/>
        </a:solidFill>
        <a:latin typeface="+mn-lt"/>
        <a:ea typeface="+mn-ea"/>
        <a:cs typeface="+mn-cs"/>
      </a:defRPr>
    </a:lvl4pPr>
    <a:lvl5pPr marL="1828727" algn="l" rtl="0" fontAlgn="base">
      <a:spcBef>
        <a:spcPct val="30000"/>
      </a:spcBef>
      <a:spcAft>
        <a:spcPct val="0"/>
      </a:spcAft>
      <a:defRPr sz="1200" kern="1200">
        <a:solidFill>
          <a:schemeClr val="tx1"/>
        </a:solidFill>
        <a:latin typeface="+mn-lt"/>
        <a:ea typeface="+mn-ea"/>
        <a:cs typeface="+mn-cs"/>
      </a:defRPr>
    </a:lvl5pPr>
    <a:lvl6pPr marL="2285909" algn="l" defTabSz="914364" rtl="0" eaLnBrk="1" latinLnBrk="0" hangingPunct="1">
      <a:defRPr sz="1200" kern="1200">
        <a:solidFill>
          <a:schemeClr val="tx1"/>
        </a:solidFill>
        <a:latin typeface="+mn-lt"/>
        <a:ea typeface="+mn-ea"/>
        <a:cs typeface="+mn-cs"/>
      </a:defRPr>
    </a:lvl6pPr>
    <a:lvl7pPr marL="2743091"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4"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Rot="1" noChangeAspect="1" noChangeArrowheads="1" noTextEdit="1"/>
          </p:cNvSpPr>
          <p:nvPr>
            <p:ph type="sldImg"/>
          </p:nvPr>
        </p:nvSpPr>
        <p:spPr bwMode="auto">
          <a:xfrm>
            <a:off x="2986088" y="657225"/>
            <a:ext cx="3168650" cy="2376488"/>
          </a:xfrm>
          <a:prstGeom prst="rect">
            <a:avLst/>
          </a:prstGeom>
          <a:solidFill>
            <a:srgbClr val="FFFFFF"/>
          </a:solidFill>
          <a:ln>
            <a:solidFill>
              <a:srgbClr val="000000"/>
            </a:solidFill>
            <a:miter lim="800000"/>
            <a:headEnd/>
            <a:tailEnd/>
          </a:ln>
        </p:spPr>
      </p:sp>
      <p:sp>
        <p:nvSpPr>
          <p:cNvPr id="5122" name="Rectangle 2"/>
          <p:cNvSpPr txBox="1">
            <a:spLocks noGrp="1" noChangeArrowheads="1"/>
          </p:cNvSpPr>
          <p:nvPr>
            <p:ph type="body" idx="1"/>
          </p:nvPr>
        </p:nvSpPr>
        <p:spPr bwMode="auto">
          <a:xfrm>
            <a:off x="1415498" y="3263378"/>
            <a:ext cx="6320096" cy="2634625"/>
          </a:xfrm>
          <a:prstGeom prst="rect">
            <a:avLst/>
          </a:prstGeom>
          <a:noFill/>
          <a:ln>
            <a:miter lim="800000"/>
            <a:headEnd/>
            <a:tailEnd/>
          </a:ln>
        </p:spPr>
        <p:txBody>
          <a:bodyPr wrap="none" lIns="82151" tIns="41076" rIns="82151" bIns="41076" anchor="ctr"/>
          <a:lstStyle/>
          <a:p>
            <a:pPr marL="216233" indent="-216233"/>
            <a:endParaRPr lang="en-US" baseline="0" dirty="0" smtClean="0"/>
          </a:p>
        </p:txBody>
      </p:sp>
    </p:spTree>
    <p:extLst>
      <p:ext uri="{BB962C8B-B14F-4D97-AF65-F5344CB8AC3E}">
        <p14:creationId xmlns:p14="http://schemas.microsoft.com/office/powerpoint/2010/main" val="897204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13</a:t>
            </a:fld>
            <a:endParaRPr lang="en-US"/>
          </a:p>
        </p:txBody>
      </p:sp>
    </p:spTree>
    <p:extLst>
      <p:ext uri="{BB962C8B-B14F-4D97-AF65-F5344CB8AC3E}">
        <p14:creationId xmlns:p14="http://schemas.microsoft.com/office/powerpoint/2010/main" val="129697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CUDA programming model assumes that both the host and the device maintain their own separate memory spaces in DRAM, referred to as host memory and device memory, respectively. Therefore, a program manages the global, constant, and texture memory spaces visible to kernels through calls to the CUDA runtime. This includes device memory allocation and </a:t>
            </a:r>
            <a:r>
              <a:rPr lang="en-US" dirty="0" err="1" smtClean="0"/>
              <a:t>deallocation</a:t>
            </a:r>
            <a:r>
              <a:rPr lang="en-US" dirty="0" smtClean="0"/>
              <a:t> as well as data transfer between host and device memory.</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19</a:t>
            </a:fld>
            <a:endParaRPr lang="en-US"/>
          </a:p>
        </p:txBody>
      </p:sp>
    </p:spTree>
    <p:extLst>
      <p:ext uri="{BB962C8B-B14F-4D97-AF65-F5344CB8AC3E}">
        <p14:creationId xmlns:p14="http://schemas.microsoft.com/office/powerpoint/2010/main" val="3291410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conceptualize the execution of a </a:t>
            </a:r>
            <a:r>
              <a:rPr lang="en-US" dirty="0" err="1" smtClean="0"/>
              <a:t>cuda</a:t>
            </a:r>
            <a:r>
              <a:rPr lang="en-US" dirty="0" smtClean="0"/>
              <a:t> program is that we will start with a serial code running on the host, then we will start a section where we have abundant parallelism, where we launch a kernel. This kernel is a function. The execution of the kernel will create a large number of parallel threads. These threads are going to be executed on different part of the data structure.</a:t>
            </a:r>
          </a:p>
          <a:p>
            <a:r>
              <a:rPr lang="en-US" dirty="0" smtClean="0"/>
              <a:t>After the execution</a:t>
            </a:r>
            <a:r>
              <a:rPr lang="en-US" baseline="0" dirty="0" smtClean="0"/>
              <a:t> of the kernel function we go back to the serial code. </a:t>
            </a:r>
            <a:br>
              <a:rPr lang="en-US" baseline="0" dirty="0" smtClean="0"/>
            </a:br>
            <a:r>
              <a:rPr lang="en-US" baseline="0" dirty="0" smtClean="0"/>
              <a:t>Note that the launch of the kernel is asynchronous, the control is back to the CPU right after the kernel launch.</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20</a:t>
            </a:fld>
            <a:endParaRPr lang="en-US"/>
          </a:p>
        </p:txBody>
      </p:sp>
    </p:spTree>
    <p:extLst>
      <p:ext uri="{BB962C8B-B14F-4D97-AF65-F5344CB8AC3E}">
        <p14:creationId xmlns:p14="http://schemas.microsoft.com/office/powerpoint/2010/main" val="147972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conceptualize the execution of a </a:t>
            </a:r>
            <a:r>
              <a:rPr lang="en-US" dirty="0" err="1" smtClean="0"/>
              <a:t>cuda</a:t>
            </a:r>
            <a:r>
              <a:rPr lang="en-US" dirty="0" smtClean="0"/>
              <a:t> program is that we will start with a serial code running on the host, then we will start a section where we have abundant parallelism, where we launch a kernel. This kernel is a function. The execution of the kernel will create a large number of parallel threads. These threads are going to be executed on different part of the data structure.</a:t>
            </a:r>
          </a:p>
          <a:p>
            <a:r>
              <a:rPr lang="en-US" dirty="0" smtClean="0"/>
              <a:t>After the execution</a:t>
            </a:r>
            <a:r>
              <a:rPr lang="en-US" baseline="0" dirty="0" smtClean="0"/>
              <a:t> of the kernel function we go back to the serial code. </a:t>
            </a:r>
            <a:br>
              <a:rPr lang="en-US" baseline="0" dirty="0" smtClean="0"/>
            </a:br>
            <a:r>
              <a:rPr lang="en-US" baseline="0" dirty="0" smtClean="0"/>
              <a:t>Note that the launch of the kernel is asynchronous, the control is back to the CPU right after the kernel launch.</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21</a:t>
            </a:fld>
            <a:endParaRPr lang="en-US"/>
          </a:p>
        </p:txBody>
      </p:sp>
    </p:spTree>
    <p:extLst>
      <p:ext uri="{BB962C8B-B14F-4D97-AF65-F5344CB8AC3E}">
        <p14:creationId xmlns:p14="http://schemas.microsoft.com/office/powerpoint/2010/main" val="1572485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conceptualize the execution of a </a:t>
            </a:r>
            <a:r>
              <a:rPr lang="en-US" dirty="0" err="1" smtClean="0"/>
              <a:t>cuda</a:t>
            </a:r>
            <a:r>
              <a:rPr lang="en-US" dirty="0" smtClean="0"/>
              <a:t> program is that we will start with a serial code running on the host, then we will start a section where we have abundant parallelism, where we launch a kernel. This kernel is a function. The execution of the kernel will create a large number of parallel threads. These threads are going to be executed on different part of the data structure.</a:t>
            </a:r>
          </a:p>
          <a:p>
            <a:r>
              <a:rPr lang="en-US" dirty="0" smtClean="0"/>
              <a:t>After the execution</a:t>
            </a:r>
            <a:r>
              <a:rPr lang="en-US" baseline="0" dirty="0" smtClean="0"/>
              <a:t> of the kernel function we go back to the serial code. </a:t>
            </a:r>
            <a:br>
              <a:rPr lang="en-US" baseline="0" dirty="0" smtClean="0"/>
            </a:br>
            <a:r>
              <a:rPr lang="en-US" baseline="0" dirty="0" smtClean="0"/>
              <a:t>Note that the launch of the kernel is asynchronous, the control is back to the CPU right after the kernel launch.</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22</a:t>
            </a:fld>
            <a:endParaRPr lang="en-US"/>
          </a:p>
        </p:txBody>
      </p:sp>
    </p:spTree>
    <p:extLst>
      <p:ext uri="{BB962C8B-B14F-4D97-AF65-F5344CB8AC3E}">
        <p14:creationId xmlns:p14="http://schemas.microsoft.com/office/powerpoint/2010/main" val="374985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conceptualize the execution of a </a:t>
            </a:r>
            <a:r>
              <a:rPr lang="en-US" dirty="0" err="1" smtClean="0"/>
              <a:t>cuda</a:t>
            </a:r>
            <a:r>
              <a:rPr lang="en-US" dirty="0" smtClean="0"/>
              <a:t> program is that we will start with a serial code running on the host, then we will start a section where we have abundant parallelism, where we launch a kernel. This kernel is a function. The execution of the kernel will create a large number of parallel threads. These threads are going to be executed on different part of the data structure.</a:t>
            </a:r>
          </a:p>
          <a:p>
            <a:r>
              <a:rPr lang="en-US" dirty="0" smtClean="0"/>
              <a:t>After the execution</a:t>
            </a:r>
            <a:r>
              <a:rPr lang="en-US" baseline="0" dirty="0" smtClean="0"/>
              <a:t> of the kernel function we go back to the serial code. </a:t>
            </a:r>
            <a:br>
              <a:rPr lang="en-US" baseline="0" dirty="0" smtClean="0"/>
            </a:br>
            <a:r>
              <a:rPr lang="en-US" baseline="0" dirty="0" smtClean="0"/>
              <a:t>Note that the launch of the kernel is asynchronous, the control is back to the CPU right after the kernel launch.</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23</a:t>
            </a:fld>
            <a:endParaRPr lang="en-US"/>
          </a:p>
        </p:txBody>
      </p:sp>
    </p:spTree>
    <p:extLst>
      <p:ext uri="{BB962C8B-B14F-4D97-AF65-F5344CB8AC3E}">
        <p14:creationId xmlns:p14="http://schemas.microsoft.com/office/powerpoint/2010/main" val="912086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conceptualize the execution of a </a:t>
            </a:r>
            <a:r>
              <a:rPr lang="en-US" dirty="0" err="1" smtClean="0"/>
              <a:t>cuda</a:t>
            </a:r>
            <a:r>
              <a:rPr lang="en-US" dirty="0" smtClean="0"/>
              <a:t> program is that we will start with a serial code running on the host, then we will start a section where we have abundant parallelism, where we launch a kernel. This kernel is a function. The execution of the kernel will create a large number of parallel threads. These threads are going to be executed on different part of the data structure.</a:t>
            </a:r>
          </a:p>
          <a:p>
            <a:r>
              <a:rPr lang="en-US" dirty="0" smtClean="0"/>
              <a:t>After the execution</a:t>
            </a:r>
            <a:r>
              <a:rPr lang="en-US" baseline="0" dirty="0" smtClean="0"/>
              <a:t> of the kernel function we go back to the serial code. </a:t>
            </a:r>
            <a:br>
              <a:rPr lang="en-US" baseline="0" dirty="0" smtClean="0"/>
            </a:br>
            <a:r>
              <a:rPr lang="en-US" baseline="0" dirty="0" smtClean="0"/>
              <a:t>Note that the launch of the kernel is asynchronous, the control is back to the CPU right after the kernel launch.</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24</a:t>
            </a:fld>
            <a:endParaRPr lang="en-US"/>
          </a:p>
        </p:txBody>
      </p:sp>
    </p:spTree>
    <p:extLst>
      <p:ext uri="{BB962C8B-B14F-4D97-AF65-F5344CB8AC3E}">
        <p14:creationId xmlns:p14="http://schemas.microsoft.com/office/powerpoint/2010/main" val="197149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conceptualize the execution of a </a:t>
            </a:r>
            <a:r>
              <a:rPr lang="en-US" dirty="0" err="1" smtClean="0"/>
              <a:t>cuda</a:t>
            </a:r>
            <a:r>
              <a:rPr lang="en-US" dirty="0" smtClean="0"/>
              <a:t> program is that we will start with a serial code running on the host, then we will start a section where we have abundant parallelism, where we launch a kernel. This kernel is a function. The execution of the kernel will create a large number of parallel threads. These threads are going to be executed on different part of the data structure.</a:t>
            </a:r>
          </a:p>
          <a:p>
            <a:r>
              <a:rPr lang="en-US" dirty="0" smtClean="0"/>
              <a:t>After the execution</a:t>
            </a:r>
            <a:r>
              <a:rPr lang="en-US" baseline="0" dirty="0" smtClean="0"/>
              <a:t> of the kernel function we go back to the serial code. </a:t>
            </a:r>
            <a:br>
              <a:rPr lang="en-US" baseline="0" dirty="0" smtClean="0"/>
            </a:br>
            <a:r>
              <a:rPr lang="en-US" baseline="0" dirty="0" smtClean="0"/>
              <a:t>Note that the launch of the kernel is asynchronous, the control is back to the CPU right after the kernel launch.</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25</a:t>
            </a:fld>
            <a:endParaRPr lang="en-US"/>
          </a:p>
        </p:txBody>
      </p:sp>
    </p:spTree>
    <p:extLst>
      <p:ext uri="{BB962C8B-B14F-4D97-AF65-F5344CB8AC3E}">
        <p14:creationId xmlns:p14="http://schemas.microsoft.com/office/powerpoint/2010/main" val="11904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to conceptualize the execution of a </a:t>
            </a:r>
            <a:r>
              <a:rPr lang="en-US" dirty="0" err="1" smtClean="0"/>
              <a:t>cuda</a:t>
            </a:r>
            <a:r>
              <a:rPr lang="en-US" dirty="0" smtClean="0"/>
              <a:t> program is that we will start with a serial code running on the host, then we will start a section where we have abundant parallelism, where we launch a kernel. This kernel is a function. The execution of the kernel will create a large number of parallel threads. These threads are going to be executed on different part of the data structure.</a:t>
            </a:r>
          </a:p>
          <a:p>
            <a:r>
              <a:rPr lang="en-US" dirty="0" smtClean="0"/>
              <a:t>After the execution</a:t>
            </a:r>
            <a:r>
              <a:rPr lang="en-US" baseline="0" dirty="0" smtClean="0"/>
              <a:t> of the kernel function we go back to the serial code. </a:t>
            </a:r>
            <a:br>
              <a:rPr lang="en-US" baseline="0" dirty="0" smtClean="0"/>
            </a:br>
            <a:r>
              <a:rPr lang="en-US" baseline="0" dirty="0" smtClean="0"/>
              <a:t>Note that the launch of the kernel is asynchronous, the control is back to the CPU right after the kernel launch.</a:t>
            </a:r>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26</a:t>
            </a:fld>
            <a:endParaRPr lang="en-US"/>
          </a:p>
        </p:txBody>
      </p:sp>
    </p:spTree>
    <p:extLst>
      <p:ext uri="{BB962C8B-B14F-4D97-AF65-F5344CB8AC3E}">
        <p14:creationId xmlns:p14="http://schemas.microsoft.com/office/powerpoint/2010/main" val="51512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B8D58B-E620-4962-B3AB-D9EC5BD3B2C3}" type="slidenum">
              <a:rPr lang="en-US" smtClean="0"/>
              <a:pPr/>
              <a:t>27</a:t>
            </a:fld>
            <a:endParaRPr lang="en-US"/>
          </a:p>
        </p:txBody>
      </p:sp>
    </p:spTree>
    <p:extLst>
      <p:ext uri="{BB962C8B-B14F-4D97-AF65-F5344CB8AC3E}">
        <p14:creationId xmlns:p14="http://schemas.microsoft.com/office/powerpoint/2010/main" val="308141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pPr lvl="0" rtl="0">
              <a:buNone/>
            </a:pPr>
            <a:r>
              <a:rPr lang="en" dirty="0" smtClean="0"/>
              <a:t>The whole industry is moving into heterogeneous</a:t>
            </a:r>
            <a:r>
              <a:rPr lang="en" baseline="0" dirty="0" smtClean="0"/>
              <a:t> computing from mobile to supercomputing. This is motivated by the fact that heterogeneous computing system can achieve much more energy efficiency and higher performance than the traditional computing systems.</a:t>
            </a:r>
            <a:r>
              <a:rPr lang="en" dirty="0"/>
              <a:t>
</a:t>
            </a:r>
            <a:endParaRPr lang="en" sz="1800" dirty="0"/>
          </a:p>
        </p:txBody>
      </p:sp>
    </p:spTree>
    <p:extLst>
      <p:ext uri="{BB962C8B-B14F-4D97-AF65-F5344CB8AC3E}">
        <p14:creationId xmlns:p14="http://schemas.microsoft.com/office/powerpoint/2010/main" val="1170913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B8D58B-E620-4962-B3AB-D9EC5BD3B2C3}" type="slidenum">
              <a:rPr lang="en-US" smtClean="0"/>
              <a:pPr/>
              <a:t>28</a:t>
            </a:fld>
            <a:endParaRPr lang="en-US"/>
          </a:p>
        </p:txBody>
      </p:sp>
    </p:spTree>
    <p:extLst>
      <p:ext uri="{BB962C8B-B14F-4D97-AF65-F5344CB8AC3E}">
        <p14:creationId xmlns:p14="http://schemas.microsoft.com/office/powerpoint/2010/main" val="3452904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B8D58B-E620-4962-B3AB-D9EC5BD3B2C3}" type="slidenum">
              <a:rPr lang="en-US" smtClean="0"/>
              <a:pPr/>
              <a:t>29</a:t>
            </a:fld>
            <a:endParaRPr lang="en-US"/>
          </a:p>
        </p:txBody>
      </p:sp>
    </p:spTree>
    <p:extLst>
      <p:ext uri="{BB962C8B-B14F-4D97-AF65-F5344CB8AC3E}">
        <p14:creationId xmlns:p14="http://schemas.microsoft.com/office/powerpoint/2010/main" val="116625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B8D58B-E620-4962-B3AB-D9EC5BD3B2C3}" type="slidenum">
              <a:rPr lang="en-US" smtClean="0"/>
              <a:pPr/>
              <a:t>30</a:t>
            </a:fld>
            <a:endParaRPr lang="en-US"/>
          </a:p>
        </p:txBody>
      </p:sp>
    </p:spTree>
    <p:extLst>
      <p:ext uri="{BB962C8B-B14F-4D97-AF65-F5344CB8AC3E}">
        <p14:creationId xmlns:p14="http://schemas.microsoft.com/office/powerpoint/2010/main" val="777704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34</a:t>
            </a:fld>
            <a:endParaRPr lang="en-US"/>
          </a:p>
        </p:txBody>
      </p:sp>
    </p:spTree>
    <p:extLst>
      <p:ext uri="{BB962C8B-B14F-4D97-AF65-F5344CB8AC3E}">
        <p14:creationId xmlns:p14="http://schemas.microsoft.com/office/powerpoint/2010/main" val="391065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pPr lvl="0" rtl="0">
              <a:buClr>
                <a:srgbClr val="000000"/>
              </a:buClr>
              <a:buSzPct val="78571"/>
              <a:buFont typeface="Arial"/>
              <a:buNone/>
            </a:pPr>
            <a:r>
              <a:rPr lang="en" sz="1400"/>
              <a:t>When a CUDA program on the host CPU invokes a kernel grid, the blocks of the grid are numbered and distributed to multiprocessors with available execution capacity. </a:t>
            </a:r>
          </a:p>
          <a:p>
            <a:pPr lvl="0" rtl="0">
              <a:buClr>
                <a:srgbClr val="000000"/>
              </a:buClr>
              <a:buSzPct val="78571"/>
              <a:buFont typeface="Arial"/>
              <a:buNone/>
            </a:pPr>
            <a:r>
              <a:rPr lang="en" sz="1400" dirty="0"/>
              <a:t>The threads of a thread block execute concurrently on one multiprocessor, and multiple thread blocks can execute concurrently on one multiprocessor.</a:t>
            </a:r>
          </a:p>
          <a:p>
            <a:endParaRPr lang="en" sz="1400" dirty="0"/>
          </a:p>
          <a:p>
            <a:pPr lvl="0" rtl="0">
              <a:buClr>
                <a:srgbClr val="000000"/>
              </a:buClr>
              <a:buSzPct val="78571"/>
              <a:buFont typeface="Arial"/>
              <a:buNone/>
            </a:pPr>
            <a:r>
              <a:rPr lang="en" sz="1400" dirty="0"/>
              <a:t>As thread blocks terminate, new blocks are launched on the vacated multiprocessors.</a:t>
            </a:r>
          </a:p>
          <a:p>
            <a:endParaRPr lang="en" sz="1400" dirty="0"/>
          </a:p>
          <a:p>
            <a:endParaRPr lang="en" sz="1400" dirty="0"/>
          </a:p>
          <a:p>
            <a:pPr lvl="0" rtl="0">
              <a:buNone/>
            </a:pPr>
            <a:r>
              <a:rPr lang="en" dirty="0"/>
              <a:t>Each thread has private local memory. Each thread block has shared memory visible to all threads of the block and with the same lifetime as the block. All threads have access to the same global memory.</a:t>
            </a:r>
          </a:p>
          <a:p>
            <a:endParaRPr lang="en" dirty="0"/>
          </a:p>
        </p:txBody>
      </p:sp>
    </p:spTree>
    <p:extLst>
      <p:ext uri="{BB962C8B-B14F-4D97-AF65-F5344CB8AC3E}">
        <p14:creationId xmlns:p14="http://schemas.microsoft.com/office/powerpoint/2010/main" val="136672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pPr lvl="0" rtl="0">
              <a:buClr>
                <a:srgbClr val="000000"/>
              </a:buClr>
              <a:buSzPct val="78571"/>
              <a:buFont typeface="Arial"/>
              <a:buNone/>
            </a:pPr>
            <a:r>
              <a:rPr lang="en" sz="1400"/>
              <a:t>When a CUDA program on the host CPU invokes a kernel grid, the blocks of the grid are numbered and distributed to multiprocessors with available execution capacity. </a:t>
            </a:r>
          </a:p>
          <a:p>
            <a:pPr lvl="0" rtl="0">
              <a:buClr>
                <a:srgbClr val="000000"/>
              </a:buClr>
              <a:buSzPct val="78571"/>
              <a:buFont typeface="Arial"/>
              <a:buNone/>
            </a:pPr>
            <a:r>
              <a:rPr lang="en" sz="1400" dirty="0"/>
              <a:t>The threads of a thread block execute concurrently on one multiprocessor, and multiple thread blocks can execute concurrently on one multiprocessor.</a:t>
            </a:r>
          </a:p>
          <a:p>
            <a:endParaRPr lang="en" sz="1400" dirty="0"/>
          </a:p>
          <a:p>
            <a:pPr lvl="0" rtl="0">
              <a:buClr>
                <a:srgbClr val="000000"/>
              </a:buClr>
              <a:buSzPct val="78571"/>
              <a:buFont typeface="Arial"/>
              <a:buNone/>
            </a:pPr>
            <a:r>
              <a:rPr lang="en" sz="1400" dirty="0"/>
              <a:t>As thread blocks terminate, new blocks are launched on the vacated multiprocessors.</a:t>
            </a:r>
          </a:p>
          <a:p>
            <a:endParaRPr lang="en" sz="1400" dirty="0"/>
          </a:p>
          <a:p>
            <a:endParaRPr lang="en" sz="1400" dirty="0"/>
          </a:p>
          <a:p>
            <a:pPr lvl="0" rtl="0">
              <a:buNone/>
            </a:pPr>
            <a:r>
              <a:rPr lang="en" dirty="0"/>
              <a:t>Each thread has private local memory. Each thread block has shared memory visible to all threads of the block and with the same lifetime as the block. All threads have access to the same global memory.</a:t>
            </a:r>
          </a:p>
          <a:p>
            <a:endParaRPr lang="en" dirty="0"/>
          </a:p>
        </p:txBody>
      </p:sp>
    </p:spTree>
    <p:extLst>
      <p:ext uri="{BB962C8B-B14F-4D97-AF65-F5344CB8AC3E}">
        <p14:creationId xmlns:p14="http://schemas.microsoft.com/office/powerpoint/2010/main" val="205124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pPr lvl="0" rtl="0">
              <a:buClr>
                <a:srgbClr val="000000"/>
              </a:buClr>
              <a:buSzPct val="78571"/>
              <a:buFont typeface="Arial"/>
              <a:buNone/>
            </a:pPr>
            <a:r>
              <a:rPr lang="en" sz="1400"/>
              <a:t>When a CUDA program on the host CPU invokes a kernel grid, the blocks of the grid are numbered and distributed to multiprocessors with available execution capacity. </a:t>
            </a:r>
          </a:p>
          <a:p>
            <a:pPr lvl="0" rtl="0">
              <a:buClr>
                <a:srgbClr val="000000"/>
              </a:buClr>
              <a:buSzPct val="78571"/>
              <a:buFont typeface="Arial"/>
              <a:buNone/>
            </a:pPr>
            <a:r>
              <a:rPr lang="en" sz="1400" dirty="0"/>
              <a:t>The threads of a thread block execute concurrently on one multiprocessor, and multiple thread blocks can execute concurrently on one multiprocessor.</a:t>
            </a:r>
          </a:p>
          <a:p>
            <a:endParaRPr lang="en" sz="1400" dirty="0"/>
          </a:p>
          <a:p>
            <a:pPr lvl="0" rtl="0">
              <a:buClr>
                <a:srgbClr val="000000"/>
              </a:buClr>
              <a:buSzPct val="78571"/>
              <a:buFont typeface="Arial"/>
              <a:buNone/>
            </a:pPr>
            <a:r>
              <a:rPr lang="en" sz="1400" dirty="0"/>
              <a:t>As thread blocks terminate, new blocks are launched on the vacated multiprocessors.</a:t>
            </a:r>
          </a:p>
          <a:p>
            <a:endParaRPr lang="en" sz="1400" dirty="0"/>
          </a:p>
          <a:p>
            <a:endParaRPr lang="en" sz="1400" dirty="0"/>
          </a:p>
          <a:p>
            <a:pPr lvl="0" rtl="0">
              <a:buNone/>
            </a:pPr>
            <a:r>
              <a:rPr lang="en" dirty="0"/>
              <a:t>Each thread has private local memory. Each thread block has shared memory visible to all threads of the block and with the same lifetime as the block. All threads have access to the same global memory.</a:t>
            </a:r>
          </a:p>
          <a:p>
            <a:endParaRPr lang="en" dirty="0"/>
          </a:p>
        </p:txBody>
      </p:sp>
    </p:spTree>
    <p:extLst>
      <p:ext uri="{BB962C8B-B14F-4D97-AF65-F5344CB8AC3E}">
        <p14:creationId xmlns:p14="http://schemas.microsoft.com/office/powerpoint/2010/main" val="33666020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41</a:t>
            </a:fld>
            <a:endParaRPr lang="en-US"/>
          </a:p>
        </p:txBody>
      </p:sp>
    </p:spTree>
    <p:extLst>
      <p:ext uri="{BB962C8B-B14F-4D97-AF65-F5344CB8AC3E}">
        <p14:creationId xmlns:p14="http://schemas.microsoft.com/office/powerpoint/2010/main" val="300700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42</a:t>
            </a:fld>
            <a:endParaRPr lang="en-US"/>
          </a:p>
        </p:txBody>
      </p:sp>
    </p:spTree>
    <p:extLst>
      <p:ext uri="{BB962C8B-B14F-4D97-AF65-F5344CB8AC3E}">
        <p14:creationId xmlns:p14="http://schemas.microsoft.com/office/powerpoint/2010/main" val="3797255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dirty="0" smtClean="0"/>
              <a:t>Identical to finding offset in 1-dimensional storage of a 2-dimensional matrix:</a:t>
            </a:r>
          </a:p>
          <a:p>
            <a:pPr>
              <a:buNone/>
            </a:pPr>
            <a:r>
              <a:rPr lang="en-US" sz="1200" dirty="0" smtClean="0">
                <a:solidFill>
                  <a:schemeClr val="accent1">
                    <a:lumMod val="75000"/>
                  </a:schemeClr>
                </a:solidFill>
                <a:latin typeface="Courier New" pitchFamily="49" charset="0"/>
                <a:cs typeface="Courier New" pitchFamily="49" charset="0"/>
              </a:rPr>
              <a:t>       </a:t>
            </a:r>
            <a:r>
              <a:rPr lang="en-US" sz="1200" dirty="0" err="1" smtClean="0">
                <a:solidFill>
                  <a:schemeClr val="accent1">
                    <a:lumMod val="75000"/>
                  </a:schemeClr>
                </a:solidFill>
                <a:latin typeface="Courier New" pitchFamily="49" charset="0"/>
                <a:cs typeface="Courier New" pitchFamily="49" charset="0"/>
              </a:rPr>
              <a:t>int</a:t>
            </a:r>
            <a:r>
              <a:rPr lang="en-US" sz="1200" dirty="0" smtClean="0">
                <a:latin typeface="Courier New" pitchFamily="49" charset="0"/>
                <a:cs typeface="Courier New" pitchFamily="49" charset="0"/>
              </a:rPr>
              <a:t> index = x + width * y;</a:t>
            </a:r>
            <a:endParaRPr lang="en-US" sz="1200" dirty="0" smtClean="0"/>
          </a:p>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88</a:t>
            </a:fld>
            <a:endParaRPr lang="en-US"/>
          </a:p>
        </p:txBody>
      </p:sp>
    </p:spTree>
    <p:extLst>
      <p:ext uri="{BB962C8B-B14F-4D97-AF65-F5344CB8AC3E}">
        <p14:creationId xmlns:p14="http://schemas.microsoft.com/office/powerpoint/2010/main" val="101520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endParaRPr lang="en" sz="1800" dirty="0"/>
          </a:p>
        </p:txBody>
      </p:sp>
    </p:spTree>
    <p:extLst>
      <p:ext uri="{BB962C8B-B14F-4D97-AF65-F5344CB8AC3E}">
        <p14:creationId xmlns:p14="http://schemas.microsoft.com/office/powerpoint/2010/main" val="4031858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dirty="0" smtClean="0"/>
              <a:t>Identical to finding offset in 1-dimensional storage of a 2-dimensional matrix:</a:t>
            </a:r>
          </a:p>
          <a:p>
            <a:pPr>
              <a:buNone/>
            </a:pPr>
            <a:r>
              <a:rPr lang="en-US" sz="1200" dirty="0" smtClean="0">
                <a:solidFill>
                  <a:schemeClr val="accent1">
                    <a:lumMod val="75000"/>
                  </a:schemeClr>
                </a:solidFill>
                <a:latin typeface="Courier New" pitchFamily="49" charset="0"/>
                <a:cs typeface="Courier New" pitchFamily="49" charset="0"/>
              </a:rPr>
              <a:t>       </a:t>
            </a:r>
            <a:r>
              <a:rPr lang="en-US" sz="1200" dirty="0" err="1" smtClean="0">
                <a:solidFill>
                  <a:schemeClr val="accent1">
                    <a:lumMod val="75000"/>
                  </a:schemeClr>
                </a:solidFill>
                <a:latin typeface="Courier New" pitchFamily="49" charset="0"/>
                <a:cs typeface="Courier New" pitchFamily="49" charset="0"/>
              </a:rPr>
              <a:t>int</a:t>
            </a:r>
            <a:r>
              <a:rPr lang="en-US" sz="1200" dirty="0" smtClean="0">
                <a:latin typeface="Courier New" pitchFamily="49" charset="0"/>
                <a:cs typeface="Courier New" pitchFamily="49" charset="0"/>
              </a:rPr>
              <a:t> index = x + width * y;</a:t>
            </a:r>
            <a:endParaRPr lang="en-US" sz="1200" dirty="0" smtClean="0"/>
          </a:p>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89</a:t>
            </a:fld>
            <a:endParaRPr lang="en-US"/>
          </a:p>
        </p:txBody>
      </p:sp>
    </p:spTree>
    <p:extLst>
      <p:ext uri="{BB962C8B-B14F-4D97-AF65-F5344CB8AC3E}">
        <p14:creationId xmlns:p14="http://schemas.microsoft.com/office/powerpoint/2010/main" val="601831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105</a:t>
            </a:fld>
            <a:endParaRPr lang="en-US"/>
          </a:p>
        </p:txBody>
      </p:sp>
    </p:spTree>
    <p:extLst>
      <p:ext uri="{BB962C8B-B14F-4D97-AF65-F5344CB8AC3E}">
        <p14:creationId xmlns:p14="http://schemas.microsoft.com/office/powerpoint/2010/main" val="17367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108</a:t>
            </a:fld>
            <a:endParaRPr lang="en-US"/>
          </a:p>
        </p:txBody>
      </p:sp>
    </p:spTree>
    <p:extLst>
      <p:ext uri="{BB962C8B-B14F-4D97-AF65-F5344CB8AC3E}">
        <p14:creationId xmlns:p14="http://schemas.microsoft.com/office/powerpoint/2010/main" val="2144639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109</a:t>
            </a:fld>
            <a:endParaRPr lang="en-US"/>
          </a:p>
        </p:txBody>
      </p:sp>
    </p:spTree>
    <p:extLst>
      <p:ext uri="{BB962C8B-B14F-4D97-AF65-F5344CB8AC3E}">
        <p14:creationId xmlns:p14="http://schemas.microsoft.com/office/powerpoint/2010/main" val="1750257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110</a:t>
            </a:fld>
            <a:endParaRPr lang="en-US"/>
          </a:p>
        </p:txBody>
      </p:sp>
    </p:spTree>
    <p:extLst>
      <p:ext uri="{BB962C8B-B14F-4D97-AF65-F5344CB8AC3E}">
        <p14:creationId xmlns:p14="http://schemas.microsoft.com/office/powerpoint/2010/main" val="3645652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111</a:t>
            </a:fld>
            <a:endParaRPr lang="en-US"/>
          </a:p>
        </p:txBody>
      </p:sp>
    </p:spTree>
    <p:extLst>
      <p:ext uri="{BB962C8B-B14F-4D97-AF65-F5344CB8AC3E}">
        <p14:creationId xmlns:p14="http://schemas.microsoft.com/office/powerpoint/2010/main" val="794525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112</a:t>
            </a:fld>
            <a:endParaRPr lang="en-US"/>
          </a:p>
        </p:txBody>
      </p:sp>
    </p:spTree>
    <p:extLst>
      <p:ext uri="{BB962C8B-B14F-4D97-AF65-F5344CB8AC3E}">
        <p14:creationId xmlns:p14="http://schemas.microsoft.com/office/powerpoint/2010/main" val="2054278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113</a:t>
            </a:fld>
            <a:endParaRPr lang="en-US"/>
          </a:p>
        </p:txBody>
      </p:sp>
    </p:spTree>
    <p:extLst>
      <p:ext uri="{BB962C8B-B14F-4D97-AF65-F5344CB8AC3E}">
        <p14:creationId xmlns:p14="http://schemas.microsoft.com/office/powerpoint/2010/main" val="3980424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114</a:t>
            </a:fld>
            <a:endParaRPr lang="en-US"/>
          </a:p>
        </p:txBody>
      </p:sp>
    </p:spTree>
    <p:extLst>
      <p:ext uri="{BB962C8B-B14F-4D97-AF65-F5344CB8AC3E}">
        <p14:creationId xmlns:p14="http://schemas.microsoft.com/office/powerpoint/2010/main" val="344503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115</a:t>
            </a:fld>
            <a:endParaRPr lang="en-US"/>
          </a:p>
        </p:txBody>
      </p:sp>
    </p:spTree>
    <p:extLst>
      <p:ext uri="{BB962C8B-B14F-4D97-AF65-F5344CB8AC3E}">
        <p14:creationId xmlns:p14="http://schemas.microsoft.com/office/powerpoint/2010/main" val="214463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pPr lvl="0" rtl="0">
              <a:buNone/>
            </a:pPr>
            <a:r>
              <a:rPr lang="en-US" dirty="0" smtClean="0"/>
              <a:t>The</a:t>
            </a:r>
            <a:r>
              <a:rPr lang="en-US" baseline="0" dirty="0" smtClean="0"/>
              <a:t> traditional CPUs and GPUs are based on very different design philosophy. On the </a:t>
            </a:r>
            <a:r>
              <a:rPr lang="en-US" baseline="0" dirty="0" err="1" smtClean="0"/>
              <a:t>lefthand</a:t>
            </a:r>
            <a:r>
              <a:rPr lang="en-US" baseline="0" dirty="0" smtClean="0"/>
              <a:t> side the </a:t>
            </a:r>
            <a:r>
              <a:rPr lang="en-US" baseline="0" dirty="0" err="1" smtClean="0"/>
              <a:t>cpus</a:t>
            </a:r>
            <a:r>
              <a:rPr lang="en-US" baseline="0" dirty="0" smtClean="0"/>
              <a:t> are designed with optimized latency of executing instructions. Whereas the </a:t>
            </a:r>
            <a:r>
              <a:rPr lang="en-US" baseline="0" dirty="0" err="1" smtClean="0"/>
              <a:t>gpus</a:t>
            </a:r>
            <a:r>
              <a:rPr lang="en-US" baseline="0" dirty="0" smtClean="0"/>
              <a:t> are designed with throughput in mind and the goal is to maximize the throughput of instructions that the processor can achieve by executing as many instructions as possible at the same time.</a:t>
            </a:r>
          </a:p>
          <a:p>
            <a:pPr lvl="0" rtl="0">
              <a:buNone/>
            </a:pPr>
            <a:endParaRPr lang="en-US" dirty="0" smtClean="0"/>
          </a:p>
          <a:p>
            <a:pPr lvl="0" rtl="0">
              <a:buNone/>
            </a:pPr>
            <a:r>
              <a:rPr lang="en-US" dirty="0" smtClean="0"/>
              <a:t>If</a:t>
            </a:r>
            <a:r>
              <a:rPr lang="en-US" baseline="0" dirty="0" smtClean="0"/>
              <a:t> we look at the CPUs today, there are several important design techniques:</a:t>
            </a:r>
          </a:p>
          <a:p>
            <a:pPr lvl="0" rtl="0">
              <a:buNone/>
            </a:pPr>
            <a:r>
              <a:rPr lang="en-US" baseline="0" dirty="0" smtClean="0"/>
              <a:t>CPUs tend to come with large caches, they are designed to convert long latency memory accesses to short latency cache accesses. The goal is to keep as many of the data elements as possible in the cache so that a lot of times we need the data we’ll find the data in the cache and instead of going into DRAM (which takes a long memory) we can actually get data from the cache very quickly. </a:t>
            </a:r>
          </a:p>
          <a:p>
            <a:pPr lvl="0" rtl="0">
              <a:buNone/>
            </a:pPr>
            <a:r>
              <a:rPr lang="en-US" baseline="0" dirty="0" smtClean="0"/>
              <a:t>Two other control mechanism:</a:t>
            </a:r>
          </a:p>
          <a:p>
            <a:pPr lvl="0" rtl="0">
              <a:buNone/>
            </a:pPr>
            <a:r>
              <a:rPr lang="en-US" baseline="0" dirty="0" smtClean="0"/>
              <a:t>Branch prediction</a:t>
            </a:r>
            <a:endParaRPr lang="en-US" dirty="0" smtClean="0"/>
          </a:p>
          <a:p>
            <a:pPr lvl="0" rtl="0">
              <a:buNone/>
            </a:pPr>
            <a:r>
              <a:rPr lang="en-US" dirty="0" smtClean="0"/>
              <a:t>branches </a:t>
            </a:r>
            <a:r>
              <a:rPr lang="en-US" dirty="0" err="1" smtClean="0"/>
              <a:t>corrispond</a:t>
            </a:r>
            <a:r>
              <a:rPr lang="en-US" dirty="0" smtClean="0"/>
              <a:t> to decisions that we make in the source code. Whenever we make a decision sometimes it takes a long time for data to become available. the branch prediction allows the hardware to immediately predict what is going to be executed after the branch and reduce the latency.</a:t>
            </a:r>
          </a:p>
          <a:p>
            <a:pPr lvl="0" rtl="0">
              <a:buNone/>
            </a:pPr>
            <a:endParaRPr lang="en-US" dirty="0" smtClean="0"/>
          </a:p>
          <a:p>
            <a:pPr lvl="0" rtl="0">
              <a:buNone/>
            </a:pPr>
            <a:r>
              <a:rPr lang="en-US" dirty="0" smtClean="0"/>
              <a:t>with data forwarding the </a:t>
            </a:r>
            <a:r>
              <a:rPr lang="en-US" dirty="0" err="1" smtClean="0"/>
              <a:t>cpu</a:t>
            </a:r>
            <a:r>
              <a:rPr lang="en-US" dirty="0" smtClean="0"/>
              <a:t> is able to immediately use a result in the next clock cycle</a:t>
            </a:r>
          </a:p>
          <a:p>
            <a:pPr lvl="0" rtl="0">
              <a:buNone/>
            </a:pPr>
            <a:endParaRPr lang="en-US" dirty="0" smtClean="0"/>
          </a:p>
          <a:p>
            <a:pPr lvl="0" rtl="0">
              <a:buNone/>
            </a:pPr>
            <a:r>
              <a:rPr lang="en-US" dirty="0" smtClean="0"/>
              <a:t>another common technique to reduce latency is to produce a powerful ALU (a lot of transistors = less clock cycles)</a:t>
            </a:r>
          </a:p>
          <a:p>
            <a:pPr lvl="0" rtl="0">
              <a:buNone/>
            </a:pPr>
            <a:endParaRPr lang="en-US" dirty="0" smtClean="0"/>
          </a:p>
          <a:p>
            <a:pPr lvl="0" rtl="0">
              <a:buNone/>
            </a:pPr>
            <a:endParaRPr lang="en-US" dirty="0" smtClean="0"/>
          </a:p>
          <a:p>
            <a:pPr lvl="0" rtl="0">
              <a:buNone/>
            </a:pPr>
            <a:r>
              <a:rPr lang="en-US" dirty="0" smtClean="0"/>
              <a:t>the </a:t>
            </a:r>
            <a:r>
              <a:rPr lang="en-US" dirty="0" err="1" smtClean="0"/>
              <a:t>gpus</a:t>
            </a:r>
            <a:r>
              <a:rPr lang="en-US" dirty="0" smtClean="0"/>
              <a:t> on the other hand are representative instances of the so called throughput oriented designed.</a:t>
            </a:r>
          </a:p>
          <a:p>
            <a:pPr lvl="0" rtl="0">
              <a:buNone/>
            </a:pPr>
            <a:endParaRPr lang="en-US" dirty="0" smtClean="0"/>
          </a:p>
          <a:p>
            <a:pPr lvl="0" rtl="0">
              <a:buNone/>
            </a:pPr>
            <a:r>
              <a:rPr lang="en-US" dirty="0" smtClean="0"/>
              <a:t>they come with small caches as staging, consolidation memory and we can reduce the traffic to the dram.</a:t>
            </a:r>
          </a:p>
          <a:p>
            <a:pPr lvl="0" rtl="0">
              <a:buNone/>
            </a:pPr>
            <a:endParaRPr lang="en-US" dirty="0" smtClean="0"/>
          </a:p>
          <a:p>
            <a:pPr lvl="0" rtl="0">
              <a:buNone/>
            </a:pPr>
            <a:r>
              <a:rPr lang="en-US" dirty="0" smtClean="0"/>
              <a:t>has very simple control: no branch prediction, no data forwarding.</a:t>
            </a:r>
          </a:p>
          <a:p>
            <a:pPr lvl="0" rtl="0">
              <a:buNone/>
            </a:pPr>
            <a:endParaRPr lang="en-US" dirty="0" smtClean="0"/>
          </a:p>
          <a:p>
            <a:pPr lvl="0" rtl="0">
              <a:buNone/>
            </a:pPr>
            <a:r>
              <a:rPr lang="en-US" dirty="0" smtClean="0"/>
              <a:t>Energy efficient ALU: fairly long latency for producing operation, but heavily pipelined for high throughput. </a:t>
            </a:r>
          </a:p>
          <a:p>
            <a:pPr lvl="0" rtl="0">
              <a:buNone/>
            </a:pPr>
            <a:r>
              <a:rPr lang="en-US" dirty="0" smtClean="0"/>
              <a:t>The best way to achieve performance is by having a massive number of threads to tolerate latencies</a:t>
            </a:r>
          </a:p>
          <a:p>
            <a:pPr lvl="0" rtl="0">
              <a:buNone/>
            </a:pPr>
            <a:endParaRPr lang="en-US" dirty="0" smtClean="0"/>
          </a:p>
          <a:p>
            <a:pPr lvl="0" rtl="0">
              <a:buNone/>
            </a:pPr>
            <a:r>
              <a:rPr lang="en-US" dirty="0" smtClean="0"/>
              <a:t>winning applications use both CPU and GPUs</a:t>
            </a:r>
          </a:p>
          <a:p>
            <a:pPr lvl="0" rtl="0">
              <a:buNone/>
            </a:pPr>
            <a:endParaRPr lang="en-US" dirty="0" smtClean="0"/>
          </a:p>
          <a:p>
            <a:pPr lvl="0" rtl="0">
              <a:buNone/>
            </a:pPr>
            <a:endParaRPr lang="en-US" dirty="0" smtClean="0"/>
          </a:p>
          <a:p>
            <a:pPr lvl="0" rtl="0">
              <a:buNone/>
            </a:pPr>
            <a:endParaRPr lang="en-US" dirty="0" smtClean="0"/>
          </a:p>
          <a:p>
            <a:pPr lvl="0" rtl="0">
              <a:buNone/>
            </a:pPr>
            <a:r>
              <a:rPr lang="en-US" dirty="0" smtClean="0"/>
              <a:t>The CUDA architecture is built around a scalable array of multithreaded Streaming Multiprocessors (SMs). </a:t>
            </a:r>
            <a:r>
              <a:rPr lang="en" dirty="0"/>
              <a:t>
</a:t>
            </a:r>
            <a:r>
              <a:rPr lang="en" sz="1800" dirty="0"/>
              <a:t>A multiprocessor </a:t>
            </a:r>
            <a:r>
              <a:rPr lang="en" sz="1800" b="1" dirty="0"/>
              <a:t>is designed to execute hundreds of threads concurrently</a:t>
            </a:r>
            <a:r>
              <a:rPr lang="en" sz="1800" dirty="0"/>
              <a:t>. To </a:t>
            </a:r>
          </a:p>
          <a:p>
            <a:pPr lvl="0" rtl="0">
              <a:buNone/>
            </a:pPr>
            <a:r>
              <a:rPr lang="en" sz="1800" dirty="0"/>
              <a:t>manage such a large amount of threads, it employs a unique architecture called </a:t>
            </a:r>
          </a:p>
          <a:p>
            <a:pPr lvl="0" rtl="0">
              <a:buNone/>
            </a:pPr>
            <a:r>
              <a:rPr lang="en" sz="1800" dirty="0"/>
              <a:t>SIMT (Single-Instruction, Multiple-Thread)</a:t>
            </a:r>
          </a:p>
          <a:p>
            <a:endParaRPr lang="en" sz="1800" dirty="0"/>
          </a:p>
          <a:p>
            <a:pPr lvl="0" rtl="0">
              <a:buNone/>
            </a:pPr>
            <a:r>
              <a:rPr lang="en" sz="1800" dirty="0"/>
              <a:t>The instructions are pipelined to leverage instruction-level parallelism within a single thread, as well as thread-level parallelism through simultaneous hardware multithreading.</a:t>
            </a:r>
          </a:p>
          <a:p>
            <a:pPr lvl="0" rtl="0">
              <a:buNone/>
            </a:pPr>
            <a:r>
              <a:rPr lang="en" sz="1800" dirty="0"/>
              <a:t>Unlike CPU cores </a:t>
            </a:r>
            <a:r>
              <a:rPr lang="en" sz="1800" b="1" dirty="0"/>
              <a:t>instructions are issued in order</a:t>
            </a:r>
            <a:r>
              <a:rPr lang="en" sz="1800" dirty="0"/>
              <a:t> however and there is </a:t>
            </a:r>
            <a:r>
              <a:rPr lang="en" sz="1800" b="1" dirty="0"/>
              <a:t>no branch prediction</a:t>
            </a:r>
            <a:r>
              <a:rPr lang="en" sz="1800" dirty="0"/>
              <a:t> and </a:t>
            </a:r>
            <a:r>
              <a:rPr lang="en" sz="1800" b="1" dirty="0"/>
              <a:t>no speculative execution.</a:t>
            </a:r>
          </a:p>
          <a:p>
            <a:endParaRPr lang="en" sz="1800" b="1" dirty="0"/>
          </a:p>
          <a:p>
            <a:endParaRPr lang="en" sz="1800" b="1" dirty="0"/>
          </a:p>
        </p:txBody>
      </p:sp>
    </p:spTree>
    <p:extLst>
      <p:ext uri="{BB962C8B-B14F-4D97-AF65-F5344CB8AC3E}">
        <p14:creationId xmlns:p14="http://schemas.microsoft.com/office/powerpoint/2010/main" val="4250898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125</a:t>
            </a:fld>
            <a:endParaRPr lang="en-US"/>
          </a:p>
        </p:txBody>
      </p:sp>
    </p:spTree>
    <p:extLst>
      <p:ext uri="{BB962C8B-B14F-4D97-AF65-F5344CB8AC3E}">
        <p14:creationId xmlns:p14="http://schemas.microsoft.com/office/powerpoint/2010/main" val="2144639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126</a:t>
            </a:fld>
            <a:endParaRPr lang="en-US"/>
          </a:p>
        </p:txBody>
      </p:sp>
    </p:spTree>
    <p:extLst>
      <p:ext uri="{BB962C8B-B14F-4D97-AF65-F5344CB8AC3E}">
        <p14:creationId xmlns:p14="http://schemas.microsoft.com/office/powerpoint/2010/main" val="2144639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2857500" y="514350"/>
            <a:ext cx="3429000" cy="2571750"/>
          </a:xfrm>
          <a:ln/>
        </p:spPr>
      </p:sp>
      <p:sp>
        <p:nvSpPr>
          <p:cNvPr id="54275"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978315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145</a:t>
            </a:fld>
            <a:endParaRPr lang="en-US"/>
          </a:p>
        </p:txBody>
      </p:sp>
    </p:spTree>
    <p:extLst>
      <p:ext uri="{BB962C8B-B14F-4D97-AF65-F5344CB8AC3E}">
        <p14:creationId xmlns:p14="http://schemas.microsoft.com/office/powerpoint/2010/main" val="210266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pPr lvl="0" rtl="0">
              <a:buNone/>
            </a:pPr>
            <a:r>
              <a:rPr lang="en-US" dirty="0" smtClean="0"/>
              <a:t>The</a:t>
            </a:r>
            <a:r>
              <a:rPr lang="en-US" baseline="0" dirty="0" smtClean="0"/>
              <a:t> traditional CPUs and GPUs are based on very different design philosophy. On the </a:t>
            </a:r>
            <a:r>
              <a:rPr lang="en-US" baseline="0" dirty="0" err="1" smtClean="0"/>
              <a:t>lefthand</a:t>
            </a:r>
            <a:r>
              <a:rPr lang="en-US" baseline="0" dirty="0" smtClean="0"/>
              <a:t> side the </a:t>
            </a:r>
            <a:r>
              <a:rPr lang="en-US" baseline="0" dirty="0" err="1" smtClean="0"/>
              <a:t>cpus</a:t>
            </a:r>
            <a:r>
              <a:rPr lang="en-US" baseline="0" dirty="0" smtClean="0"/>
              <a:t> are designed with optimized latency of executing instructions. Whereas the </a:t>
            </a:r>
            <a:r>
              <a:rPr lang="en-US" baseline="0" dirty="0" err="1" smtClean="0"/>
              <a:t>gpus</a:t>
            </a:r>
            <a:r>
              <a:rPr lang="en-US" baseline="0" dirty="0" smtClean="0"/>
              <a:t> are designed with throughput in mind and the goal is to maximize the throughput of instructions that the processor can achieve by executing as many instructions as possible at the same time.</a:t>
            </a:r>
          </a:p>
          <a:p>
            <a:pPr lvl="0" rtl="0">
              <a:buNone/>
            </a:pPr>
            <a:endParaRPr lang="en-US" dirty="0" smtClean="0"/>
          </a:p>
          <a:p>
            <a:pPr lvl="0" rtl="0">
              <a:buNone/>
            </a:pPr>
            <a:r>
              <a:rPr lang="en-US" dirty="0" smtClean="0"/>
              <a:t>If</a:t>
            </a:r>
            <a:r>
              <a:rPr lang="en-US" baseline="0" dirty="0" smtClean="0"/>
              <a:t> we look at the CPUs today, there are several important design techniques:</a:t>
            </a:r>
          </a:p>
          <a:p>
            <a:pPr lvl="0" rtl="0">
              <a:buNone/>
            </a:pPr>
            <a:r>
              <a:rPr lang="en-US" baseline="0" dirty="0" smtClean="0"/>
              <a:t>CPUs tend to come with large caches, they are designed to convert long latency memory accesses to short latency cache accesses. The goal is to keep as many of the data elements as possible in the cache so that a lot of times we need the data we’ll find the data in the cache and instead of going into DRAM (which takes a long memory) we can actually get data from the cache very quickly. </a:t>
            </a:r>
          </a:p>
          <a:p>
            <a:pPr lvl="0" rtl="0">
              <a:buNone/>
            </a:pPr>
            <a:r>
              <a:rPr lang="en-US" baseline="0" dirty="0" smtClean="0"/>
              <a:t>Two other control mechanism:</a:t>
            </a:r>
          </a:p>
          <a:p>
            <a:pPr lvl="0" rtl="0">
              <a:buNone/>
            </a:pPr>
            <a:r>
              <a:rPr lang="en-US" baseline="0" dirty="0" smtClean="0"/>
              <a:t>Branch prediction</a:t>
            </a:r>
            <a:endParaRPr lang="en-US" dirty="0" smtClean="0"/>
          </a:p>
          <a:p>
            <a:pPr lvl="0" rtl="0">
              <a:buNone/>
            </a:pPr>
            <a:r>
              <a:rPr lang="en-US" dirty="0" smtClean="0"/>
              <a:t>branches </a:t>
            </a:r>
            <a:r>
              <a:rPr lang="en-US" dirty="0" err="1" smtClean="0"/>
              <a:t>corrispond</a:t>
            </a:r>
            <a:r>
              <a:rPr lang="en-US" dirty="0" smtClean="0"/>
              <a:t> to decisions that we make in the source code. Whenever we make a decision sometimes it takes a long time for data to become available. the branch prediction allows the hardware to immediately predict what is going to be executed after the branch and reduce the latency.</a:t>
            </a:r>
          </a:p>
          <a:p>
            <a:pPr lvl="0" rtl="0">
              <a:buNone/>
            </a:pPr>
            <a:endParaRPr lang="en-US" dirty="0" smtClean="0"/>
          </a:p>
          <a:p>
            <a:pPr lvl="0" rtl="0">
              <a:buNone/>
            </a:pPr>
            <a:r>
              <a:rPr lang="en-US" dirty="0" smtClean="0"/>
              <a:t>with data forwarding the </a:t>
            </a:r>
            <a:r>
              <a:rPr lang="en-US" dirty="0" err="1" smtClean="0"/>
              <a:t>cpu</a:t>
            </a:r>
            <a:r>
              <a:rPr lang="en-US" dirty="0" smtClean="0"/>
              <a:t> is able to immediately use a result in the next clock cycle</a:t>
            </a:r>
          </a:p>
          <a:p>
            <a:pPr lvl="0" rtl="0">
              <a:buNone/>
            </a:pPr>
            <a:endParaRPr lang="en-US" dirty="0" smtClean="0"/>
          </a:p>
          <a:p>
            <a:pPr lvl="0" rtl="0">
              <a:buNone/>
            </a:pPr>
            <a:r>
              <a:rPr lang="en-US" dirty="0" smtClean="0"/>
              <a:t>another common technique to reduce latency is to produce a powerful ALU (a lot of transistors = less clock cycles)</a:t>
            </a:r>
          </a:p>
          <a:p>
            <a:pPr lvl="0" rtl="0">
              <a:buNone/>
            </a:pPr>
            <a:endParaRPr lang="en-US" dirty="0" smtClean="0"/>
          </a:p>
          <a:p>
            <a:pPr lvl="0" rtl="0">
              <a:buNone/>
            </a:pPr>
            <a:endParaRPr lang="en-US" dirty="0" smtClean="0"/>
          </a:p>
          <a:p>
            <a:pPr lvl="0" rtl="0">
              <a:buNone/>
            </a:pPr>
            <a:r>
              <a:rPr lang="en-US" dirty="0" smtClean="0"/>
              <a:t>the </a:t>
            </a:r>
            <a:r>
              <a:rPr lang="en-US" dirty="0" err="1" smtClean="0"/>
              <a:t>gpus</a:t>
            </a:r>
            <a:r>
              <a:rPr lang="en-US" dirty="0" smtClean="0"/>
              <a:t> on the other hand are representative instances of the so called throughput oriented designed.</a:t>
            </a:r>
          </a:p>
          <a:p>
            <a:pPr lvl="0" rtl="0">
              <a:buNone/>
            </a:pPr>
            <a:endParaRPr lang="en-US" dirty="0" smtClean="0"/>
          </a:p>
          <a:p>
            <a:pPr lvl="0" rtl="0">
              <a:buNone/>
            </a:pPr>
            <a:r>
              <a:rPr lang="en-US" dirty="0" smtClean="0"/>
              <a:t>they come with small caches as staging, consolidation memory and we can reduce the traffic to the dram.</a:t>
            </a:r>
          </a:p>
          <a:p>
            <a:pPr lvl="0" rtl="0">
              <a:buNone/>
            </a:pPr>
            <a:endParaRPr lang="en-US" dirty="0" smtClean="0"/>
          </a:p>
          <a:p>
            <a:pPr lvl="0" rtl="0">
              <a:buNone/>
            </a:pPr>
            <a:r>
              <a:rPr lang="en-US" dirty="0" smtClean="0"/>
              <a:t>has very simple control: no branch prediction, no data forwarding.</a:t>
            </a:r>
          </a:p>
          <a:p>
            <a:pPr lvl="0" rtl="0">
              <a:buNone/>
            </a:pPr>
            <a:endParaRPr lang="en-US" dirty="0" smtClean="0"/>
          </a:p>
          <a:p>
            <a:pPr lvl="0" rtl="0">
              <a:buNone/>
            </a:pPr>
            <a:r>
              <a:rPr lang="en-US" dirty="0" smtClean="0"/>
              <a:t>Energy efficient ALU: fairly long latency for producing operation, but heavily pipelined for high throughput. </a:t>
            </a:r>
          </a:p>
          <a:p>
            <a:pPr lvl="0" rtl="0">
              <a:buNone/>
            </a:pPr>
            <a:r>
              <a:rPr lang="en-US" dirty="0" smtClean="0"/>
              <a:t>The best way to achieve performance is by having a massive number of threads to tolerate latencies</a:t>
            </a:r>
          </a:p>
          <a:p>
            <a:pPr lvl="0" rtl="0">
              <a:buNone/>
            </a:pPr>
            <a:endParaRPr lang="en-US" dirty="0" smtClean="0"/>
          </a:p>
          <a:p>
            <a:pPr lvl="0" rtl="0">
              <a:buNone/>
            </a:pPr>
            <a:r>
              <a:rPr lang="en-US" dirty="0" smtClean="0"/>
              <a:t>winning applications use both CPU and GPUs</a:t>
            </a:r>
          </a:p>
          <a:p>
            <a:pPr lvl="0" rtl="0">
              <a:buNone/>
            </a:pPr>
            <a:endParaRPr lang="en-US" dirty="0" smtClean="0"/>
          </a:p>
          <a:p>
            <a:pPr lvl="0" rtl="0">
              <a:buNone/>
            </a:pPr>
            <a:endParaRPr lang="en-US" dirty="0" smtClean="0"/>
          </a:p>
          <a:p>
            <a:pPr lvl="0" rtl="0">
              <a:buNone/>
            </a:pPr>
            <a:endParaRPr lang="en-US" dirty="0" smtClean="0"/>
          </a:p>
          <a:p>
            <a:pPr lvl="0" rtl="0">
              <a:buNone/>
            </a:pPr>
            <a:r>
              <a:rPr lang="en-US" dirty="0" smtClean="0"/>
              <a:t>The CUDA architecture is built around a scalable array of multithreaded Streaming Multiprocessors (SMs). </a:t>
            </a:r>
            <a:r>
              <a:rPr lang="en" dirty="0"/>
              <a:t>
</a:t>
            </a:r>
            <a:r>
              <a:rPr lang="en" sz="1800" dirty="0"/>
              <a:t>A multiprocessor </a:t>
            </a:r>
            <a:r>
              <a:rPr lang="en" sz="1800" b="1" dirty="0"/>
              <a:t>is designed to execute hundreds of threads concurrently</a:t>
            </a:r>
            <a:r>
              <a:rPr lang="en" sz="1800" dirty="0"/>
              <a:t>. To </a:t>
            </a:r>
          </a:p>
          <a:p>
            <a:pPr lvl="0" rtl="0">
              <a:buNone/>
            </a:pPr>
            <a:r>
              <a:rPr lang="en" sz="1800" dirty="0"/>
              <a:t>manage such a large amount of threads, it employs a unique architecture called </a:t>
            </a:r>
          </a:p>
          <a:p>
            <a:pPr lvl="0" rtl="0">
              <a:buNone/>
            </a:pPr>
            <a:r>
              <a:rPr lang="en" sz="1800" dirty="0"/>
              <a:t>SIMT (Single-Instruction, Multiple-Thread)</a:t>
            </a:r>
          </a:p>
          <a:p>
            <a:endParaRPr lang="en" sz="1800" dirty="0"/>
          </a:p>
          <a:p>
            <a:pPr lvl="0" rtl="0">
              <a:buNone/>
            </a:pPr>
            <a:r>
              <a:rPr lang="en" sz="1800" dirty="0"/>
              <a:t>The instructions are pipelined to leverage instruction-level parallelism within a single thread, as well as thread-level parallelism through simultaneous hardware multithreading.</a:t>
            </a:r>
          </a:p>
          <a:p>
            <a:pPr lvl="0" rtl="0">
              <a:buNone/>
            </a:pPr>
            <a:r>
              <a:rPr lang="en" sz="1800" dirty="0"/>
              <a:t>Unlike CPU cores </a:t>
            </a:r>
            <a:r>
              <a:rPr lang="en" sz="1800" b="1" dirty="0"/>
              <a:t>instructions are issued in order</a:t>
            </a:r>
            <a:r>
              <a:rPr lang="en" sz="1800" dirty="0"/>
              <a:t> however and there is </a:t>
            </a:r>
            <a:r>
              <a:rPr lang="en" sz="1800" b="1" dirty="0"/>
              <a:t>no branch prediction</a:t>
            </a:r>
            <a:r>
              <a:rPr lang="en" sz="1800" dirty="0"/>
              <a:t> and </a:t>
            </a:r>
            <a:r>
              <a:rPr lang="en" sz="1800" b="1" dirty="0"/>
              <a:t>no speculative execution.</a:t>
            </a:r>
          </a:p>
          <a:p>
            <a:endParaRPr lang="en" sz="1800" b="1" dirty="0"/>
          </a:p>
          <a:p>
            <a:endParaRPr lang="en" sz="1800" b="1" dirty="0"/>
          </a:p>
        </p:txBody>
      </p:sp>
    </p:spTree>
    <p:extLst>
      <p:ext uri="{BB962C8B-B14F-4D97-AF65-F5344CB8AC3E}">
        <p14:creationId xmlns:p14="http://schemas.microsoft.com/office/powerpoint/2010/main" val="394001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914401" y="3257550"/>
            <a:ext cx="7315199" cy="3086100"/>
          </a:xfrm>
          <a:prstGeom prst="rect">
            <a:avLst/>
          </a:prstGeom>
        </p:spPr>
        <p:txBody>
          <a:bodyPr lIns="91425" tIns="91425" rIns="91425" bIns="91425" anchor="t" anchorCtr="0">
            <a:noAutofit/>
          </a:bodyPr>
          <a:lstStyle/>
          <a:p>
            <a:pPr lvl="0" rtl="0">
              <a:buNone/>
            </a:pPr>
            <a:r>
              <a:rPr lang="en-US" dirty="0" smtClean="0"/>
              <a:t>The</a:t>
            </a:r>
            <a:r>
              <a:rPr lang="en-US" baseline="0" dirty="0" smtClean="0"/>
              <a:t> traditional CPUs and GPUs are based on very different design philosophy. On the </a:t>
            </a:r>
            <a:r>
              <a:rPr lang="en-US" baseline="0" dirty="0" err="1" smtClean="0"/>
              <a:t>lefthand</a:t>
            </a:r>
            <a:r>
              <a:rPr lang="en-US" baseline="0" dirty="0" smtClean="0"/>
              <a:t> side the </a:t>
            </a:r>
            <a:r>
              <a:rPr lang="en-US" baseline="0" dirty="0" err="1" smtClean="0"/>
              <a:t>cpus</a:t>
            </a:r>
            <a:r>
              <a:rPr lang="en-US" baseline="0" dirty="0" smtClean="0"/>
              <a:t> are designed with optimized latency of executing instructions. Whereas the </a:t>
            </a:r>
            <a:r>
              <a:rPr lang="en-US" baseline="0" dirty="0" err="1" smtClean="0"/>
              <a:t>gpus</a:t>
            </a:r>
            <a:r>
              <a:rPr lang="en-US" baseline="0" dirty="0" smtClean="0"/>
              <a:t> are designed with throughput in mind and the goal is to maximize the throughput of instructions that the processor can achieve by executing as many instructions as possible at the same time.</a:t>
            </a:r>
          </a:p>
          <a:p>
            <a:pPr lvl="0" rtl="0">
              <a:buNone/>
            </a:pPr>
            <a:endParaRPr lang="en-US" dirty="0" smtClean="0"/>
          </a:p>
          <a:p>
            <a:pPr lvl="0" rtl="0">
              <a:buNone/>
            </a:pPr>
            <a:r>
              <a:rPr lang="en-US" dirty="0" smtClean="0"/>
              <a:t>If</a:t>
            </a:r>
            <a:r>
              <a:rPr lang="en-US" baseline="0" dirty="0" smtClean="0"/>
              <a:t> we look at the CPUs today, there are several important design techniques:</a:t>
            </a:r>
          </a:p>
          <a:p>
            <a:pPr lvl="0" rtl="0">
              <a:buNone/>
            </a:pPr>
            <a:r>
              <a:rPr lang="en-US" baseline="0" dirty="0" smtClean="0"/>
              <a:t>CPUs tend to come with large caches, they are designed to convert long latency memory accesses to short latency cache accesses. The goal is to keep as many of the data elements as possible in the cache so that a lot of times we need the data we’ll find the data in the cache and instead of going into DRAM (which takes a long memory) we can actually get data from the cache very quickly. </a:t>
            </a:r>
          </a:p>
          <a:p>
            <a:pPr lvl="0" rtl="0">
              <a:buNone/>
            </a:pPr>
            <a:r>
              <a:rPr lang="en-US" baseline="0" dirty="0" smtClean="0"/>
              <a:t>Two other control mechanism:</a:t>
            </a:r>
          </a:p>
          <a:p>
            <a:pPr lvl="0" rtl="0">
              <a:buNone/>
            </a:pPr>
            <a:r>
              <a:rPr lang="en-US" baseline="0" dirty="0" smtClean="0"/>
              <a:t>Branch prediction</a:t>
            </a:r>
            <a:endParaRPr lang="en-US" dirty="0" smtClean="0"/>
          </a:p>
          <a:p>
            <a:pPr lvl="0" rtl="0">
              <a:buNone/>
            </a:pPr>
            <a:r>
              <a:rPr lang="en-US" dirty="0" smtClean="0"/>
              <a:t>branches </a:t>
            </a:r>
            <a:r>
              <a:rPr lang="en-US" dirty="0" err="1" smtClean="0"/>
              <a:t>corrispond</a:t>
            </a:r>
            <a:r>
              <a:rPr lang="en-US" dirty="0" smtClean="0"/>
              <a:t> to decisions that we make in the source code. Whenever we make a decision sometimes it takes a long time for data to become available. the branch prediction allows the hardware to immediately predict what is going to be executed after the branch and reduce the latency.</a:t>
            </a:r>
          </a:p>
          <a:p>
            <a:pPr lvl="0" rtl="0">
              <a:buNone/>
            </a:pPr>
            <a:endParaRPr lang="en-US" dirty="0" smtClean="0"/>
          </a:p>
          <a:p>
            <a:pPr lvl="0" rtl="0">
              <a:buNone/>
            </a:pPr>
            <a:r>
              <a:rPr lang="en-US" dirty="0" smtClean="0"/>
              <a:t>with data forwarding the </a:t>
            </a:r>
            <a:r>
              <a:rPr lang="en-US" dirty="0" err="1" smtClean="0"/>
              <a:t>cpu</a:t>
            </a:r>
            <a:r>
              <a:rPr lang="en-US" dirty="0" smtClean="0"/>
              <a:t> is able to immediately use a result in the next clock cycle</a:t>
            </a:r>
          </a:p>
          <a:p>
            <a:pPr lvl="0" rtl="0">
              <a:buNone/>
            </a:pPr>
            <a:endParaRPr lang="en-US" dirty="0" smtClean="0"/>
          </a:p>
          <a:p>
            <a:pPr lvl="0" rtl="0">
              <a:buNone/>
            </a:pPr>
            <a:r>
              <a:rPr lang="en-US" dirty="0" smtClean="0"/>
              <a:t>another common technique to reduce latency is to produce a powerful ALU (a lot of transistors = less clock cycles)</a:t>
            </a:r>
          </a:p>
          <a:p>
            <a:pPr lvl="0" rtl="0">
              <a:buNone/>
            </a:pPr>
            <a:endParaRPr lang="en-US" dirty="0" smtClean="0"/>
          </a:p>
          <a:p>
            <a:pPr lvl="0" rtl="0">
              <a:buNone/>
            </a:pPr>
            <a:endParaRPr lang="en-US" dirty="0" smtClean="0"/>
          </a:p>
          <a:p>
            <a:pPr lvl="0" rtl="0">
              <a:buNone/>
            </a:pPr>
            <a:r>
              <a:rPr lang="en-US" dirty="0" smtClean="0"/>
              <a:t>the </a:t>
            </a:r>
            <a:r>
              <a:rPr lang="en-US" dirty="0" err="1" smtClean="0"/>
              <a:t>gpus</a:t>
            </a:r>
            <a:r>
              <a:rPr lang="en-US" dirty="0" smtClean="0"/>
              <a:t> on the other hand are representative instances of the so called throughput oriented designed.</a:t>
            </a:r>
          </a:p>
          <a:p>
            <a:pPr lvl="0" rtl="0">
              <a:buNone/>
            </a:pPr>
            <a:endParaRPr lang="en-US" dirty="0" smtClean="0"/>
          </a:p>
          <a:p>
            <a:pPr lvl="0" rtl="0">
              <a:buNone/>
            </a:pPr>
            <a:r>
              <a:rPr lang="en-US" dirty="0" smtClean="0"/>
              <a:t>they come with small caches as staging, consolidation memory and we can reduce the traffic to the dram.</a:t>
            </a:r>
          </a:p>
          <a:p>
            <a:pPr lvl="0" rtl="0">
              <a:buNone/>
            </a:pPr>
            <a:endParaRPr lang="en-US" dirty="0" smtClean="0"/>
          </a:p>
          <a:p>
            <a:pPr lvl="0" rtl="0">
              <a:buNone/>
            </a:pPr>
            <a:r>
              <a:rPr lang="en-US" dirty="0" smtClean="0"/>
              <a:t>has very simple control: no branch prediction, no data forwarding.</a:t>
            </a:r>
          </a:p>
          <a:p>
            <a:pPr lvl="0" rtl="0">
              <a:buNone/>
            </a:pPr>
            <a:endParaRPr lang="en-US" dirty="0" smtClean="0"/>
          </a:p>
          <a:p>
            <a:pPr lvl="0" rtl="0">
              <a:buNone/>
            </a:pPr>
            <a:r>
              <a:rPr lang="en-US" dirty="0" smtClean="0"/>
              <a:t>Energy efficient ALU: fairly long latency for producing operation, but heavily pipelined for high throughput. </a:t>
            </a:r>
          </a:p>
          <a:p>
            <a:pPr lvl="0" rtl="0">
              <a:buNone/>
            </a:pPr>
            <a:r>
              <a:rPr lang="en-US" dirty="0" smtClean="0"/>
              <a:t>The best way to achieve performance is by having a massive number of threads to tolerate latencies</a:t>
            </a:r>
          </a:p>
          <a:p>
            <a:pPr lvl="0" rtl="0">
              <a:buNone/>
            </a:pPr>
            <a:endParaRPr lang="en-US" dirty="0" smtClean="0"/>
          </a:p>
          <a:p>
            <a:pPr lvl="0" rtl="0">
              <a:buNone/>
            </a:pPr>
            <a:r>
              <a:rPr lang="en-US" dirty="0" smtClean="0"/>
              <a:t>winning applications use both CPU and GPUs</a:t>
            </a:r>
          </a:p>
          <a:p>
            <a:pPr lvl="0" rtl="0">
              <a:buNone/>
            </a:pPr>
            <a:endParaRPr lang="en-US" dirty="0" smtClean="0"/>
          </a:p>
          <a:p>
            <a:pPr lvl="0" rtl="0">
              <a:buNone/>
            </a:pPr>
            <a:endParaRPr lang="en-US" dirty="0" smtClean="0"/>
          </a:p>
          <a:p>
            <a:pPr lvl="0" rtl="0">
              <a:buNone/>
            </a:pPr>
            <a:endParaRPr lang="en-US" dirty="0" smtClean="0"/>
          </a:p>
          <a:p>
            <a:pPr lvl="0" rtl="0">
              <a:buNone/>
            </a:pPr>
            <a:r>
              <a:rPr lang="en-US" dirty="0" smtClean="0"/>
              <a:t>The CUDA architecture is built around a scalable array of multithreaded Streaming Multiprocessors (SMs). </a:t>
            </a:r>
            <a:r>
              <a:rPr lang="en" dirty="0"/>
              <a:t>
</a:t>
            </a:r>
            <a:r>
              <a:rPr lang="en" sz="1800" dirty="0"/>
              <a:t>A multiprocessor </a:t>
            </a:r>
            <a:r>
              <a:rPr lang="en" sz="1800" b="1" dirty="0"/>
              <a:t>is designed to execute hundreds of threads concurrently</a:t>
            </a:r>
            <a:r>
              <a:rPr lang="en" sz="1800" dirty="0"/>
              <a:t>. To </a:t>
            </a:r>
          </a:p>
          <a:p>
            <a:pPr lvl="0" rtl="0">
              <a:buNone/>
            </a:pPr>
            <a:r>
              <a:rPr lang="en" sz="1800" dirty="0"/>
              <a:t>manage such a large amount of threads, it employs a unique architecture called </a:t>
            </a:r>
          </a:p>
          <a:p>
            <a:pPr lvl="0" rtl="0">
              <a:buNone/>
            </a:pPr>
            <a:r>
              <a:rPr lang="en" sz="1800" dirty="0"/>
              <a:t>SIMT (Single-Instruction, Multiple-Thread)</a:t>
            </a:r>
          </a:p>
          <a:p>
            <a:endParaRPr lang="en" sz="1800" dirty="0"/>
          </a:p>
          <a:p>
            <a:pPr lvl="0" rtl="0">
              <a:buNone/>
            </a:pPr>
            <a:r>
              <a:rPr lang="en" sz="1800" dirty="0"/>
              <a:t>The instructions are pipelined to leverage instruction-level parallelism within a single thread, as well as thread-level parallelism through simultaneous hardware multithreading.</a:t>
            </a:r>
          </a:p>
          <a:p>
            <a:pPr lvl="0" rtl="0">
              <a:buNone/>
            </a:pPr>
            <a:r>
              <a:rPr lang="en" sz="1800" dirty="0"/>
              <a:t>Unlike CPU cores </a:t>
            </a:r>
            <a:r>
              <a:rPr lang="en" sz="1800" b="1" dirty="0"/>
              <a:t>instructions are issued in order</a:t>
            </a:r>
            <a:r>
              <a:rPr lang="en" sz="1800" dirty="0"/>
              <a:t> however and there is </a:t>
            </a:r>
            <a:r>
              <a:rPr lang="en" sz="1800" b="1" dirty="0"/>
              <a:t>no branch prediction</a:t>
            </a:r>
            <a:r>
              <a:rPr lang="en" sz="1800" dirty="0"/>
              <a:t> and </a:t>
            </a:r>
            <a:r>
              <a:rPr lang="en" sz="1800" b="1" dirty="0"/>
              <a:t>no speculative execution.</a:t>
            </a:r>
          </a:p>
          <a:p>
            <a:endParaRPr lang="en" sz="1800" b="1" dirty="0"/>
          </a:p>
          <a:p>
            <a:endParaRPr lang="en" sz="1800" b="1" dirty="0"/>
          </a:p>
        </p:txBody>
      </p:sp>
    </p:spTree>
    <p:extLst>
      <p:ext uri="{BB962C8B-B14F-4D97-AF65-F5344CB8AC3E}">
        <p14:creationId xmlns:p14="http://schemas.microsoft.com/office/powerpoint/2010/main" val="37531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10</a:t>
            </a:fld>
            <a:endParaRPr lang="en-US"/>
          </a:p>
        </p:txBody>
      </p:sp>
    </p:spTree>
    <p:extLst>
      <p:ext uri="{BB962C8B-B14F-4D97-AF65-F5344CB8AC3E}">
        <p14:creationId xmlns:p14="http://schemas.microsoft.com/office/powerpoint/2010/main" val="2876676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11</a:t>
            </a:fld>
            <a:endParaRPr lang="en-US"/>
          </a:p>
        </p:txBody>
      </p:sp>
    </p:spTree>
    <p:extLst>
      <p:ext uri="{BB962C8B-B14F-4D97-AF65-F5344CB8AC3E}">
        <p14:creationId xmlns:p14="http://schemas.microsoft.com/office/powerpoint/2010/main" val="9815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12</a:t>
            </a:fld>
            <a:endParaRPr lang="en-US"/>
          </a:p>
        </p:txBody>
      </p:sp>
    </p:spTree>
    <p:extLst>
      <p:ext uri="{BB962C8B-B14F-4D97-AF65-F5344CB8AC3E}">
        <p14:creationId xmlns:p14="http://schemas.microsoft.com/office/powerpoint/2010/main" val="496380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20000"/>
              </a:prstClr>
            </a:outerShdw>
          </a:effectLst>
        </p:spPr>
        <p:txBody>
          <a:bodyPr/>
          <a:lstStyle>
            <a:lvl1pPr algn="ctr">
              <a:defRPr>
                <a:solidFill>
                  <a:schemeClr val="tx1"/>
                </a:solidFill>
                <a:effectLst>
                  <a:outerShdw blurRad="50800" dist="38100" dir="2700000" algn="tl" rotWithShape="0">
                    <a:prstClr val="black">
                      <a:alpha val="25000"/>
                    </a:prstClr>
                  </a:outerShdw>
                </a:effectLst>
                <a:latin typeface="Bell MT"/>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effectLst>
            <a:outerShdw blurRad="50800" dist="38100" dir="2700000" algn="tl" rotWithShape="0">
              <a:prstClr val="black">
                <a:alpha val="17000"/>
              </a:prstClr>
            </a:outerShdw>
          </a:effectLst>
        </p:spPr>
        <p:txBody>
          <a:bodyPr/>
          <a:lstStyle>
            <a:lvl1pPr marL="0" indent="0" algn="ctr">
              <a:buNone/>
              <a:defRPr>
                <a:solidFill>
                  <a:schemeClr val="tx1">
                    <a:tint val="75000"/>
                  </a:schemeClr>
                </a:solidFill>
                <a:effectLst>
                  <a:outerShdw blurRad="50800" dist="38100" dir="2700000" algn="tl" rotWithShape="0">
                    <a:prstClr val="black">
                      <a:alpha val="10000"/>
                    </a:prstClr>
                  </a:outerShdw>
                </a:effectLst>
                <a:latin typeface="Bell 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5" name="Footer Placeholder 4"/>
          <p:cNvSpPr>
            <a:spLocks noGrp="1"/>
          </p:cNvSpPr>
          <p:nvPr>
            <p:ph type="ftr" sz="quarter" idx="11"/>
          </p:nvPr>
        </p:nvSpPr>
        <p:spPr/>
        <p:txBody>
          <a:bodyPr/>
          <a:lstStyle>
            <a:lvl1pPr>
              <a:defRPr>
                <a:latin typeface="Bell MT"/>
              </a:defRPr>
            </a:lvl1pPr>
          </a:lstStyle>
          <a:p>
            <a:r>
              <a:rPr lang="en-GB" dirty="0" smtClean="0">
                <a:solidFill>
                  <a:prstClr val="black">
                    <a:tint val="75000"/>
                  </a:prstClr>
                </a:solidFill>
              </a:rPr>
              <a:t>felice@cern.ch</a:t>
            </a: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Bell MT"/>
              </a:defRPr>
            </a:lvl1pPr>
          </a:lstStyle>
          <a:p>
            <a:fld id="{16B3AADE-80ED-49F1-ADB4-8B3B92A3600F}" type="slidenum">
              <a:rPr lang="en-GB" smtClean="0">
                <a:solidFill>
                  <a:prstClr val="black">
                    <a:tint val="75000"/>
                  </a:prstClr>
                </a:solidFill>
              </a:rPr>
              <a:pPr/>
              <a:t>‹#›</a:t>
            </a:fld>
            <a:endParaRPr lang="en-GB" dirty="0">
              <a:solidFill>
                <a:prstClr val="black">
                  <a:tint val="75000"/>
                </a:prstClr>
              </a:solidFill>
            </a:endParaRPr>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80512" cy="934454"/>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0382" y="31767"/>
            <a:ext cx="1108645" cy="831484"/>
          </a:xfrm>
          <a:prstGeom prst="rect">
            <a:avLst/>
          </a:prstGeom>
          <a:effectLst>
            <a:outerShdw blurRad="50800" dist="38100" dir="2700000" algn="tl" rotWithShape="0">
              <a:prstClr val="black">
                <a:alpha val="95000"/>
              </a:prstClr>
            </a:outerShdw>
          </a:effectLst>
        </p:spPr>
      </p:pic>
    </p:spTree>
    <p:extLst>
      <p:ext uri="{BB962C8B-B14F-4D97-AF65-F5344CB8AC3E}">
        <p14:creationId xmlns:p14="http://schemas.microsoft.com/office/powerpoint/2010/main" val="7414470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lvl1pPr>
              <a:defRPr>
                <a:latin typeface="Bell MT" panose="02020503060305020303" pitchFamily="18" charset="0"/>
              </a:defRPr>
            </a:lvl1pPr>
          </a:lstStyle>
          <a:p>
            <a:fld id="{16B3AADE-80ED-49F1-ADB4-8B3B92A3600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03865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1"/>
          </p:nvPr>
        </p:nvSpPr>
        <p:spPr/>
        <p:txBody>
          <a:bodyPr/>
          <a:lstStyle/>
          <a:p>
            <a:r>
              <a:rPr lang="en-GB" dirty="0" smtClean="0">
                <a:solidFill>
                  <a:prstClr val="black">
                    <a:tint val="75000"/>
                  </a:prstClr>
                </a:solidFill>
              </a:rPr>
              <a:t>felice@cern.ch</a:t>
            </a:r>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6B3AADE-80ED-49F1-ADB4-8B3B92A3600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42272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Footer Placeholder 7"/>
          <p:cNvSpPr>
            <a:spLocks noGrp="1"/>
          </p:cNvSpPr>
          <p:nvPr>
            <p:ph type="ftr" sz="quarter" idx="11"/>
          </p:nvPr>
        </p:nvSpPr>
        <p:spPr/>
        <p:txBody>
          <a:bodyPr/>
          <a:lstStyle/>
          <a:p>
            <a:r>
              <a:rPr lang="en-GB" dirty="0" smtClean="0">
                <a:solidFill>
                  <a:prstClr val="black">
                    <a:tint val="75000"/>
                  </a:prstClr>
                </a:solidFill>
              </a:rPr>
              <a:t>felice@cern.ch</a:t>
            </a:r>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6B3AADE-80ED-49F1-ADB4-8B3B92A3600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78656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lstStyle/>
          <a:p>
            <a:r>
              <a:rPr lang="en-GB" dirty="0" smtClean="0">
                <a:solidFill>
                  <a:prstClr val="black">
                    <a:tint val="75000"/>
                  </a:prstClr>
                </a:solidFill>
              </a:rPr>
              <a:t>felice@cern.ch</a:t>
            </a:r>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6B3AADE-80ED-49F1-ADB4-8B3B92A3600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449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smtClean="0">
                <a:solidFill>
                  <a:prstClr val="black">
                    <a:tint val="75000"/>
                  </a:prstClr>
                </a:solidFill>
              </a:rPr>
              <a:t>felice@cern.ch</a:t>
            </a:r>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10649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1510" y="98630"/>
            <a:ext cx="7829281" cy="760400"/>
          </a:xfrm>
        </p:spPr>
        <p:txBody>
          <a:bodyPr/>
          <a:lstStyle/>
          <a:p>
            <a:r>
              <a:rPr lang="en-US" smtClean="0"/>
              <a:t>Click to edit Master title style</a:t>
            </a:r>
            <a:endParaRPr lang="en-GB"/>
          </a:p>
        </p:txBody>
      </p:sp>
    </p:spTree>
    <p:extLst>
      <p:ext uri="{BB962C8B-B14F-4D97-AF65-F5344CB8AC3E}">
        <p14:creationId xmlns:p14="http://schemas.microsoft.com/office/powerpoint/2010/main" val="12462213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Bell MT" panose="02020503060305020303" pitchFamily="18" charset="0"/>
              </a:defRPr>
            </a:lvl1pPr>
          </a:lstStyle>
          <a:p>
            <a:pPr fontAlgn="auto">
              <a:spcBef>
                <a:spcPts val="0"/>
              </a:spcBef>
              <a:spcAft>
                <a:spcPts val="0"/>
              </a:spcAft>
            </a:pPr>
            <a:r>
              <a:rPr lang="en-GB" dirty="0" smtClean="0">
                <a:solidFill>
                  <a:prstClr val="black">
                    <a:tint val="75000"/>
                  </a:prstClr>
                </a:solidFill>
              </a:rPr>
              <a:t>felice@cern.ch</a:t>
            </a:r>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6B3AADE-80ED-49F1-ADB4-8B3B92A3600F}"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pic>
        <p:nvPicPr>
          <p:cNvPr id="8"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12" y="0"/>
            <a:ext cx="9180512" cy="934454"/>
          </a:xfrm>
          <a:prstGeom prst="rect">
            <a:avLst/>
          </a:prstGeom>
        </p:spPr>
      </p:pic>
      <p:sp>
        <p:nvSpPr>
          <p:cNvPr id="2" name="Title Placeholder 1"/>
          <p:cNvSpPr>
            <a:spLocks noGrp="1"/>
          </p:cNvSpPr>
          <p:nvPr>
            <p:ph type="title"/>
          </p:nvPr>
        </p:nvSpPr>
        <p:spPr>
          <a:xfrm>
            <a:off x="198987" y="-96478"/>
            <a:ext cx="7613373"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40382" y="31767"/>
            <a:ext cx="1108645" cy="831484"/>
          </a:xfrm>
          <a:prstGeom prst="rect">
            <a:avLst/>
          </a:prstGeom>
          <a:effectLst>
            <a:outerShdw blurRad="50800" dist="38100" dir="2700000" algn="tl" rotWithShape="0">
              <a:prstClr val="black">
                <a:alpha val="95000"/>
              </a:prstClr>
            </a:outerShdw>
          </a:effectLst>
        </p:spPr>
      </p:pic>
    </p:spTree>
    <p:extLst>
      <p:ext uri="{BB962C8B-B14F-4D97-AF65-F5344CB8AC3E}">
        <p14:creationId xmlns:p14="http://schemas.microsoft.com/office/powerpoint/2010/main" val="148630176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5" r:id="rId7"/>
  </p:sldLayoutIdLst>
  <p:timing>
    <p:tnLst>
      <p:par>
        <p:cTn id="1" dur="indefinite" restart="never" nodeType="tmRoot"/>
      </p:par>
    </p:tnLst>
  </p:timing>
  <p:hf hdr="0"/>
  <p:txStyles>
    <p:titleStyle>
      <a:lvl1pPr algn="l" defTabSz="914400" rtl="0" eaLnBrk="1" latinLnBrk="0" hangingPunct="1">
        <a:spcBef>
          <a:spcPct val="0"/>
        </a:spcBef>
        <a:buNone/>
        <a:defRPr sz="4400" kern="1200">
          <a:solidFill>
            <a:schemeClr val="bg1"/>
          </a:solidFill>
          <a:effectLst>
            <a:outerShdw blurRad="50800" dist="38100" dir="2700000" algn="tl" rotWithShape="0">
              <a:prstClr val="black">
                <a:alpha val="40000"/>
              </a:prstClr>
            </a:outerShdw>
          </a:effectLst>
          <a:latin typeface="Bell M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effectLst>
            <a:outerShdw blurRad="50800" dist="38100" dir="2700000" algn="tl" rotWithShape="0">
              <a:prstClr val="black">
                <a:alpha val="10000"/>
              </a:prstClr>
            </a:outerShdw>
          </a:effectLst>
          <a:latin typeface="Bell M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outerShdw blurRad="50800" dist="38100" dir="2700000" algn="tl" rotWithShape="0">
              <a:prstClr val="black">
                <a:alpha val="10000"/>
              </a:prstClr>
            </a:outerShdw>
          </a:effectLst>
          <a:latin typeface="Bell M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effectLst>
            <a:outerShdw blurRad="50800" dist="38100" dir="2700000" algn="tl" rotWithShape="0">
              <a:prstClr val="black">
                <a:alpha val="10000"/>
              </a:prstClr>
            </a:outerShdw>
          </a:effectLst>
          <a:latin typeface="Bell M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effectLst>
            <a:outerShdw blurRad="50800" dist="38100" dir="2700000" algn="tl" rotWithShape="0">
              <a:prstClr val="black">
                <a:alpha val="10000"/>
              </a:prstClr>
            </a:outerShdw>
          </a:effectLst>
          <a:latin typeface="Bell M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effectLst>
            <a:outerShdw blurRad="50800" dist="38100" dir="2700000" algn="tl" rotWithShape="0">
              <a:prstClr val="black">
                <a:alpha val="10000"/>
              </a:prstClr>
            </a:outerShdw>
          </a:effectLst>
          <a:latin typeface="Bell M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hyperlink" Target="http://docs.nvidia.com/cuda/thrust/index.html#ixzz3ypRKV2Zt"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Introduction to </a:t>
            </a:r>
            <a:br>
              <a:rPr lang="en-GB" dirty="0" smtClean="0"/>
            </a:br>
            <a:r>
              <a:rPr lang="en-GB" dirty="0" smtClean="0"/>
              <a:t>GPU programming using CUDA</a:t>
            </a:r>
            <a:endParaRPr lang="en-GB" dirty="0"/>
          </a:p>
        </p:txBody>
      </p:sp>
      <p:sp>
        <p:nvSpPr>
          <p:cNvPr id="3074" name="Rectangle 2"/>
          <p:cNvSpPr>
            <a:spLocks noGrp="1" noChangeArrowheads="1"/>
          </p:cNvSpPr>
          <p:nvPr>
            <p:ph type="subTitle" idx="1"/>
          </p:nvPr>
        </p:nvSpPr>
        <p:spPr bwMode="auto">
          <a:prstGeom prst="rect">
            <a:avLst/>
          </a:prstGeom>
          <a:noFill/>
          <a:ln/>
        </p:spPr>
        <p:txBody>
          <a:bodyPr lIns="0" tIns="0" rIns="0" bIns="0" anchor="ctr"/>
          <a:lstStyle/>
          <a:p>
            <a:pPr marL="0" indent="0" algn="ctr">
              <a:lnSpc>
                <a:spcPct val="75000"/>
              </a:lnSpc>
              <a:buNone/>
            </a:pPr>
            <a:r>
              <a:rPr lang="en-US" sz="2800" dirty="0" smtClean="0">
                <a:solidFill>
                  <a:schemeClr val="tx1"/>
                </a:solidFill>
              </a:rPr>
              <a:t>Felice Pantaleo</a:t>
            </a:r>
          </a:p>
          <a:p>
            <a:pPr marL="0" indent="0" algn="ctr">
              <a:lnSpc>
                <a:spcPct val="75000"/>
              </a:lnSpc>
              <a:buNone/>
            </a:pPr>
            <a:r>
              <a:rPr lang="en-US" sz="2800" dirty="0" smtClean="0">
                <a:solidFill>
                  <a:schemeClr val="tx1"/>
                </a:solidFill>
              </a:rPr>
              <a:t>EP-CMG-CO</a:t>
            </a:r>
          </a:p>
          <a:p>
            <a:pPr marL="0" indent="0" algn="ctr">
              <a:lnSpc>
                <a:spcPct val="75000"/>
              </a:lnSpc>
              <a:buNone/>
            </a:pPr>
            <a:endParaRPr lang="en-US" sz="1800" dirty="0">
              <a:solidFill>
                <a:schemeClr val="tx1"/>
              </a:solidFill>
            </a:endParaRPr>
          </a:p>
          <a:p>
            <a:pPr marL="0" indent="0" algn="ctr">
              <a:lnSpc>
                <a:spcPct val="75000"/>
              </a:lnSpc>
              <a:buNone/>
            </a:pPr>
            <a:r>
              <a:rPr lang="en-US" sz="1800" dirty="0" smtClean="0"/>
              <a:t>felice@cern.ch</a:t>
            </a:r>
            <a:endParaRPr lang="en-US" sz="1800" dirty="0"/>
          </a:p>
        </p:txBody>
      </p:sp>
    </p:spTree>
    <p:extLst>
      <p:ext uri="{BB962C8B-B14F-4D97-AF65-F5344CB8AC3E}">
        <p14:creationId xmlns:p14="http://schemas.microsoft.com/office/powerpoint/2010/main" val="390203825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rmAutofit/>
          </a:bodyPr>
          <a:lstStyle/>
          <a:p>
            <a:r>
              <a:rPr lang="en-GB" dirty="0" smtClean="0"/>
              <a:t>Throughput</a:t>
            </a:r>
            <a:endParaRPr lang="en-GB" dirty="0"/>
          </a:p>
        </p:txBody>
      </p:sp>
      <p:sp>
        <p:nvSpPr>
          <p:cNvPr id="3" name="Content Placeholder 2" descr=" 3"/>
          <p:cNvSpPr>
            <a:spLocks noGrp="1"/>
          </p:cNvSpPr>
          <p:nvPr>
            <p:ph idx="1"/>
          </p:nvPr>
        </p:nvSpPr>
        <p:spPr>
          <a:xfrm>
            <a:off x="198987" y="1178750"/>
            <a:ext cx="8487813" cy="4947413"/>
          </a:xfrm>
        </p:spPr>
        <p:txBody>
          <a:bodyPr>
            <a:normAutofit fontScale="92500" lnSpcReduction="10000"/>
          </a:bodyPr>
          <a:lstStyle/>
          <a:p>
            <a:pPr marL="0" indent="0">
              <a:buNone/>
            </a:pPr>
            <a:r>
              <a:rPr lang="en-GB" b="1" dirty="0" smtClean="0"/>
              <a:t>Theoretical peak throughput</a:t>
            </a:r>
            <a:r>
              <a:rPr lang="en-GB" dirty="0" smtClean="0"/>
              <a:t>: the maximum amount of data that a kernel can read </a:t>
            </a:r>
            <a:r>
              <a:rPr lang="en-GB" b="1" dirty="0" smtClean="0"/>
              <a:t>and</a:t>
            </a:r>
            <a:r>
              <a:rPr lang="en-GB" dirty="0" smtClean="0"/>
              <a:t> produce in the unit time. </a:t>
            </a:r>
          </a:p>
          <a:p>
            <a:pPr marL="0" indent="0" algn="ctr">
              <a:buNone/>
            </a:pPr>
            <a:endParaRPr lang="en-GB" sz="2000" dirty="0" smtClean="0"/>
          </a:p>
          <a:p>
            <a:pPr algn="ctr">
              <a:buChar char=" "/>
            </a:pPr>
            <a:r>
              <a:rPr lang="en-GB" sz="2000" smtClean="0">
                <a:solidFill>
                  <a:schemeClr val="tx2"/>
                </a:solidFill>
              </a:rPr>
              <a:t>          </a:t>
            </a:r>
            <a:r>
              <a:rPr lang="en-GB" sz="2000" baseline="-25000" smtClean="0">
                <a:solidFill>
                  <a:schemeClr val="tx2"/>
                </a:solidFill>
              </a:rPr>
              <a:t>    </a:t>
            </a:r>
            <a:r>
              <a:rPr lang="en-GB" sz="2000" smtClean="0">
                <a:solidFill>
                  <a:schemeClr val="tx2"/>
                </a:solidFill>
              </a:rPr>
              <a:t>                                                   </a:t>
            </a:r>
            <a:endParaRPr lang="en-GB" sz="2000" dirty="0" smtClean="0">
              <a:solidFill>
                <a:schemeClr val="tx2"/>
              </a:solidFill>
            </a:endParaRPr>
          </a:p>
          <a:p>
            <a:pPr marL="0" indent="0" algn="ctr">
              <a:buNone/>
            </a:pPr>
            <a:endParaRPr lang="en-GB" sz="2000" dirty="0">
              <a:solidFill>
                <a:schemeClr val="tx2"/>
              </a:solidFill>
            </a:endParaRPr>
          </a:p>
          <a:p>
            <a:pPr>
              <a:buChar char=" "/>
            </a:pPr>
            <a:r>
              <a:rPr lang="en-GB" smtClean="0"/>
              <a:t>                                                   </a:t>
            </a:r>
            <a:br>
              <a:rPr lang="en-GB" smtClean="0"/>
            </a:br>
            <a:r>
              <a:rPr lang="en-GB" smtClean="0"/>
              <a:t>                                                </a:t>
            </a:r>
            <a:br>
              <a:rPr lang="en-GB" smtClean="0"/>
            </a:br>
            <a:r>
              <a:rPr lang="en-GB" smtClean="0"/>
              <a:t>                                                  </a:t>
            </a:r>
            <a:br>
              <a:rPr lang="en-GB" smtClean="0"/>
            </a:br>
            <a:r>
              <a:rPr lang="en-GB" smtClean="0"/>
              <a:t>                                                  </a:t>
            </a:r>
            <a:br>
              <a:rPr lang="en-GB" smtClean="0"/>
            </a:br>
            <a:r>
              <a:rPr lang="en-GB" smtClean="0"/>
              <a:t>                </a:t>
            </a:r>
            <a:endParaRPr lang="en-GB" dirty="0" smtClean="0"/>
          </a:p>
          <a:p>
            <a:pPr algn="ctr">
              <a:buChar char=" "/>
            </a:pPr>
            <a:r>
              <a:rPr lang="en-GB" sz="2000" smtClean="0">
                <a:solidFill>
                  <a:schemeClr val="tx2"/>
                </a:solidFill>
              </a:rPr>
              <a:t>          </a:t>
            </a:r>
            <a:r>
              <a:rPr lang="en-GB" sz="2000" baseline="-25000" smtClean="0">
                <a:solidFill>
                  <a:schemeClr val="tx2"/>
                </a:solidFill>
              </a:rPr>
              <a:t>    </a:t>
            </a:r>
            <a:r>
              <a:rPr lang="en-GB" sz="2000" smtClean="0">
                <a:solidFill>
                  <a:schemeClr val="tx2"/>
                </a:solidFill>
              </a:rPr>
              <a:t>                                               </a:t>
            </a:r>
            <a:endParaRPr lang="en-GB" sz="2000" dirty="0">
              <a:solidFill>
                <a:schemeClr val="tx2"/>
              </a:solidFill>
            </a:endParaRPr>
          </a:p>
          <a:p>
            <a:pPr marL="0" indent="0">
              <a:buNone/>
            </a:pPr>
            <a:endParaRPr lang="en-GB" dirty="0"/>
          </a:p>
        </p:txBody>
      </p:sp>
      <p:sp>
        <p:nvSpPr>
          <p:cNvPr id="6" name="Slide Number Placeholder 5" descr=" 6"/>
          <p:cNvSpPr>
            <a:spLocks noGrp="1"/>
          </p:cNvSpPr>
          <p:nvPr>
            <p:ph type="sldNum" sz="quarter" idx="12"/>
          </p:nvPr>
        </p:nvSpPr>
        <p:spPr/>
        <p:txBody>
          <a:bodyPr/>
          <a:lstStyle/>
          <a:p>
            <a:r>
              <a:rPr lang="en-GB" smtClean="0">
                <a:solidFill>
                  <a:prstClr val="black">
                    <a:tint val="75000"/>
                  </a:prstClr>
                </a:solidFill>
              </a:rPr>
              <a:t>5</a:t>
            </a:r>
            <a:endParaRPr lang="en-GB">
              <a:solidFill>
                <a:prstClr val="black">
                  <a:tint val="75000"/>
                </a:prstClr>
              </a:solidFill>
            </a:endParaRPr>
          </a:p>
        </p:txBody>
      </p:sp>
    </p:spTree>
    <p:extLst>
      <p:ext uri="{BB962C8B-B14F-4D97-AF65-F5344CB8AC3E}">
        <p14:creationId xmlns:p14="http://schemas.microsoft.com/office/powerpoint/2010/main" val="7915567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Why Bother with Threads?</a:t>
            </a:r>
            <a:endParaRPr lang="en-GB" dirty="0"/>
          </a:p>
        </p:txBody>
      </p:sp>
      <p:sp>
        <p:nvSpPr>
          <p:cNvPr id="3" name="Content Placeholder 2" descr=" 3"/>
          <p:cNvSpPr>
            <a:spLocks noGrp="1"/>
          </p:cNvSpPr>
          <p:nvPr>
            <p:ph idx="1"/>
          </p:nvPr>
        </p:nvSpPr>
        <p:spPr>
          <a:xfrm>
            <a:off x="457200" y="1600200"/>
            <a:ext cx="8229600" cy="4525963"/>
          </a:xfrm>
        </p:spPr>
        <p:txBody>
          <a:bodyPr>
            <a:normAutofit fontScale="92500" lnSpcReduction="20000"/>
          </a:bodyPr>
          <a:lstStyle/>
          <a:p>
            <a:r>
              <a:rPr lang="en-GB" dirty="0" smtClean="0"/>
              <a:t>Threads seem unnecessary</a:t>
            </a:r>
          </a:p>
          <a:p>
            <a:pPr lvl="1"/>
            <a:r>
              <a:rPr lang="en-GB" dirty="0" smtClean="0"/>
              <a:t>They add a level of complexity</a:t>
            </a:r>
          </a:p>
          <a:p>
            <a:pPr lvl="1"/>
            <a:r>
              <a:rPr lang="en-GB" dirty="0" smtClean="0"/>
              <a:t>What do we gain?</a:t>
            </a:r>
          </a:p>
          <a:p>
            <a:endParaRPr lang="en-GB" dirty="0"/>
          </a:p>
          <a:p>
            <a:pPr lvl="0"/>
            <a:r>
              <a:rPr lang="en-GB" dirty="0" smtClean="0">
                <a:latin typeface="Bell MT" panose="02020503060305020303" pitchFamily="18" charset="0"/>
              </a:rPr>
              <a:t>Unlike parallel blocks, threads have mechanisms to:</a:t>
            </a:r>
          </a:p>
          <a:p>
            <a:pPr lvl="1"/>
            <a:r>
              <a:rPr lang="en-GB" dirty="0" smtClean="0">
                <a:latin typeface="Bell MT" panose="02020503060305020303" pitchFamily="18" charset="0"/>
              </a:rPr>
              <a:t>Communicate</a:t>
            </a:r>
          </a:p>
          <a:p>
            <a:pPr lvl="1">
              <a:buChar char=" "/>
            </a:pPr>
            <a:r>
              <a:rPr lang="en-GB" dirty="0" smtClean="0"/>
              <a:t>           </a:t>
            </a:r>
          </a:p>
          <a:p>
            <a:endParaRPr lang="en-GB" dirty="0"/>
          </a:p>
          <a:p>
            <a:pPr>
              <a:buChar char=" "/>
            </a:pPr>
            <a:r>
              <a:rPr lang="en-GB" dirty="0" smtClean="0"/>
              <a:t>                                              </a:t>
            </a:r>
            <a:endParaRPr lang="en-GB" dirty="0"/>
          </a:p>
        </p:txBody>
      </p:sp>
    </p:spTree>
    <p:extLst>
      <p:ext uri="{BB962C8B-B14F-4D97-AF65-F5344CB8AC3E}">
        <p14:creationId xmlns:p14="http://schemas.microsoft.com/office/powerpoint/2010/main" val="31458994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Why Bother with Threads?</a:t>
            </a:r>
            <a:endParaRPr lang="en-GB" dirty="0"/>
          </a:p>
        </p:txBody>
      </p:sp>
      <p:sp>
        <p:nvSpPr>
          <p:cNvPr id="3" name="Content Placeholder 2" descr=" 3"/>
          <p:cNvSpPr>
            <a:spLocks noGrp="1"/>
          </p:cNvSpPr>
          <p:nvPr>
            <p:ph idx="1"/>
          </p:nvPr>
        </p:nvSpPr>
        <p:spPr>
          <a:xfrm>
            <a:off x="457200" y="1600200"/>
            <a:ext cx="8229600" cy="4525963"/>
          </a:xfrm>
        </p:spPr>
        <p:txBody>
          <a:bodyPr>
            <a:normAutofit fontScale="92500" lnSpcReduction="20000"/>
          </a:bodyPr>
          <a:lstStyle/>
          <a:p>
            <a:r>
              <a:rPr lang="en-GB" dirty="0" smtClean="0"/>
              <a:t>Threads seem unnecessary</a:t>
            </a:r>
          </a:p>
          <a:p>
            <a:pPr lvl="1"/>
            <a:r>
              <a:rPr lang="en-GB" dirty="0" smtClean="0"/>
              <a:t>They add a level of complexity</a:t>
            </a:r>
          </a:p>
          <a:p>
            <a:pPr lvl="1"/>
            <a:r>
              <a:rPr lang="en-GB" dirty="0" smtClean="0"/>
              <a:t>What do we gain?</a:t>
            </a:r>
          </a:p>
          <a:p>
            <a:endParaRPr lang="en-GB" dirty="0"/>
          </a:p>
          <a:p>
            <a:pPr lvl="0"/>
            <a:r>
              <a:rPr lang="en-GB" dirty="0" smtClean="0">
                <a:latin typeface="Bell MT" panose="02020503060305020303" pitchFamily="18" charset="0"/>
              </a:rPr>
              <a:t>Unlike parallel blocks, threads have mechanisms to:</a:t>
            </a:r>
          </a:p>
          <a:p>
            <a:pPr lvl="1"/>
            <a:r>
              <a:rPr lang="en-GB" dirty="0" smtClean="0">
                <a:latin typeface="Bell MT" panose="02020503060305020303" pitchFamily="18" charset="0"/>
              </a:rPr>
              <a:t>Communicate</a:t>
            </a:r>
          </a:p>
          <a:p>
            <a:pPr lvl="1"/>
            <a:r>
              <a:rPr lang="en-GB" dirty="0" smtClean="0">
                <a:latin typeface="Bell MT" panose="02020503060305020303" pitchFamily="18" charset="0"/>
              </a:rPr>
              <a:t>Synchronize</a:t>
            </a:r>
          </a:p>
          <a:p>
            <a:endParaRPr lang="en-GB" dirty="0">
              <a:solidFill>
                <a:schemeClr val="bg1">
                  <a:lumMod val="50000"/>
                </a:schemeClr>
              </a:solidFill>
            </a:endParaRPr>
          </a:p>
          <a:p>
            <a:pPr>
              <a:buChar char=" "/>
            </a:pPr>
            <a:r>
              <a:rPr lang="en-GB" dirty="0" smtClean="0"/>
              <a:t>                                              </a:t>
            </a:r>
            <a:endParaRPr lang="en-GB" dirty="0"/>
          </a:p>
        </p:txBody>
      </p:sp>
    </p:spTree>
    <p:extLst>
      <p:ext uri="{BB962C8B-B14F-4D97-AF65-F5344CB8AC3E}">
        <p14:creationId xmlns:p14="http://schemas.microsoft.com/office/powerpoint/2010/main" val="932969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Why Bother with Threads?</a:t>
            </a:r>
            <a:endParaRPr lang="en-GB" dirty="0"/>
          </a:p>
        </p:txBody>
      </p:sp>
      <p:sp>
        <p:nvSpPr>
          <p:cNvPr id="3" name="Content Placeholder 2" descr=" 3"/>
          <p:cNvSpPr>
            <a:spLocks noGrp="1"/>
          </p:cNvSpPr>
          <p:nvPr>
            <p:ph idx="1"/>
          </p:nvPr>
        </p:nvSpPr>
        <p:spPr>
          <a:xfrm>
            <a:off x="457200" y="1600200"/>
            <a:ext cx="8229600" cy="4525963"/>
          </a:xfrm>
        </p:spPr>
        <p:txBody>
          <a:bodyPr>
            <a:normAutofit fontScale="85000" lnSpcReduction="10000"/>
          </a:bodyPr>
          <a:lstStyle/>
          <a:p>
            <a:r>
              <a:rPr lang="en-GB" dirty="0" smtClean="0"/>
              <a:t>Threads seem unnecessary</a:t>
            </a:r>
          </a:p>
          <a:p>
            <a:pPr lvl="1"/>
            <a:r>
              <a:rPr lang="en-GB" dirty="0" smtClean="0"/>
              <a:t>They add a level of complexity</a:t>
            </a:r>
          </a:p>
          <a:p>
            <a:pPr lvl="1"/>
            <a:r>
              <a:rPr lang="en-GB" dirty="0" smtClean="0"/>
              <a:t>What do we gain?</a:t>
            </a:r>
          </a:p>
          <a:p>
            <a:endParaRPr lang="en-GB" dirty="0"/>
          </a:p>
          <a:p>
            <a:pPr lvl="0"/>
            <a:r>
              <a:rPr lang="en-GB" dirty="0" smtClean="0">
                <a:latin typeface="Bell MT" panose="02020503060305020303" pitchFamily="18" charset="0"/>
              </a:rPr>
              <a:t>Unlike parallel blocks, threads have mechanisms to:</a:t>
            </a:r>
          </a:p>
          <a:p>
            <a:pPr lvl="1"/>
            <a:r>
              <a:rPr lang="en-GB" dirty="0" smtClean="0">
                <a:latin typeface="Bell MT" panose="02020503060305020303" pitchFamily="18" charset="0"/>
              </a:rPr>
              <a:t>Communicate</a:t>
            </a:r>
          </a:p>
          <a:p>
            <a:pPr lvl="1"/>
            <a:r>
              <a:rPr lang="en-GB" dirty="0" smtClean="0">
                <a:latin typeface="Bell MT" panose="02020503060305020303" pitchFamily="18" charset="0"/>
              </a:rPr>
              <a:t>Synchronize</a:t>
            </a:r>
          </a:p>
          <a:p>
            <a:endParaRPr lang="en-GB" dirty="0"/>
          </a:p>
          <a:p>
            <a:pPr lvl="0"/>
            <a:r>
              <a:rPr lang="en-GB" dirty="0" smtClean="0">
                <a:latin typeface="Bell MT" panose="02020503060305020303" pitchFamily="18" charset="0"/>
              </a:rPr>
              <a:t>To understand the gain, we need a new example…</a:t>
            </a:r>
          </a:p>
          <a:p>
            <a:pPr>
              <a:buChar char=" "/>
            </a:pPr>
            <a:endParaRPr lang="en-GB" dirty="0"/>
          </a:p>
        </p:txBody>
      </p:sp>
    </p:spTree>
    <p:extLst>
      <p:ext uri="{BB962C8B-B14F-4D97-AF65-F5344CB8AC3E}">
        <p14:creationId xmlns:p14="http://schemas.microsoft.com/office/powerpoint/2010/main" val="28196088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Shared Memory</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103</a:t>
            </a:fld>
            <a:endParaRPr lang="en-GB">
              <a:solidFill>
                <a:prstClr val="black">
                  <a:tint val="75000"/>
                </a:prstClr>
              </a:solidFill>
            </a:endParaRPr>
          </a:p>
        </p:txBody>
      </p:sp>
    </p:spTree>
    <p:extLst>
      <p:ext uri="{BB962C8B-B14F-4D97-AF65-F5344CB8AC3E}">
        <p14:creationId xmlns:p14="http://schemas.microsoft.com/office/powerpoint/2010/main" val="22994832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1D Stencil</a:t>
            </a:r>
            <a:endParaRPr lang="en-GB" dirty="0"/>
          </a:p>
        </p:txBody>
      </p:sp>
      <p:sp>
        <p:nvSpPr>
          <p:cNvPr id="3" name="Content Placeholder 2" descr=" 3"/>
          <p:cNvSpPr>
            <a:spLocks noGrp="1"/>
          </p:cNvSpPr>
          <p:nvPr>
            <p:ph idx="1"/>
          </p:nvPr>
        </p:nvSpPr>
        <p:spPr>
          <a:xfrm>
            <a:off x="252824" y="992857"/>
            <a:ext cx="8229600" cy="4525963"/>
          </a:xfrm>
        </p:spPr>
        <p:txBody>
          <a:bodyPr>
            <a:normAutofit/>
          </a:bodyPr>
          <a:lstStyle/>
          <a:p>
            <a:r>
              <a:rPr lang="en-GB" dirty="0" smtClean="0"/>
              <a:t>Consider applying a 1D stencil sum to a 1D array of elements</a:t>
            </a:r>
          </a:p>
          <a:p>
            <a:pPr lvl="1"/>
            <a:r>
              <a:rPr lang="en-GB" dirty="0" smtClean="0"/>
              <a:t>Each output element is the sum of input elements within a radius</a:t>
            </a:r>
          </a:p>
          <a:p>
            <a:pPr lvl="1"/>
            <a:r>
              <a:rPr lang="en-GB" dirty="0" smtClean="0"/>
              <a:t>Example of stencil with radius 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790" y="3879050"/>
            <a:ext cx="3708721" cy="1757832"/>
          </a:xfrm>
          <a:prstGeom prst="rect">
            <a:avLst/>
          </a:prstGeom>
        </p:spPr>
      </p:pic>
    </p:spTree>
    <p:extLst>
      <p:ext uri="{BB962C8B-B14F-4D97-AF65-F5344CB8AC3E}">
        <p14:creationId xmlns:p14="http://schemas.microsoft.com/office/powerpoint/2010/main" val="23258790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Data Between Threads</a:t>
            </a:r>
            <a:endParaRPr lang="en-GB" dirty="0"/>
          </a:p>
        </p:txBody>
      </p:sp>
      <p:sp>
        <p:nvSpPr>
          <p:cNvPr id="3" name="Content Placeholder 2"/>
          <p:cNvSpPr>
            <a:spLocks noGrp="1"/>
          </p:cNvSpPr>
          <p:nvPr>
            <p:ph idx="1"/>
          </p:nvPr>
        </p:nvSpPr>
        <p:spPr>
          <a:xfrm>
            <a:off x="259021" y="1599848"/>
            <a:ext cx="8567479" cy="4725458"/>
          </a:xfrm>
        </p:spPr>
        <p:txBody>
          <a:bodyPr>
            <a:normAutofit lnSpcReduction="10000"/>
          </a:bodyPr>
          <a:lstStyle/>
          <a:p>
            <a:r>
              <a:rPr lang="en-GB" dirty="0" smtClean="0"/>
              <a:t>Terminology: within a block, threads share data via </a:t>
            </a:r>
            <a:r>
              <a:rPr lang="en-GB" dirty="0" smtClean="0">
                <a:solidFill>
                  <a:schemeClr val="accent4"/>
                </a:solidFill>
              </a:rPr>
              <a:t>shared memory</a:t>
            </a:r>
          </a:p>
          <a:p>
            <a:endParaRPr lang="en-GB" dirty="0">
              <a:solidFill>
                <a:schemeClr val="accent2"/>
              </a:solidFill>
            </a:endParaRPr>
          </a:p>
          <a:p>
            <a:r>
              <a:rPr lang="en-GB" dirty="0" smtClean="0"/>
              <a:t>Extremely fast on-chip memory, user-managed</a:t>
            </a:r>
          </a:p>
          <a:p>
            <a:endParaRPr lang="en-GB" dirty="0"/>
          </a:p>
          <a:p>
            <a:r>
              <a:rPr lang="en-GB" dirty="0" smtClean="0"/>
              <a:t>Declare using </a:t>
            </a:r>
            <a:r>
              <a:rPr lang="en-GB" dirty="0" smtClean="0">
                <a:solidFill>
                  <a:schemeClr val="accent4"/>
                </a:solidFill>
                <a:latin typeface="Courier New" pitchFamily="49" charset="0"/>
                <a:cs typeface="Courier New" pitchFamily="49" charset="0"/>
              </a:rPr>
              <a:t>__shared__</a:t>
            </a:r>
            <a:r>
              <a:rPr lang="en-GB" dirty="0" smtClean="0"/>
              <a:t>, allocated per block</a:t>
            </a:r>
          </a:p>
          <a:p>
            <a:endParaRPr lang="en-GB" dirty="0"/>
          </a:p>
          <a:p>
            <a:r>
              <a:rPr lang="en-GB" dirty="0" smtClean="0"/>
              <a:t>Data is not visible to threads in other blocks</a:t>
            </a:r>
          </a:p>
        </p:txBody>
      </p:sp>
    </p:spTree>
    <p:extLst>
      <p:ext uri="{BB962C8B-B14F-4D97-AF65-F5344CB8AC3E}">
        <p14:creationId xmlns:p14="http://schemas.microsoft.com/office/powerpoint/2010/main" val="155199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rmAutofit/>
          </a:bodyPr>
          <a:lstStyle/>
          <a:p>
            <a:r>
              <a:rPr lang="en-GB" sz="3600" dirty="0" smtClean="0"/>
              <a:t>Implementing With Shared Memory</a:t>
            </a:r>
            <a:endParaRPr lang="en-GB" sz="3600" dirty="0"/>
          </a:p>
        </p:txBody>
      </p:sp>
      <p:sp>
        <p:nvSpPr>
          <p:cNvPr id="3" name="Content Placeholder 2" descr=" 3"/>
          <p:cNvSpPr>
            <a:spLocks noGrp="1"/>
          </p:cNvSpPr>
          <p:nvPr>
            <p:ph idx="1"/>
          </p:nvPr>
        </p:nvSpPr>
        <p:spPr>
          <a:xfrm>
            <a:off x="341529" y="1046522"/>
            <a:ext cx="8224715" cy="5811478"/>
          </a:xfrm>
        </p:spPr>
        <p:txBody>
          <a:bodyPr>
            <a:normAutofit lnSpcReduction="10000"/>
          </a:bodyPr>
          <a:lstStyle/>
          <a:p>
            <a:r>
              <a:rPr lang="en-GB" dirty="0" smtClean="0"/>
              <a:t>Cache data in shared memory</a:t>
            </a:r>
          </a:p>
          <a:p>
            <a:pPr lvl="1"/>
            <a:r>
              <a:rPr lang="en-GB" dirty="0" smtClean="0"/>
              <a:t>Read </a:t>
            </a:r>
            <a:r>
              <a:rPr lang="en-GB" sz="1800" dirty="0" smtClean="0">
                <a:latin typeface="Courier New" pitchFamily="49" charset="0"/>
                <a:cs typeface="Courier New" pitchFamily="49" charset="0"/>
              </a:rPr>
              <a:t>(</a:t>
            </a:r>
            <a:r>
              <a:rPr lang="en-GB" sz="1800" dirty="0" err="1" smtClean="0">
                <a:latin typeface="Courier New" pitchFamily="49" charset="0"/>
                <a:cs typeface="Courier New" pitchFamily="49" charset="0"/>
              </a:rPr>
              <a:t>blockDim.x</a:t>
            </a:r>
            <a:r>
              <a:rPr lang="en-GB" sz="1800" dirty="0" smtClean="0">
                <a:latin typeface="Courier New" pitchFamily="49" charset="0"/>
                <a:cs typeface="Courier New" pitchFamily="49" charset="0"/>
              </a:rPr>
              <a:t> + 2 * radius)</a:t>
            </a:r>
            <a:r>
              <a:rPr lang="en-GB" dirty="0" smtClean="0"/>
              <a:t> input elements from global memory to shared memory</a:t>
            </a:r>
          </a:p>
          <a:p>
            <a:pPr lvl="1"/>
            <a:r>
              <a:rPr lang="en-GB" dirty="0" smtClean="0"/>
              <a:t>Compute </a:t>
            </a:r>
            <a:r>
              <a:rPr lang="en-GB" sz="1800" dirty="0" err="1">
                <a:latin typeface="Courier New" pitchFamily="49" charset="0"/>
                <a:cs typeface="Courier New" pitchFamily="49" charset="0"/>
              </a:rPr>
              <a:t>blockDim.x</a:t>
            </a:r>
            <a:r>
              <a:rPr lang="en-GB" dirty="0" smtClean="0"/>
              <a:t> output elements</a:t>
            </a:r>
          </a:p>
          <a:p>
            <a:pPr lvl="1"/>
            <a:r>
              <a:rPr lang="en-GB" dirty="0" smtClean="0"/>
              <a:t>Write </a:t>
            </a:r>
            <a:r>
              <a:rPr lang="en-GB" sz="1800" dirty="0" err="1">
                <a:latin typeface="Courier New" pitchFamily="49" charset="0"/>
                <a:cs typeface="Courier New" pitchFamily="49" charset="0"/>
              </a:rPr>
              <a:t>blockDim.x</a:t>
            </a:r>
            <a:r>
              <a:rPr lang="en-GB" dirty="0" smtClean="0"/>
              <a:t> output elements to global memory</a:t>
            </a:r>
          </a:p>
          <a:p>
            <a:pPr marL="342874" lvl="1">
              <a:buSzPct val="100000"/>
            </a:pPr>
            <a:endParaRPr lang="en-GB" dirty="0" smtClean="0"/>
          </a:p>
          <a:p>
            <a:pPr marL="342874" lvl="1">
              <a:buSzPct val="100000"/>
            </a:pPr>
            <a:endParaRPr lang="en-GB" dirty="0" smtClean="0"/>
          </a:p>
          <a:p>
            <a:pPr marL="342874" lvl="1">
              <a:buSzPct val="100000"/>
            </a:pPr>
            <a:endParaRPr lang="en-GB" dirty="0"/>
          </a:p>
          <a:p>
            <a:pPr marL="342874" lvl="1">
              <a:buSzPct val="100000"/>
            </a:pPr>
            <a:endParaRPr lang="en-GB" dirty="0" smtClean="0"/>
          </a:p>
          <a:p>
            <a:pPr marL="514324" lvl="1" indent="-457200">
              <a:buSzPct val="100000"/>
              <a:buChar char=" "/>
            </a:pPr>
            <a:r>
              <a:rPr lang="en-GB" smtClean="0"/>
              <a:t>                   </a:t>
            </a:r>
            <a:r>
              <a:rPr lang="en-GB" smtClean="0">
                <a:solidFill>
                  <a:schemeClr val="accent4"/>
                </a:solidFill>
              </a:rPr>
              <a:t>    </a:t>
            </a:r>
            <a:r>
              <a:rPr lang="en-GB" smtClean="0">
                <a:solidFill>
                  <a:schemeClr val="accent2"/>
                </a:solidFill>
              </a:rPr>
              <a:t> </a:t>
            </a:r>
            <a:r>
              <a:rPr lang="en-GB" smtClean="0"/>
              <a:t>   </a:t>
            </a:r>
            <a:r>
              <a:rPr lang="en-GB" sz="1800" smtClean="0">
                <a:latin typeface="Courier New" pitchFamily="49" charset="0"/>
                <a:cs typeface="Courier New" pitchFamily="49" charset="0"/>
              </a:rPr>
              <a:t>      </a:t>
            </a:r>
            <a:r>
              <a:rPr lang="en-GB" sz="1800" smtClean="0"/>
              <a:t> </a:t>
            </a:r>
            <a:r>
              <a:rPr lang="en-GB" smtClean="0"/>
              <a:t>                 </a:t>
            </a:r>
            <a:br>
              <a:rPr lang="en-GB" smtClean="0"/>
            </a:br>
            <a:r>
              <a:rPr lang="en-GB" smtClean="0"/>
              <a:t>        </a:t>
            </a:r>
            <a:endParaRPr lang="en-GB" dirty="0"/>
          </a:p>
        </p:txBody>
      </p:sp>
      <p:grpSp>
        <p:nvGrpSpPr>
          <p:cNvPr id="98" name="Output" descr=" 98"/>
          <p:cNvGrpSpPr/>
          <p:nvPr/>
        </p:nvGrpSpPr>
        <p:grpSpPr>
          <a:xfrm>
            <a:off x="2171733" y="4694146"/>
            <a:ext cx="4865395" cy="350044"/>
            <a:chOff x="2606080" y="4211221"/>
            <a:chExt cx="5838474" cy="315040"/>
          </a:xfrm>
        </p:grpSpPr>
        <p:sp>
          <p:nvSpPr>
            <p:cNvPr id="99" name="Cube 98"/>
            <p:cNvSpPr/>
            <p:nvPr/>
          </p:nvSpPr>
          <p:spPr>
            <a:xfrm>
              <a:off x="2606080" y="4211223"/>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0" name="Cube 99"/>
            <p:cNvSpPr/>
            <p:nvPr/>
          </p:nvSpPr>
          <p:spPr>
            <a:xfrm>
              <a:off x="297324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1" name="Cube 100"/>
            <p:cNvSpPr/>
            <p:nvPr/>
          </p:nvSpPr>
          <p:spPr>
            <a:xfrm>
              <a:off x="3340410" y="4211226"/>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2" name="Cube 101"/>
            <p:cNvSpPr/>
            <p:nvPr/>
          </p:nvSpPr>
          <p:spPr>
            <a:xfrm>
              <a:off x="370757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3" name="Cube 102"/>
            <p:cNvSpPr/>
            <p:nvPr/>
          </p:nvSpPr>
          <p:spPr>
            <a:xfrm>
              <a:off x="407474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4" name="Cube 103"/>
            <p:cNvSpPr/>
            <p:nvPr/>
          </p:nvSpPr>
          <p:spPr>
            <a:xfrm>
              <a:off x="444190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5" name="Cube 124"/>
            <p:cNvSpPr/>
            <p:nvPr/>
          </p:nvSpPr>
          <p:spPr>
            <a:xfrm>
              <a:off x="480907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6" name="Cube 125"/>
            <p:cNvSpPr/>
            <p:nvPr/>
          </p:nvSpPr>
          <p:spPr>
            <a:xfrm>
              <a:off x="517623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4" name="Cube 133"/>
            <p:cNvSpPr/>
            <p:nvPr/>
          </p:nvSpPr>
          <p:spPr>
            <a:xfrm>
              <a:off x="554340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5" name="Cube 134"/>
            <p:cNvSpPr/>
            <p:nvPr/>
          </p:nvSpPr>
          <p:spPr>
            <a:xfrm>
              <a:off x="591056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6" name="Cube 135"/>
            <p:cNvSpPr/>
            <p:nvPr/>
          </p:nvSpPr>
          <p:spPr>
            <a:xfrm>
              <a:off x="627773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7" name="Cube 136"/>
            <p:cNvSpPr/>
            <p:nvPr/>
          </p:nvSpPr>
          <p:spPr>
            <a:xfrm>
              <a:off x="664489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8" name="Cube 137"/>
            <p:cNvSpPr/>
            <p:nvPr/>
          </p:nvSpPr>
          <p:spPr>
            <a:xfrm>
              <a:off x="701206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9" name="Cube 138"/>
            <p:cNvSpPr/>
            <p:nvPr/>
          </p:nvSpPr>
          <p:spPr>
            <a:xfrm>
              <a:off x="737922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0" name="Cube 139"/>
            <p:cNvSpPr/>
            <p:nvPr/>
          </p:nvSpPr>
          <p:spPr>
            <a:xfrm>
              <a:off x="774639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1" name="Cube 140"/>
            <p:cNvSpPr/>
            <p:nvPr/>
          </p:nvSpPr>
          <p:spPr>
            <a:xfrm>
              <a:off x="8113555" y="4211221"/>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42" name="Input" descr=" 142"/>
          <p:cNvGrpSpPr/>
          <p:nvPr/>
        </p:nvGrpSpPr>
        <p:grpSpPr>
          <a:xfrm>
            <a:off x="2171733" y="3744035"/>
            <a:ext cx="4865395" cy="350044"/>
            <a:chOff x="2606080" y="4211221"/>
            <a:chExt cx="5838474" cy="315040"/>
          </a:xfrm>
        </p:grpSpPr>
        <p:sp>
          <p:nvSpPr>
            <p:cNvPr id="143" name="Cube 142"/>
            <p:cNvSpPr/>
            <p:nvPr/>
          </p:nvSpPr>
          <p:spPr>
            <a:xfrm>
              <a:off x="2606080" y="4211223"/>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4" name="Cube 143"/>
            <p:cNvSpPr/>
            <p:nvPr/>
          </p:nvSpPr>
          <p:spPr>
            <a:xfrm>
              <a:off x="297324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5" name="Cube 144"/>
            <p:cNvSpPr/>
            <p:nvPr/>
          </p:nvSpPr>
          <p:spPr>
            <a:xfrm>
              <a:off x="3340410" y="4211226"/>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6" name="Cube 145"/>
            <p:cNvSpPr/>
            <p:nvPr/>
          </p:nvSpPr>
          <p:spPr>
            <a:xfrm>
              <a:off x="370757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7" name="Cube 146"/>
            <p:cNvSpPr/>
            <p:nvPr/>
          </p:nvSpPr>
          <p:spPr>
            <a:xfrm>
              <a:off x="407474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8" name="Cube 147"/>
            <p:cNvSpPr/>
            <p:nvPr/>
          </p:nvSpPr>
          <p:spPr>
            <a:xfrm>
              <a:off x="444190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9" name="Cube 148"/>
            <p:cNvSpPr/>
            <p:nvPr/>
          </p:nvSpPr>
          <p:spPr>
            <a:xfrm>
              <a:off x="480907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0" name="Cube 149"/>
            <p:cNvSpPr/>
            <p:nvPr/>
          </p:nvSpPr>
          <p:spPr>
            <a:xfrm>
              <a:off x="517623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1" name="Cube 150"/>
            <p:cNvSpPr/>
            <p:nvPr/>
          </p:nvSpPr>
          <p:spPr>
            <a:xfrm>
              <a:off x="554340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2" name="Cube 151"/>
            <p:cNvSpPr/>
            <p:nvPr/>
          </p:nvSpPr>
          <p:spPr>
            <a:xfrm>
              <a:off x="591056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3" name="Cube 152"/>
            <p:cNvSpPr/>
            <p:nvPr/>
          </p:nvSpPr>
          <p:spPr>
            <a:xfrm>
              <a:off x="627773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4" name="Cube 153"/>
            <p:cNvSpPr/>
            <p:nvPr/>
          </p:nvSpPr>
          <p:spPr>
            <a:xfrm>
              <a:off x="664489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5" name="Cube 154"/>
            <p:cNvSpPr/>
            <p:nvPr/>
          </p:nvSpPr>
          <p:spPr>
            <a:xfrm>
              <a:off x="701206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6" name="Cube 155"/>
            <p:cNvSpPr/>
            <p:nvPr/>
          </p:nvSpPr>
          <p:spPr>
            <a:xfrm>
              <a:off x="737922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7" name="Cube 156"/>
            <p:cNvSpPr/>
            <p:nvPr/>
          </p:nvSpPr>
          <p:spPr>
            <a:xfrm>
              <a:off x="774639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8" name="Cube 157"/>
            <p:cNvSpPr/>
            <p:nvPr/>
          </p:nvSpPr>
          <p:spPr>
            <a:xfrm>
              <a:off x="8113555" y="4211221"/>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65" name="Down Arrow 164" descr=" 165"/>
          <p:cNvSpPr/>
          <p:nvPr/>
        </p:nvSpPr>
        <p:spPr>
          <a:xfrm>
            <a:off x="4384479" y="4294102"/>
            <a:ext cx="450050" cy="250028"/>
          </a:xfrm>
          <a:prstGeom prst="downArrow">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808080"/>
              </a:solidFill>
              <a:effectLst/>
              <a:uLnTx/>
              <a:uFillTx/>
              <a:latin typeface="Arial"/>
              <a:ea typeface="+mn-ea"/>
              <a:cs typeface="+mn-cs"/>
            </a:endParaRPr>
          </a:p>
        </p:txBody>
      </p:sp>
      <p:sp>
        <p:nvSpPr>
          <p:cNvPr id="166" name="Left Brace 165" descr=" 166"/>
          <p:cNvSpPr/>
          <p:nvPr/>
        </p:nvSpPr>
        <p:spPr>
          <a:xfrm rot="16200000">
            <a:off x="4454417" y="2811509"/>
            <a:ext cx="300033" cy="4865396"/>
          </a:xfrm>
          <a:prstGeom prst="leftBrace">
            <a:avLst>
              <a:gd name="adj1" fmla="val 55365"/>
              <a:gd name="adj2" fmla="val 50000"/>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9" name="TextBox 168" descr=" 169"/>
          <p:cNvSpPr txBox="1"/>
          <p:nvPr/>
        </p:nvSpPr>
        <p:spPr bwMode="auto">
          <a:xfrm>
            <a:off x="3247850" y="5369221"/>
            <a:ext cx="2704587" cy="338554"/>
          </a:xfrm>
          <a:prstGeom prst="rect">
            <a:avLst/>
          </a:prstGeom>
          <a:noFill/>
          <a:ln w="9525">
            <a:noFill/>
            <a:miter lim="800000"/>
            <a:headEnd/>
            <a:tailEnd/>
          </a:ln>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err="1" smtClean="0">
                <a:ln>
                  <a:noFill/>
                </a:ln>
                <a:solidFill>
                  <a:srgbClr val="8AAD00"/>
                </a:solidFill>
                <a:effectLst/>
                <a:uLnTx/>
                <a:uFillTx/>
                <a:latin typeface="Arial"/>
              </a:rPr>
              <a:t>blockDim.x</a:t>
            </a:r>
            <a:r>
              <a:rPr kumimoji="0" lang="en-GB" sz="1600" b="0" i="0" u="none" strike="noStrike" kern="0" cap="none" spc="0" normalizeH="0" baseline="0" noProof="0" dirty="0" smtClean="0">
                <a:ln>
                  <a:noFill/>
                </a:ln>
                <a:solidFill>
                  <a:srgbClr val="8AAD00"/>
                </a:solidFill>
                <a:effectLst/>
                <a:uLnTx/>
                <a:uFillTx/>
                <a:latin typeface="Arial"/>
              </a:rPr>
              <a:t> output elements</a:t>
            </a:r>
          </a:p>
        </p:txBody>
      </p:sp>
    </p:spTree>
    <p:extLst>
      <p:ext uri="{BB962C8B-B14F-4D97-AF65-F5344CB8AC3E}">
        <p14:creationId xmlns:p14="http://schemas.microsoft.com/office/powerpoint/2010/main" val="28813811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rmAutofit/>
          </a:bodyPr>
          <a:lstStyle/>
          <a:p>
            <a:r>
              <a:rPr lang="en-GB" sz="3600" dirty="0" smtClean="0"/>
              <a:t>Implementing With Shared Memory</a:t>
            </a:r>
            <a:endParaRPr lang="en-GB" sz="3600" dirty="0"/>
          </a:p>
        </p:txBody>
      </p:sp>
      <p:sp>
        <p:nvSpPr>
          <p:cNvPr id="3" name="Content Placeholder 2" descr=" 3"/>
          <p:cNvSpPr>
            <a:spLocks noGrp="1"/>
          </p:cNvSpPr>
          <p:nvPr>
            <p:ph idx="1"/>
          </p:nvPr>
        </p:nvSpPr>
        <p:spPr>
          <a:xfrm>
            <a:off x="341529" y="1046522"/>
            <a:ext cx="8224715" cy="5811478"/>
          </a:xfrm>
        </p:spPr>
        <p:txBody>
          <a:bodyPr>
            <a:normAutofit lnSpcReduction="10000"/>
          </a:bodyPr>
          <a:lstStyle/>
          <a:p>
            <a:r>
              <a:rPr lang="en-GB" dirty="0" smtClean="0"/>
              <a:t>Cache data in shared memory</a:t>
            </a:r>
          </a:p>
          <a:p>
            <a:pPr lvl="1"/>
            <a:r>
              <a:rPr lang="en-GB" dirty="0" smtClean="0"/>
              <a:t>Read </a:t>
            </a:r>
            <a:r>
              <a:rPr lang="en-GB" sz="1800" dirty="0" smtClean="0">
                <a:latin typeface="Courier New" pitchFamily="49" charset="0"/>
                <a:cs typeface="Courier New" pitchFamily="49" charset="0"/>
              </a:rPr>
              <a:t>(</a:t>
            </a:r>
            <a:r>
              <a:rPr lang="en-GB" sz="1800" dirty="0" err="1" smtClean="0">
                <a:latin typeface="Courier New" pitchFamily="49" charset="0"/>
                <a:cs typeface="Courier New" pitchFamily="49" charset="0"/>
              </a:rPr>
              <a:t>blockDim.x</a:t>
            </a:r>
            <a:r>
              <a:rPr lang="en-GB" sz="1800" dirty="0" smtClean="0">
                <a:latin typeface="Courier New" pitchFamily="49" charset="0"/>
                <a:cs typeface="Courier New" pitchFamily="49" charset="0"/>
              </a:rPr>
              <a:t> + 2 * radius)</a:t>
            </a:r>
            <a:r>
              <a:rPr lang="en-GB" dirty="0" smtClean="0"/>
              <a:t> input elements from global memory to shared memory</a:t>
            </a:r>
          </a:p>
          <a:p>
            <a:pPr lvl="1"/>
            <a:r>
              <a:rPr lang="en-GB" dirty="0" smtClean="0"/>
              <a:t>Compute </a:t>
            </a:r>
            <a:r>
              <a:rPr lang="en-GB" sz="1800" dirty="0" err="1">
                <a:latin typeface="Courier New" pitchFamily="49" charset="0"/>
                <a:cs typeface="Courier New" pitchFamily="49" charset="0"/>
              </a:rPr>
              <a:t>blockDim.x</a:t>
            </a:r>
            <a:r>
              <a:rPr lang="en-GB" dirty="0" smtClean="0"/>
              <a:t> output elements</a:t>
            </a:r>
          </a:p>
          <a:p>
            <a:pPr lvl="1"/>
            <a:r>
              <a:rPr lang="en-GB" dirty="0" smtClean="0"/>
              <a:t>Write </a:t>
            </a:r>
            <a:r>
              <a:rPr lang="en-GB" sz="1800" dirty="0" err="1">
                <a:latin typeface="Courier New" pitchFamily="49" charset="0"/>
                <a:cs typeface="Courier New" pitchFamily="49" charset="0"/>
              </a:rPr>
              <a:t>blockDim.x</a:t>
            </a:r>
            <a:r>
              <a:rPr lang="en-GB" dirty="0" smtClean="0"/>
              <a:t> output elements to global memory</a:t>
            </a:r>
          </a:p>
          <a:p>
            <a:pPr marL="342874" lvl="1">
              <a:buSzPct val="100000"/>
            </a:pPr>
            <a:endParaRPr lang="en-GB" dirty="0" smtClean="0"/>
          </a:p>
          <a:p>
            <a:pPr marL="342874" lvl="1">
              <a:buSzPct val="100000"/>
            </a:pPr>
            <a:endParaRPr lang="en-GB" dirty="0" smtClean="0"/>
          </a:p>
          <a:p>
            <a:pPr marL="342874" lvl="1">
              <a:buSzPct val="100000"/>
            </a:pPr>
            <a:endParaRPr lang="en-GB" dirty="0"/>
          </a:p>
          <a:p>
            <a:pPr marL="342874" lvl="1">
              <a:buSzPct val="100000"/>
            </a:pPr>
            <a:endParaRPr lang="en-GB" dirty="0" smtClean="0"/>
          </a:p>
          <a:p>
            <a:pPr marL="342874" lvl="1">
              <a:buSzPct val="100000"/>
            </a:pPr>
            <a:r>
              <a:rPr lang="en-GB" dirty="0" smtClean="0">
                <a:solidFill>
                  <a:schemeClr val="tx1">
                    <a:lumMod val="50000"/>
                    <a:lumOff val="50000"/>
                  </a:schemeClr>
                </a:solidFill>
                <a:latin typeface="Bell MT" panose="02020503060305020303" pitchFamily="18" charset="0"/>
              </a:rPr>
              <a:t>Each block needs a halo of </a:t>
            </a:r>
            <a:r>
              <a:rPr lang="en-GB" sz="1800" dirty="0" smtClean="0">
                <a:solidFill>
                  <a:schemeClr val="tx1">
                    <a:lumMod val="50000"/>
                    <a:lumOff val="50000"/>
                  </a:schemeClr>
                </a:solidFill>
                <a:latin typeface="Courier New" pitchFamily="49" charset="0"/>
                <a:cs typeface="Courier New" pitchFamily="49" charset="0"/>
              </a:rPr>
              <a:t>radius</a:t>
            </a:r>
            <a:r>
              <a:rPr lang="en-GB" sz="1800" dirty="0" smtClean="0">
                <a:solidFill>
                  <a:schemeClr val="tx1">
                    <a:lumMod val="50000"/>
                    <a:lumOff val="50000"/>
                  </a:schemeClr>
                </a:solidFill>
                <a:latin typeface="Bell MT" panose="02020503060305020303" pitchFamily="18" charset="0"/>
              </a:rPr>
              <a:t> </a:t>
            </a:r>
            <a:r>
              <a:rPr lang="en-GB" dirty="0" smtClean="0">
                <a:solidFill>
                  <a:schemeClr val="tx1">
                    <a:lumMod val="50000"/>
                    <a:lumOff val="50000"/>
                  </a:schemeClr>
                </a:solidFill>
                <a:latin typeface="Bell MT" panose="02020503060305020303" pitchFamily="18" charset="0"/>
              </a:rPr>
              <a:t>elements at each boundary</a:t>
            </a:r>
          </a:p>
          <a:p>
            <a:pPr marL="514324" lvl="1" indent="-457200">
              <a:buSzPct val="100000"/>
              <a:buChar char=" "/>
            </a:pPr>
            <a:endParaRPr lang="en-GB" dirty="0"/>
          </a:p>
        </p:txBody>
      </p:sp>
      <p:grpSp>
        <p:nvGrpSpPr>
          <p:cNvPr id="98" name="Output" descr=" 98"/>
          <p:cNvGrpSpPr/>
          <p:nvPr/>
        </p:nvGrpSpPr>
        <p:grpSpPr>
          <a:xfrm>
            <a:off x="2171733" y="4694146"/>
            <a:ext cx="4865395" cy="350044"/>
            <a:chOff x="2606080" y="4211221"/>
            <a:chExt cx="5838474" cy="315040"/>
          </a:xfrm>
        </p:grpSpPr>
        <p:sp>
          <p:nvSpPr>
            <p:cNvPr id="99" name="Cube 98"/>
            <p:cNvSpPr/>
            <p:nvPr/>
          </p:nvSpPr>
          <p:spPr>
            <a:xfrm>
              <a:off x="2606080" y="4211223"/>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0" name="Cube 99"/>
            <p:cNvSpPr/>
            <p:nvPr/>
          </p:nvSpPr>
          <p:spPr>
            <a:xfrm>
              <a:off x="297324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1" name="Cube 100"/>
            <p:cNvSpPr/>
            <p:nvPr/>
          </p:nvSpPr>
          <p:spPr>
            <a:xfrm>
              <a:off x="3340410" y="4211226"/>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2" name="Cube 101"/>
            <p:cNvSpPr/>
            <p:nvPr/>
          </p:nvSpPr>
          <p:spPr>
            <a:xfrm>
              <a:off x="370757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3" name="Cube 102"/>
            <p:cNvSpPr/>
            <p:nvPr/>
          </p:nvSpPr>
          <p:spPr>
            <a:xfrm>
              <a:off x="407474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4" name="Cube 103"/>
            <p:cNvSpPr/>
            <p:nvPr/>
          </p:nvSpPr>
          <p:spPr>
            <a:xfrm>
              <a:off x="444190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5" name="Cube 124"/>
            <p:cNvSpPr/>
            <p:nvPr/>
          </p:nvSpPr>
          <p:spPr>
            <a:xfrm>
              <a:off x="480907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6" name="Cube 125"/>
            <p:cNvSpPr/>
            <p:nvPr/>
          </p:nvSpPr>
          <p:spPr>
            <a:xfrm>
              <a:off x="517623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4" name="Cube 133"/>
            <p:cNvSpPr/>
            <p:nvPr/>
          </p:nvSpPr>
          <p:spPr>
            <a:xfrm>
              <a:off x="554340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5" name="Cube 134"/>
            <p:cNvSpPr/>
            <p:nvPr/>
          </p:nvSpPr>
          <p:spPr>
            <a:xfrm>
              <a:off x="591056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6" name="Cube 135"/>
            <p:cNvSpPr/>
            <p:nvPr/>
          </p:nvSpPr>
          <p:spPr>
            <a:xfrm>
              <a:off x="627773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7" name="Cube 136"/>
            <p:cNvSpPr/>
            <p:nvPr/>
          </p:nvSpPr>
          <p:spPr>
            <a:xfrm>
              <a:off x="664489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8" name="Cube 137"/>
            <p:cNvSpPr/>
            <p:nvPr/>
          </p:nvSpPr>
          <p:spPr>
            <a:xfrm>
              <a:off x="701206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9" name="Cube 138"/>
            <p:cNvSpPr/>
            <p:nvPr/>
          </p:nvSpPr>
          <p:spPr>
            <a:xfrm>
              <a:off x="737922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0" name="Cube 139"/>
            <p:cNvSpPr/>
            <p:nvPr/>
          </p:nvSpPr>
          <p:spPr>
            <a:xfrm>
              <a:off x="774639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1" name="Cube 140"/>
            <p:cNvSpPr/>
            <p:nvPr/>
          </p:nvSpPr>
          <p:spPr>
            <a:xfrm>
              <a:off x="8113555" y="4211221"/>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42" name="Input" descr=" 142"/>
          <p:cNvGrpSpPr/>
          <p:nvPr/>
        </p:nvGrpSpPr>
        <p:grpSpPr>
          <a:xfrm>
            <a:off x="2171733" y="3744035"/>
            <a:ext cx="4865395" cy="350044"/>
            <a:chOff x="2606080" y="4211221"/>
            <a:chExt cx="5838474" cy="315040"/>
          </a:xfrm>
        </p:grpSpPr>
        <p:sp>
          <p:nvSpPr>
            <p:cNvPr id="143" name="Cube 142"/>
            <p:cNvSpPr/>
            <p:nvPr/>
          </p:nvSpPr>
          <p:spPr>
            <a:xfrm>
              <a:off x="2606080" y="4211223"/>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4" name="Cube 143"/>
            <p:cNvSpPr/>
            <p:nvPr/>
          </p:nvSpPr>
          <p:spPr>
            <a:xfrm>
              <a:off x="297324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5" name="Cube 144"/>
            <p:cNvSpPr/>
            <p:nvPr/>
          </p:nvSpPr>
          <p:spPr>
            <a:xfrm>
              <a:off x="3340410" y="4211226"/>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6" name="Cube 145"/>
            <p:cNvSpPr/>
            <p:nvPr/>
          </p:nvSpPr>
          <p:spPr>
            <a:xfrm>
              <a:off x="370757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7" name="Cube 146"/>
            <p:cNvSpPr/>
            <p:nvPr/>
          </p:nvSpPr>
          <p:spPr>
            <a:xfrm>
              <a:off x="407474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8" name="Cube 147"/>
            <p:cNvSpPr/>
            <p:nvPr/>
          </p:nvSpPr>
          <p:spPr>
            <a:xfrm>
              <a:off x="444190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9" name="Cube 148"/>
            <p:cNvSpPr/>
            <p:nvPr/>
          </p:nvSpPr>
          <p:spPr>
            <a:xfrm>
              <a:off x="480907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0" name="Cube 149"/>
            <p:cNvSpPr/>
            <p:nvPr/>
          </p:nvSpPr>
          <p:spPr>
            <a:xfrm>
              <a:off x="517623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1" name="Cube 150"/>
            <p:cNvSpPr/>
            <p:nvPr/>
          </p:nvSpPr>
          <p:spPr>
            <a:xfrm>
              <a:off x="554340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2" name="Cube 151"/>
            <p:cNvSpPr/>
            <p:nvPr/>
          </p:nvSpPr>
          <p:spPr>
            <a:xfrm>
              <a:off x="591056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3" name="Cube 152"/>
            <p:cNvSpPr/>
            <p:nvPr/>
          </p:nvSpPr>
          <p:spPr>
            <a:xfrm>
              <a:off x="627773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4" name="Cube 153"/>
            <p:cNvSpPr/>
            <p:nvPr/>
          </p:nvSpPr>
          <p:spPr>
            <a:xfrm>
              <a:off x="6644895"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5" name="Cube 154"/>
            <p:cNvSpPr/>
            <p:nvPr/>
          </p:nvSpPr>
          <p:spPr>
            <a:xfrm>
              <a:off x="7012060"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6" name="Cube 155"/>
            <p:cNvSpPr/>
            <p:nvPr/>
          </p:nvSpPr>
          <p:spPr>
            <a:xfrm>
              <a:off x="7379225" y="4211225"/>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7" name="Cube 156"/>
            <p:cNvSpPr/>
            <p:nvPr/>
          </p:nvSpPr>
          <p:spPr>
            <a:xfrm>
              <a:off x="7746390" y="4211224"/>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8" name="Cube 157"/>
            <p:cNvSpPr/>
            <p:nvPr/>
          </p:nvSpPr>
          <p:spPr>
            <a:xfrm>
              <a:off x="8113555" y="4211221"/>
              <a:ext cx="330999" cy="315035"/>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46" name="Cube 45" descr=" 159"/>
          <p:cNvSpPr/>
          <p:nvPr/>
        </p:nvSpPr>
        <p:spPr>
          <a:xfrm>
            <a:off x="7062944" y="3744040"/>
            <a:ext cx="275833" cy="350039"/>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7" name="Cube 46" descr=" 160"/>
          <p:cNvSpPr/>
          <p:nvPr/>
        </p:nvSpPr>
        <p:spPr>
          <a:xfrm>
            <a:off x="7368915" y="3744040"/>
            <a:ext cx="275833" cy="350039"/>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8" name="Cube 47" descr=" 161"/>
          <p:cNvSpPr/>
          <p:nvPr/>
        </p:nvSpPr>
        <p:spPr>
          <a:xfrm>
            <a:off x="7674886" y="3744039"/>
            <a:ext cx="275833" cy="350039"/>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1" name="Cube 40" descr=" 162"/>
          <p:cNvSpPr/>
          <p:nvPr/>
        </p:nvSpPr>
        <p:spPr>
          <a:xfrm>
            <a:off x="1259930" y="3744041"/>
            <a:ext cx="275833" cy="350039"/>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2" name="Cube 41" descr=" 163"/>
          <p:cNvSpPr/>
          <p:nvPr/>
        </p:nvSpPr>
        <p:spPr>
          <a:xfrm>
            <a:off x="1565901" y="3744040"/>
            <a:ext cx="275833" cy="350039"/>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3" name="Cube 42" descr=" 164"/>
          <p:cNvSpPr/>
          <p:nvPr/>
        </p:nvSpPr>
        <p:spPr>
          <a:xfrm>
            <a:off x="1871872" y="3744037"/>
            <a:ext cx="275833" cy="350039"/>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5" name="Down Arrow 164" descr=" 165"/>
          <p:cNvSpPr/>
          <p:nvPr/>
        </p:nvSpPr>
        <p:spPr>
          <a:xfrm>
            <a:off x="4384479" y="4294102"/>
            <a:ext cx="450050" cy="250028"/>
          </a:xfrm>
          <a:prstGeom prst="downArrow">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808080"/>
              </a:solidFill>
              <a:effectLst/>
              <a:uLnTx/>
              <a:uFillTx/>
              <a:latin typeface="Arial"/>
              <a:ea typeface="+mn-ea"/>
              <a:cs typeface="+mn-cs"/>
            </a:endParaRPr>
          </a:p>
        </p:txBody>
      </p:sp>
      <p:sp>
        <p:nvSpPr>
          <p:cNvPr id="166" name="Left Brace 165" descr=" 166"/>
          <p:cNvSpPr/>
          <p:nvPr/>
        </p:nvSpPr>
        <p:spPr>
          <a:xfrm rot="16200000">
            <a:off x="4454417" y="2811509"/>
            <a:ext cx="300033" cy="4865396"/>
          </a:xfrm>
          <a:prstGeom prst="leftBrace">
            <a:avLst>
              <a:gd name="adj1" fmla="val 55365"/>
              <a:gd name="adj2" fmla="val 50000"/>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4" name="Left Brace 43" descr=" 167"/>
          <p:cNvSpPr/>
          <p:nvPr/>
        </p:nvSpPr>
        <p:spPr>
          <a:xfrm rot="16200000">
            <a:off x="1628810" y="3825213"/>
            <a:ext cx="150017" cy="887773"/>
          </a:xfrm>
          <a:prstGeom prst="leftBrace">
            <a:avLst>
              <a:gd name="adj1" fmla="val 33417"/>
              <a:gd name="adj2" fmla="val 50000"/>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 name="Left Brace 48" descr=" 168"/>
          <p:cNvSpPr/>
          <p:nvPr/>
        </p:nvSpPr>
        <p:spPr>
          <a:xfrm rot="16200000">
            <a:off x="7428481" y="3825213"/>
            <a:ext cx="150017" cy="887773"/>
          </a:xfrm>
          <a:prstGeom prst="leftBrace">
            <a:avLst>
              <a:gd name="adj1" fmla="val 33417"/>
              <a:gd name="adj2" fmla="val 50000"/>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9" name="TextBox 168" descr=" 169"/>
          <p:cNvSpPr txBox="1"/>
          <p:nvPr/>
        </p:nvSpPr>
        <p:spPr bwMode="auto">
          <a:xfrm>
            <a:off x="3247850" y="5369221"/>
            <a:ext cx="2704587" cy="338554"/>
          </a:xfrm>
          <a:prstGeom prst="rect">
            <a:avLst/>
          </a:prstGeom>
          <a:noFill/>
          <a:ln w="9525">
            <a:noFill/>
            <a:miter lim="800000"/>
            <a:headEnd/>
            <a:tailEnd/>
          </a:ln>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err="1" smtClean="0">
                <a:ln>
                  <a:noFill/>
                </a:ln>
                <a:solidFill>
                  <a:srgbClr val="8AAD00"/>
                </a:solidFill>
                <a:effectLst/>
                <a:uLnTx/>
                <a:uFillTx/>
                <a:latin typeface="Arial"/>
              </a:rPr>
              <a:t>blockDim.x</a:t>
            </a:r>
            <a:r>
              <a:rPr kumimoji="0" lang="en-GB" sz="1600" b="0" i="0" u="none" strike="noStrike" kern="0" cap="none" spc="0" normalizeH="0" baseline="0" noProof="0" dirty="0" smtClean="0">
                <a:ln>
                  <a:noFill/>
                </a:ln>
                <a:solidFill>
                  <a:srgbClr val="8AAD00"/>
                </a:solidFill>
                <a:effectLst/>
                <a:uLnTx/>
                <a:uFillTx/>
                <a:latin typeface="Arial"/>
              </a:rPr>
              <a:t> output elements</a:t>
            </a:r>
          </a:p>
        </p:txBody>
      </p:sp>
      <p:sp>
        <p:nvSpPr>
          <p:cNvPr id="45" name="TextBox 44" descr=" 170"/>
          <p:cNvSpPr txBox="1"/>
          <p:nvPr/>
        </p:nvSpPr>
        <p:spPr bwMode="auto">
          <a:xfrm>
            <a:off x="1109744" y="4317975"/>
            <a:ext cx="1188147" cy="338554"/>
          </a:xfrm>
          <a:prstGeom prst="rect">
            <a:avLst/>
          </a:prstGeom>
          <a:noFill/>
          <a:ln w="9525">
            <a:noFill/>
            <a:miter lim="800000"/>
            <a:headEnd/>
            <a:tailEnd/>
          </a:ln>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rgbClr val="8AAD00"/>
                </a:solidFill>
                <a:effectLst/>
                <a:uLnTx/>
                <a:uFillTx/>
                <a:latin typeface="Arial"/>
              </a:rPr>
              <a:t>halo on left</a:t>
            </a:r>
          </a:p>
        </p:txBody>
      </p:sp>
      <p:sp>
        <p:nvSpPr>
          <p:cNvPr id="50" name="TextBox 49" descr=" 171"/>
          <p:cNvSpPr txBox="1"/>
          <p:nvPr/>
        </p:nvSpPr>
        <p:spPr bwMode="auto">
          <a:xfrm>
            <a:off x="6848242" y="4312809"/>
            <a:ext cx="1313181" cy="338554"/>
          </a:xfrm>
          <a:prstGeom prst="rect">
            <a:avLst/>
          </a:prstGeom>
          <a:noFill/>
          <a:ln w="9525">
            <a:noFill/>
            <a:miter lim="800000"/>
            <a:headEnd/>
            <a:tailEnd/>
          </a:ln>
        </p:spPr>
        <p:txBody>
          <a:bodyPr wrap="non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rgbClr val="8AAD00"/>
                </a:solidFill>
                <a:effectLst/>
                <a:uLnTx/>
                <a:uFillTx/>
                <a:latin typeface="Arial"/>
              </a:rPr>
              <a:t>halo on right</a:t>
            </a:r>
          </a:p>
        </p:txBody>
      </p:sp>
    </p:spTree>
    <p:extLst>
      <p:ext uri="{BB962C8B-B14F-4D97-AF65-F5344CB8AC3E}">
        <p14:creationId xmlns:p14="http://schemas.microsoft.com/office/powerpoint/2010/main" val="11789000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dirty="0"/>
          </a:p>
        </p:txBody>
      </p:sp>
      <p:sp>
        <p:nvSpPr>
          <p:cNvPr id="4" name="Content Placeholder 2" descr=" 4"/>
          <p:cNvSpPr txBox="1">
            <a:spLocks/>
          </p:cNvSpPr>
          <p:nvPr/>
        </p:nvSpPr>
        <p:spPr bwMode="auto">
          <a:xfrm>
            <a:off x="155132" y="1392554"/>
            <a:ext cx="7380820" cy="425291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lang="en-GB" sz="1600" b="1" kern="0" noProof="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6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r>
              <a:rPr lang="en-GB" sz="1600" b="1" kern="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3862428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dirty="0"/>
          </a:p>
        </p:txBody>
      </p:sp>
      <p:sp>
        <p:nvSpPr>
          <p:cNvPr id="4" name="Content Placeholder 2" descr=" 4"/>
          <p:cNvSpPr txBox="1">
            <a:spLocks/>
          </p:cNvSpPr>
          <p:nvPr/>
        </p:nvSpPr>
        <p:spPr bwMode="auto">
          <a:xfrm>
            <a:off x="155132" y="1392554"/>
            <a:ext cx="7380820" cy="425291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a:buNone/>
              <a:defRPr/>
            </a:pPr>
            <a:r>
              <a:rPr lang="en-GB" sz="1600" b="1" kern="0" smtClean="0">
                <a:latin typeface="Courier New" pitchFamily="49" charset="0"/>
                <a:cs typeface="Courier New" pitchFamily="49" charset="0"/>
              </a:rPr>
              <a:t> </a:t>
            </a:r>
            <a:r>
              <a:rPr lang="en-GB" sz="1600" b="1" kern="0" smtClean="0">
                <a:solidFill>
                  <a:srgbClr val="FF9933"/>
                </a:solidFill>
                <a:latin typeface="Courier New" pitchFamily="49" charset="0"/>
                <a:cs typeface="Courier New" pitchFamily="49" charset="0"/>
              </a:rPr>
              <a:t> __shared__ </a:t>
            </a:r>
            <a:r>
              <a:rPr lang="en-GB" sz="1600" b="1" kern="0" smtClean="0">
                <a:solidFill>
                  <a:srgbClr val="8AAD00"/>
                </a:solidFill>
                <a:latin typeface="Courier New" pitchFamily="49" charset="0"/>
                <a:cs typeface="Courier New" pitchFamily="49" charset="0"/>
              </a:rPr>
              <a:t>int </a:t>
            </a:r>
            <a:r>
              <a:rPr lang="en-GB" sz="1600" b="1" kern="0" smtClean="0">
                <a:latin typeface="Courier New" pitchFamily="49" charset="0"/>
                <a:cs typeface="Courier New" pitchFamily="49" charset="0"/>
              </a:rPr>
              <a:t>temp[BLOCK_SIZE + 2 * RADIUS];</a:t>
            </a:r>
          </a:p>
          <a:p>
            <a:pPr>
              <a:buNone/>
              <a:defRPr/>
            </a:pPr>
            <a:r>
              <a:rPr kumimoji="0" lang="en-GB" sz="16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lang="en-GB" sz="1600" b="1" kern="0" noProof="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6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r>
              <a:rPr lang="en-GB" sz="1600" b="1" kern="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p:txBody>
      </p:sp>
      <p:grpSp>
        <p:nvGrpSpPr>
          <p:cNvPr id="5" name="Group 4" descr=" 6"/>
          <p:cNvGrpSpPr/>
          <p:nvPr/>
        </p:nvGrpSpPr>
        <p:grpSpPr>
          <a:xfrm>
            <a:off x="7005799" y="1825960"/>
            <a:ext cx="1717371" cy="180020"/>
            <a:chOff x="7168058" y="1735951"/>
            <a:chExt cx="1717371" cy="180020"/>
          </a:xfrm>
          <a:solidFill>
            <a:srgbClr val="000000">
              <a:lumMod val="85000"/>
              <a:lumOff val="15000"/>
            </a:srgbClr>
          </a:solidFill>
        </p:grpSpPr>
        <p:sp>
          <p:nvSpPr>
            <p:cNvPr id="6" name="Cube 5"/>
            <p:cNvSpPr/>
            <p:nvPr/>
          </p:nvSpPr>
          <p:spPr>
            <a:xfrm>
              <a:off x="7168058"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340705"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513352"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685999"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858646"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8031293"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203940"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376587"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549234"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721881"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55851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rmAutofit/>
          </a:bodyPr>
          <a:lstStyle/>
          <a:p>
            <a:r>
              <a:rPr lang="en-GB" dirty="0" smtClean="0"/>
              <a:t>Throughput</a:t>
            </a:r>
            <a:endParaRPr lang="en-GB" dirty="0"/>
          </a:p>
        </p:txBody>
      </p:sp>
      <p:sp>
        <p:nvSpPr>
          <p:cNvPr id="3" name="Content Placeholder 2" descr=" 3"/>
          <p:cNvSpPr>
            <a:spLocks noGrp="1"/>
          </p:cNvSpPr>
          <p:nvPr>
            <p:ph idx="1"/>
          </p:nvPr>
        </p:nvSpPr>
        <p:spPr>
          <a:xfrm>
            <a:off x="198987" y="1178750"/>
            <a:ext cx="8487813" cy="4947413"/>
          </a:xfrm>
        </p:spPr>
        <p:txBody>
          <a:bodyPr>
            <a:normAutofit fontScale="92500" lnSpcReduction="10000"/>
          </a:bodyPr>
          <a:lstStyle/>
          <a:p>
            <a:pPr marL="0" indent="0">
              <a:buNone/>
            </a:pPr>
            <a:r>
              <a:rPr lang="en-GB" b="1" dirty="0" smtClean="0"/>
              <a:t>Theoretical peak throughput</a:t>
            </a:r>
            <a:r>
              <a:rPr lang="en-GB" dirty="0" smtClean="0"/>
              <a:t>: the maximum amount of data that a kernel can read </a:t>
            </a:r>
            <a:r>
              <a:rPr lang="en-GB" b="1" dirty="0" smtClean="0"/>
              <a:t>and</a:t>
            </a:r>
            <a:r>
              <a:rPr lang="en-GB" dirty="0" smtClean="0"/>
              <a:t> produce in the unit time. </a:t>
            </a:r>
          </a:p>
          <a:p>
            <a:pPr marL="0" indent="0" algn="ctr">
              <a:buNone/>
            </a:pPr>
            <a:endParaRPr lang="en-GB" sz="2000" dirty="0" smtClean="0"/>
          </a:p>
          <a:p>
            <a:pPr marL="0" lvl="0" indent="0" algn="ctr">
              <a:buNone/>
            </a:pPr>
            <a:r>
              <a:rPr lang="en-GB" sz="2100" smtClean="0">
                <a:solidFill>
                  <a:schemeClr val="tx2"/>
                </a:solidFill>
                <a:latin typeface="Bell MT" panose="02020503060305020303" pitchFamily="18" charset="0"/>
              </a:rPr>
              <a:t>Throughput</a:t>
            </a:r>
            <a:r>
              <a:rPr lang="en-GB" sz="2100" baseline="-25000" smtClean="0">
                <a:solidFill>
                  <a:schemeClr val="tx2"/>
                </a:solidFill>
                <a:latin typeface="Bell MT" panose="02020503060305020303" pitchFamily="18" charset="0"/>
              </a:rPr>
              <a:t>peak</a:t>
            </a:r>
            <a:r>
              <a:rPr lang="en-GB" sz="2100" smtClean="0">
                <a:solidFill>
                  <a:schemeClr val="tx2"/>
                </a:solidFill>
                <a:latin typeface="Bell MT" panose="02020503060305020303" pitchFamily="18" charset="0"/>
              </a:rPr>
              <a:t> (GB/s) = 2 x access width (byte) x mem_freq (GHz) </a:t>
            </a:r>
          </a:p>
          <a:p>
            <a:pPr marL="0" indent="0" algn="ctr">
              <a:buNone/>
            </a:pPr>
            <a:endParaRPr lang="en-GB" sz="2000" dirty="0">
              <a:solidFill>
                <a:schemeClr val="tx2"/>
              </a:solidFill>
            </a:endParaRPr>
          </a:p>
          <a:p>
            <a:pPr>
              <a:buChar char=" "/>
            </a:pPr>
            <a:r>
              <a:rPr lang="en-GB" smtClean="0"/>
              <a:t>                                                   </a:t>
            </a:r>
            <a:br>
              <a:rPr lang="en-GB" smtClean="0"/>
            </a:br>
            <a:r>
              <a:rPr lang="en-GB" smtClean="0"/>
              <a:t>                                                </a:t>
            </a:r>
            <a:br>
              <a:rPr lang="en-GB" smtClean="0"/>
            </a:br>
            <a:r>
              <a:rPr lang="en-GB" smtClean="0"/>
              <a:t>                                                  </a:t>
            </a:r>
            <a:br>
              <a:rPr lang="en-GB" smtClean="0"/>
            </a:br>
            <a:r>
              <a:rPr lang="en-GB" smtClean="0"/>
              <a:t>                                                  </a:t>
            </a:r>
            <a:br>
              <a:rPr lang="en-GB" smtClean="0"/>
            </a:br>
            <a:r>
              <a:rPr lang="en-GB" smtClean="0"/>
              <a:t>                </a:t>
            </a:r>
            <a:endParaRPr lang="en-GB" dirty="0" smtClean="0"/>
          </a:p>
          <a:p>
            <a:pPr algn="ctr">
              <a:buChar char=" "/>
            </a:pPr>
            <a:r>
              <a:rPr lang="en-GB" sz="2000" smtClean="0">
                <a:solidFill>
                  <a:schemeClr val="tx2"/>
                </a:solidFill>
              </a:rPr>
              <a:t>          </a:t>
            </a:r>
            <a:r>
              <a:rPr lang="en-GB" sz="2000" baseline="-25000" smtClean="0">
                <a:solidFill>
                  <a:schemeClr val="tx2"/>
                </a:solidFill>
              </a:rPr>
              <a:t>    </a:t>
            </a:r>
            <a:r>
              <a:rPr lang="en-GB" sz="2000" smtClean="0">
                <a:solidFill>
                  <a:schemeClr val="tx2"/>
                </a:solidFill>
              </a:rPr>
              <a:t>                                               </a:t>
            </a:r>
            <a:endParaRPr lang="en-GB" sz="2000" dirty="0">
              <a:solidFill>
                <a:schemeClr val="tx2"/>
              </a:solidFill>
            </a:endParaRPr>
          </a:p>
          <a:p>
            <a:pPr marL="0" indent="0">
              <a:buNone/>
            </a:pPr>
            <a:endParaRPr lang="en-GB" dirty="0"/>
          </a:p>
        </p:txBody>
      </p:sp>
      <p:sp>
        <p:nvSpPr>
          <p:cNvPr id="6" name="Slide Number Placeholder 5" descr=" 6"/>
          <p:cNvSpPr>
            <a:spLocks noGrp="1"/>
          </p:cNvSpPr>
          <p:nvPr>
            <p:ph type="sldNum" sz="quarter" idx="12"/>
          </p:nvPr>
        </p:nvSpPr>
        <p:spPr/>
        <p:txBody>
          <a:bodyPr/>
          <a:lstStyle/>
          <a:p>
            <a:r>
              <a:rPr lang="en-GB" smtClean="0">
                <a:solidFill>
                  <a:prstClr val="black">
                    <a:tint val="75000"/>
                  </a:prstClr>
                </a:solidFill>
              </a:rPr>
              <a:t>5</a:t>
            </a:r>
            <a:endParaRPr lang="en-GB">
              <a:solidFill>
                <a:prstClr val="black">
                  <a:tint val="75000"/>
                </a:prstClr>
              </a:solidFill>
            </a:endParaRPr>
          </a:p>
        </p:txBody>
      </p:sp>
    </p:spTree>
    <p:extLst>
      <p:ext uri="{BB962C8B-B14F-4D97-AF65-F5344CB8AC3E}">
        <p14:creationId xmlns:p14="http://schemas.microsoft.com/office/powerpoint/2010/main" val="40885267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dirty="0"/>
          </a:p>
        </p:txBody>
      </p:sp>
      <p:sp>
        <p:nvSpPr>
          <p:cNvPr id="4" name="Content Placeholder 2" descr=" 4"/>
          <p:cNvSpPr txBox="1">
            <a:spLocks/>
          </p:cNvSpPr>
          <p:nvPr/>
        </p:nvSpPr>
        <p:spPr bwMode="auto">
          <a:xfrm>
            <a:off x="155132" y="1392554"/>
            <a:ext cx="7380820" cy="425291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a:buNone/>
              <a:defRPr/>
            </a:pPr>
            <a:r>
              <a:rPr lang="en-GB" sz="1600" b="1" kern="0" smtClean="0">
                <a:latin typeface="Courier New" pitchFamily="49" charset="0"/>
                <a:cs typeface="Courier New" pitchFamily="49" charset="0"/>
              </a:rPr>
              <a:t> </a:t>
            </a:r>
            <a:r>
              <a:rPr lang="en-GB" sz="1600" b="1" kern="0" smtClean="0">
                <a:solidFill>
                  <a:srgbClr val="FF9933"/>
                </a:solidFill>
                <a:latin typeface="Courier New" pitchFamily="49" charset="0"/>
                <a:cs typeface="Courier New" pitchFamily="49" charset="0"/>
              </a:rPr>
              <a:t> __shared__ </a:t>
            </a:r>
            <a:r>
              <a:rPr lang="en-GB" sz="1600" b="1" kern="0" smtClean="0">
                <a:solidFill>
                  <a:srgbClr val="8AAD00"/>
                </a:solidFill>
                <a:latin typeface="Courier New" pitchFamily="49" charset="0"/>
                <a:cs typeface="Courier New" pitchFamily="49" charset="0"/>
              </a:rPr>
              <a:t>int </a:t>
            </a:r>
            <a:r>
              <a:rPr lang="en-GB" sz="1600" b="1" kern="0" smtClean="0">
                <a:latin typeface="Courier New" pitchFamily="49" charset="0"/>
                <a:cs typeface="Courier New" pitchFamily="49" charset="0"/>
              </a:rPr>
              <a:t>temp[BLOCK_SIZE + 2 * RADIUS];</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g_index = threadIdx.x + blockIdx.x * blockDim.x;</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s_index = threadIdx.x + RADIUS;</a:t>
            </a:r>
          </a:p>
          <a:p>
            <a:pPr>
              <a:buNone/>
              <a:defRPr/>
            </a:pPr>
            <a:endParaRPr kumimoji="0" lang="en-GB" sz="1600" b="1" strike="noStrike" kern="0" cap="none" spc="0" normalizeH="0" noProof="0" dirty="0" smtClean="0">
              <a:ln>
                <a:noFill/>
              </a:ln>
              <a:effectLst/>
              <a:uLnTx/>
              <a:uFillTx/>
              <a:latin typeface="Courier New" panose="02070309020205020404" pitchFamily="49" charset="0"/>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6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r>
              <a:rPr lang="en-GB" sz="1600" b="1" kern="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p:txBody>
      </p:sp>
      <p:grpSp>
        <p:nvGrpSpPr>
          <p:cNvPr id="5" name="Group 4" descr=" 6"/>
          <p:cNvGrpSpPr/>
          <p:nvPr/>
        </p:nvGrpSpPr>
        <p:grpSpPr>
          <a:xfrm>
            <a:off x="7005799" y="1825960"/>
            <a:ext cx="1717371" cy="180020"/>
            <a:chOff x="7168058" y="1735951"/>
            <a:chExt cx="1717371" cy="180020"/>
          </a:xfrm>
          <a:solidFill>
            <a:srgbClr val="000000">
              <a:lumMod val="85000"/>
              <a:lumOff val="15000"/>
            </a:srgbClr>
          </a:solidFill>
        </p:grpSpPr>
        <p:sp>
          <p:nvSpPr>
            <p:cNvPr id="6" name="Cube 5"/>
            <p:cNvSpPr/>
            <p:nvPr/>
          </p:nvSpPr>
          <p:spPr>
            <a:xfrm>
              <a:off x="7168058"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340705"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513352"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685999"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858646"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8031293"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203940"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376587"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549234"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721881"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145446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dirty="0"/>
          </a:p>
        </p:txBody>
      </p:sp>
      <p:sp>
        <p:nvSpPr>
          <p:cNvPr id="4" name="Content Placeholder 2" descr=" 4"/>
          <p:cNvSpPr txBox="1">
            <a:spLocks/>
          </p:cNvSpPr>
          <p:nvPr/>
        </p:nvSpPr>
        <p:spPr bwMode="auto">
          <a:xfrm>
            <a:off x="155132" y="1392554"/>
            <a:ext cx="7380820" cy="425291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a:buNone/>
              <a:defRPr/>
            </a:pPr>
            <a:r>
              <a:rPr lang="en-GB" sz="1600" b="1" kern="0" smtClean="0">
                <a:latin typeface="Courier New" pitchFamily="49" charset="0"/>
                <a:cs typeface="Courier New" pitchFamily="49" charset="0"/>
              </a:rPr>
              <a:t> </a:t>
            </a:r>
            <a:r>
              <a:rPr lang="en-GB" sz="1600" b="1" kern="0" smtClean="0">
                <a:solidFill>
                  <a:srgbClr val="FF9933"/>
                </a:solidFill>
                <a:latin typeface="Courier New" pitchFamily="49" charset="0"/>
                <a:cs typeface="Courier New" pitchFamily="49" charset="0"/>
              </a:rPr>
              <a:t> __shared__ </a:t>
            </a:r>
            <a:r>
              <a:rPr lang="en-GB" sz="1600" b="1" kern="0" smtClean="0">
                <a:solidFill>
                  <a:srgbClr val="8AAD00"/>
                </a:solidFill>
                <a:latin typeface="Courier New" pitchFamily="49" charset="0"/>
                <a:cs typeface="Courier New" pitchFamily="49" charset="0"/>
              </a:rPr>
              <a:t>int </a:t>
            </a:r>
            <a:r>
              <a:rPr lang="en-GB" sz="1600" b="1" kern="0" smtClean="0">
                <a:latin typeface="Courier New" pitchFamily="49" charset="0"/>
                <a:cs typeface="Courier New" pitchFamily="49" charset="0"/>
              </a:rPr>
              <a:t>temp[BLOCK_SIZE + 2 * RADIUS];</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g_index = threadIdx.x + blockIdx.x * blockDim.x;</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s_index = threadIdx.x + RADIUS;</a:t>
            </a:r>
          </a:p>
          <a:p>
            <a:pPr>
              <a:buNone/>
              <a:defRPr/>
            </a:pPr>
            <a:endParaRPr kumimoji="0" lang="en-GB" sz="1600" b="1" strike="noStrike" kern="0" cap="none" spc="0" normalizeH="0" noProof="0" dirty="0" smtClean="0">
              <a:ln>
                <a:noFill/>
              </a:ln>
              <a:effectLst/>
              <a:uLnTx/>
              <a:uFillTx/>
              <a:latin typeface="Courier New" panose="02070309020205020404" pitchFamily="49" charset="0"/>
              <a:cs typeface="Courier New" pitchFamily="49" charset="0"/>
            </a:endParaRPr>
          </a:p>
          <a:p>
            <a:pPr>
              <a:buNone/>
              <a:defRPr/>
            </a:pPr>
            <a:r>
              <a:rPr lang="en-GB" sz="1600" b="1" i="1" kern="0" smtClean="0">
                <a:solidFill>
                  <a:srgbClr val="808080"/>
                </a:solidFill>
                <a:latin typeface="Courier New" pitchFamily="49" charset="0"/>
                <a:cs typeface="Courier New" pitchFamily="49" charset="0"/>
              </a:rPr>
              <a:t>  // Read input elements into shared memory</a:t>
            </a:r>
          </a:p>
          <a:p>
            <a:pPr>
              <a:buNone/>
              <a:defRPr/>
            </a:pPr>
            <a:r>
              <a:rPr lang="en-GB" sz="1600" b="1" kern="0" smtClean="0">
                <a:latin typeface="Courier New" pitchFamily="49" charset="0"/>
                <a:cs typeface="Courier New" pitchFamily="49" charset="0"/>
              </a:rPr>
              <a:t>  temp[s_index] = in[g_index];</a:t>
            </a:r>
          </a:p>
          <a:p>
            <a:pPr>
              <a:buNone/>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r>
              <a:rPr lang="en-GB" sz="1600" b="1" kern="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p:txBody>
      </p:sp>
      <p:grpSp>
        <p:nvGrpSpPr>
          <p:cNvPr id="5" name="Group 4" descr=" 6"/>
          <p:cNvGrpSpPr/>
          <p:nvPr/>
        </p:nvGrpSpPr>
        <p:grpSpPr>
          <a:xfrm>
            <a:off x="7005799" y="1825960"/>
            <a:ext cx="1717371" cy="180020"/>
            <a:chOff x="7168058" y="1735951"/>
            <a:chExt cx="1717371" cy="180020"/>
          </a:xfrm>
          <a:solidFill>
            <a:srgbClr val="000000">
              <a:lumMod val="85000"/>
              <a:lumOff val="15000"/>
            </a:srgbClr>
          </a:solidFill>
        </p:grpSpPr>
        <p:sp>
          <p:nvSpPr>
            <p:cNvPr id="6" name="Cube 5"/>
            <p:cNvSpPr/>
            <p:nvPr/>
          </p:nvSpPr>
          <p:spPr>
            <a:xfrm>
              <a:off x="7168058"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340705"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513352"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685999"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858646"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8031293"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203940"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376587"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549234"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721881"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6" name="Group 15" descr=" 99"/>
          <p:cNvGrpSpPr/>
          <p:nvPr/>
        </p:nvGrpSpPr>
        <p:grpSpPr>
          <a:xfrm>
            <a:off x="7002270" y="3338990"/>
            <a:ext cx="1724429" cy="180020"/>
            <a:chOff x="7340705" y="1735951"/>
            <a:chExt cx="1724429" cy="180020"/>
          </a:xfrm>
        </p:grpSpPr>
        <p:sp>
          <p:nvSpPr>
            <p:cNvPr id="17" name="Cube 16"/>
            <p:cNvSpPr/>
            <p:nvPr/>
          </p:nvSpPr>
          <p:spPr>
            <a:xfrm>
              <a:off x="7340705"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8" name="Cube 17"/>
            <p:cNvSpPr/>
            <p:nvPr/>
          </p:nvSpPr>
          <p:spPr>
            <a:xfrm>
              <a:off x="7513352"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Cube 18"/>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be 19"/>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Cube 20"/>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Cube 21"/>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Cube 22"/>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Cube 23"/>
            <p:cNvSpPr/>
            <p:nvPr/>
          </p:nvSpPr>
          <p:spPr>
            <a:xfrm>
              <a:off x="8549234"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Cube 24"/>
            <p:cNvSpPr/>
            <p:nvPr/>
          </p:nvSpPr>
          <p:spPr>
            <a:xfrm>
              <a:off x="8728933"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6" name="Cube 25"/>
            <p:cNvSpPr/>
            <p:nvPr/>
          </p:nvSpPr>
          <p:spPr>
            <a:xfrm>
              <a:off x="8901586"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8486401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dirty="0"/>
          </a:p>
        </p:txBody>
      </p:sp>
      <p:sp>
        <p:nvSpPr>
          <p:cNvPr id="4" name="Content Placeholder 2" descr=" 4"/>
          <p:cNvSpPr txBox="1">
            <a:spLocks/>
          </p:cNvSpPr>
          <p:nvPr/>
        </p:nvSpPr>
        <p:spPr bwMode="auto">
          <a:xfrm>
            <a:off x="155132" y="1392554"/>
            <a:ext cx="7380820" cy="425291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a:buNone/>
              <a:defRPr/>
            </a:pPr>
            <a:r>
              <a:rPr lang="en-GB" sz="1600" b="1" kern="0" smtClean="0">
                <a:latin typeface="Courier New" pitchFamily="49" charset="0"/>
                <a:cs typeface="Courier New" pitchFamily="49" charset="0"/>
              </a:rPr>
              <a:t> </a:t>
            </a:r>
            <a:r>
              <a:rPr lang="en-GB" sz="1600" b="1" kern="0" smtClean="0">
                <a:solidFill>
                  <a:srgbClr val="FF9933"/>
                </a:solidFill>
                <a:latin typeface="Courier New" pitchFamily="49" charset="0"/>
                <a:cs typeface="Courier New" pitchFamily="49" charset="0"/>
              </a:rPr>
              <a:t> __shared__ </a:t>
            </a:r>
            <a:r>
              <a:rPr lang="en-GB" sz="1600" b="1" kern="0" smtClean="0">
                <a:solidFill>
                  <a:srgbClr val="8AAD00"/>
                </a:solidFill>
                <a:latin typeface="Courier New" pitchFamily="49" charset="0"/>
                <a:cs typeface="Courier New" pitchFamily="49" charset="0"/>
              </a:rPr>
              <a:t>int </a:t>
            </a:r>
            <a:r>
              <a:rPr lang="en-GB" sz="1600" b="1" kern="0" smtClean="0">
                <a:latin typeface="Courier New" pitchFamily="49" charset="0"/>
                <a:cs typeface="Courier New" pitchFamily="49" charset="0"/>
              </a:rPr>
              <a:t>temp[BLOCK_SIZE + 2 * RADIUS];</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g_index = threadIdx.x + blockIdx.x * blockDim.x;</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s_index = threadIdx.x + RADIUS;</a:t>
            </a:r>
          </a:p>
          <a:p>
            <a:pPr>
              <a:buNone/>
              <a:defRPr/>
            </a:pPr>
            <a:endParaRPr kumimoji="0" lang="en-GB" sz="1600" b="1" strike="noStrike" kern="0" cap="none" spc="0" normalizeH="0" noProof="0" dirty="0" smtClean="0">
              <a:ln>
                <a:noFill/>
              </a:ln>
              <a:effectLst/>
              <a:uLnTx/>
              <a:uFillTx/>
              <a:latin typeface="Courier New" panose="02070309020205020404" pitchFamily="49" charset="0"/>
              <a:cs typeface="Courier New" pitchFamily="49" charset="0"/>
            </a:endParaRPr>
          </a:p>
          <a:p>
            <a:pPr>
              <a:buNone/>
              <a:defRPr/>
            </a:pPr>
            <a:r>
              <a:rPr lang="en-GB" sz="1600" b="1" i="1" kern="0" smtClean="0">
                <a:solidFill>
                  <a:srgbClr val="808080"/>
                </a:solidFill>
                <a:latin typeface="Courier New" pitchFamily="49" charset="0"/>
                <a:cs typeface="Courier New" pitchFamily="49" charset="0"/>
              </a:rPr>
              <a:t>  // Read input elements into shared memory</a:t>
            </a:r>
          </a:p>
          <a:p>
            <a:pPr>
              <a:buNone/>
              <a:defRPr/>
            </a:pPr>
            <a:r>
              <a:rPr lang="en-GB" sz="1600" b="1" kern="0" smtClean="0">
                <a:latin typeface="Courier New" pitchFamily="49" charset="0"/>
                <a:cs typeface="Courier New" pitchFamily="49" charset="0"/>
              </a:rPr>
              <a:t>  temp[s_index] = in[g_index];</a:t>
            </a:r>
          </a:p>
          <a:p>
            <a:pPr>
              <a:buNone/>
              <a:defRPr/>
            </a:pPr>
            <a:r>
              <a:rPr lang="en-GB" sz="1600" b="1" kern="0" smtClean="0">
                <a:latin typeface="Courier New" pitchFamily="49" charset="0"/>
                <a:cs typeface="Courier New" pitchFamily="49" charset="0"/>
              </a:rPr>
              <a:t>  if (threadIdx.x &lt; RADIUS) {</a:t>
            </a:r>
          </a:p>
          <a:p>
            <a:pPr>
              <a:buNone/>
              <a:defRPr/>
            </a:pPr>
            <a:r>
              <a:rPr lang="en-GB" sz="1600" b="1" kern="0" smtClean="0">
                <a:latin typeface="Courier New" pitchFamily="49" charset="0"/>
                <a:cs typeface="Courier New" pitchFamily="49" charset="0"/>
              </a:rPr>
              <a:t>    temp[s_index - RADIUS] = in[g_index - RADIUS];</a:t>
            </a:r>
          </a:p>
          <a:p>
            <a:pPr>
              <a:buNone/>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p:txBody>
      </p:sp>
      <p:grpSp>
        <p:nvGrpSpPr>
          <p:cNvPr id="5" name="Group 4" descr=" 6"/>
          <p:cNvGrpSpPr/>
          <p:nvPr/>
        </p:nvGrpSpPr>
        <p:grpSpPr>
          <a:xfrm>
            <a:off x="7005799" y="1825960"/>
            <a:ext cx="1717371" cy="180020"/>
            <a:chOff x="7168058" y="1735951"/>
            <a:chExt cx="1717371" cy="180020"/>
          </a:xfrm>
          <a:solidFill>
            <a:srgbClr val="000000">
              <a:lumMod val="85000"/>
              <a:lumOff val="15000"/>
            </a:srgbClr>
          </a:solidFill>
        </p:grpSpPr>
        <p:sp>
          <p:nvSpPr>
            <p:cNvPr id="6" name="Cube 5"/>
            <p:cNvSpPr/>
            <p:nvPr/>
          </p:nvSpPr>
          <p:spPr>
            <a:xfrm>
              <a:off x="7168058"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340705"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513352"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685999"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858646"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8031293"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203940"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376587"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549234"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721881"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27" name="Group 26" descr=" 52"/>
          <p:cNvGrpSpPr/>
          <p:nvPr/>
        </p:nvGrpSpPr>
        <p:grpSpPr>
          <a:xfrm>
            <a:off x="7009988" y="3851185"/>
            <a:ext cx="1708992" cy="180020"/>
            <a:chOff x="7340705" y="1735951"/>
            <a:chExt cx="1708992" cy="180020"/>
          </a:xfrm>
        </p:grpSpPr>
        <p:sp>
          <p:nvSpPr>
            <p:cNvPr id="28" name="Cube 27"/>
            <p:cNvSpPr/>
            <p:nvPr/>
          </p:nvSpPr>
          <p:spPr>
            <a:xfrm>
              <a:off x="7340705"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9" name="Cube 28"/>
            <p:cNvSpPr/>
            <p:nvPr/>
          </p:nvSpPr>
          <p:spPr>
            <a:xfrm>
              <a:off x="7513352"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0" name="Cube 29"/>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1" name="Cube 30"/>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2" name="Cube 31"/>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3" name="Cube 32"/>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4" name="Cube 33"/>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5" name="Cube 34"/>
            <p:cNvSpPr/>
            <p:nvPr/>
          </p:nvSpPr>
          <p:spPr>
            <a:xfrm>
              <a:off x="8549234"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6" name="Cube 35"/>
            <p:cNvSpPr/>
            <p:nvPr/>
          </p:nvSpPr>
          <p:spPr>
            <a:xfrm>
              <a:off x="8713496"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7" name="Cube 36"/>
            <p:cNvSpPr/>
            <p:nvPr/>
          </p:nvSpPr>
          <p:spPr>
            <a:xfrm>
              <a:off x="8886149"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6" name="Group 15" descr=" 99"/>
          <p:cNvGrpSpPr/>
          <p:nvPr/>
        </p:nvGrpSpPr>
        <p:grpSpPr>
          <a:xfrm>
            <a:off x="7002270" y="3338990"/>
            <a:ext cx="1724429" cy="180020"/>
            <a:chOff x="7340705" y="1735951"/>
            <a:chExt cx="1724429" cy="180020"/>
          </a:xfrm>
        </p:grpSpPr>
        <p:sp>
          <p:nvSpPr>
            <p:cNvPr id="17" name="Cube 16"/>
            <p:cNvSpPr/>
            <p:nvPr/>
          </p:nvSpPr>
          <p:spPr>
            <a:xfrm>
              <a:off x="7340705"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8" name="Cube 17"/>
            <p:cNvSpPr/>
            <p:nvPr/>
          </p:nvSpPr>
          <p:spPr>
            <a:xfrm>
              <a:off x="7513352"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Cube 18"/>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be 19"/>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Cube 20"/>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Cube 21"/>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Cube 22"/>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Cube 23"/>
            <p:cNvSpPr/>
            <p:nvPr/>
          </p:nvSpPr>
          <p:spPr>
            <a:xfrm>
              <a:off x="8549234"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Cube 24"/>
            <p:cNvSpPr/>
            <p:nvPr/>
          </p:nvSpPr>
          <p:spPr>
            <a:xfrm>
              <a:off x="8728933"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6" name="Cube 25"/>
            <p:cNvSpPr/>
            <p:nvPr/>
          </p:nvSpPr>
          <p:spPr>
            <a:xfrm>
              <a:off x="8901586"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6206428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dirty="0"/>
          </a:p>
        </p:txBody>
      </p:sp>
      <p:sp>
        <p:nvSpPr>
          <p:cNvPr id="4" name="Content Placeholder 2" descr=" 4"/>
          <p:cNvSpPr txBox="1">
            <a:spLocks/>
          </p:cNvSpPr>
          <p:nvPr/>
        </p:nvSpPr>
        <p:spPr bwMode="auto">
          <a:xfrm>
            <a:off x="155132" y="1392554"/>
            <a:ext cx="7380820" cy="425291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a:buNone/>
              <a:defRPr/>
            </a:pPr>
            <a:r>
              <a:rPr lang="en-GB" sz="1600" b="1" kern="0" smtClean="0">
                <a:latin typeface="Courier New" pitchFamily="49" charset="0"/>
                <a:cs typeface="Courier New" pitchFamily="49" charset="0"/>
              </a:rPr>
              <a:t> </a:t>
            </a:r>
            <a:r>
              <a:rPr lang="en-GB" sz="1600" b="1" kern="0" smtClean="0">
                <a:solidFill>
                  <a:srgbClr val="FF9933"/>
                </a:solidFill>
                <a:latin typeface="Courier New" pitchFamily="49" charset="0"/>
                <a:cs typeface="Courier New" pitchFamily="49" charset="0"/>
              </a:rPr>
              <a:t> __shared__ </a:t>
            </a:r>
            <a:r>
              <a:rPr lang="en-GB" sz="1600" b="1" kern="0" smtClean="0">
                <a:solidFill>
                  <a:srgbClr val="8AAD00"/>
                </a:solidFill>
                <a:latin typeface="Courier New" pitchFamily="49" charset="0"/>
                <a:cs typeface="Courier New" pitchFamily="49" charset="0"/>
              </a:rPr>
              <a:t>int </a:t>
            </a:r>
            <a:r>
              <a:rPr lang="en-GB" sz="1600" b="1" kern="0" smtClean="0">
                <a:latin typeface="Courier New" pitchFamily="49" charset="0"/>
                <a:cs typeface="Courier New" pitchFamily="49" charset="0"/>
              </a:rPr>
              <a:t>temp[BLOCK_SIZE + 2 * RADIUS];</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g_index = threadIdx.x + blockIdx.x * blockDim.x;</a:t>
            </a:r>
          </a:p>
          <a:p>
            <a:pPr>
              <a:buNone/>
              <a:defRPr/>
            </a:pPr>
            <a:r>
              <a:rPr lang="en-GB" sz="1600" b="1" kern="0" smtClean="0">
                <a:solidFill>
                  <a:srgbClr val="8AAD00"/>
                </a:solidFill>
                <a:latin typeface="Courier New" pitchFamily="49" charset="0"/>
                <a:cs typeface="Courier New" pitchFamily="49" charset="0"/>
              </a:rPr>
              <a:t>  int</a:t>
            </a:r>
            <a:r>
              <a:rPr lang="en-GB" sz="1600" b="1" kern="0" smtClean="0">
                <a:solidFill>
                  <a:srgbClr val="B9E700"/>
                </a:solidFill>
                <a:latin typeface="Courier New" pitchFamily="49" charset="0"/>
                <a:cs typeface="Courier New" pitchFamily="49" charset="0"/>
              </a:rPr>
              <a:t> </a:t>
            </a:r>
            <a:r>
              <a:rPr lang="en-GB" sz="1600" b="1" kern="0" smtClean="0">
                <a:latin typeface="Courier New" pitchFamily="49" charset="0"/>
                <a:cs typeface="Courier New" pitchFamily="49" charset="0"/>
              </a:rPr>
              <a:t>s_index = threadIdx.x + RADIUS;</a:t>
            </a:r>
          </a:p>
          <a:p>
            <a:pPr>
              <a:buNone/>
              <a:defRPr/>
            </a:pPr>
            <a:endParaRPr kumimoji="0" lang="en-GB" sz="1600" b="1" strike="noStrike" kern="0" cap="none" spc="0" normalizeH="0" noProof="0" dirty="0" smtClean="0">
              <a:ln>
                <a:noFill/>
              </a:ln>
              <a:effectLst/>
              <a:uLnTx/>
              <a:uFillTx/>
              <a:latin typeface="Courier New" panose="02070309020205020404" pitchFamily="49" charset="0"/>
              <a:cs typeface="Courier New" pitchFamily="49" charset="0"/>
            </a:endParaRPr>
          </a:p>
          <a:p>
            <a:pPr>
              <a:buNone/>
              <a:defRPr/>
            </a:pPr>
            <a:r>
              <a:rPr lang="en-GB" sz="1600" b="1" i="1" kern="0" smtClean="0">
                <a:solidFill>
                  <a:srgbClr val="808080"/>
                </a:solidFill>
                <a:latin typeface="Courier New" pitchFamily="49" charset="0"/>
                <a:cs typeface="Courier New" pitchFamily="49" charset="0"/>
              </a:rPr>
              <a:t>  // Read input elements into shared memory</a:t>
            </a:r>
          </a:p>
          <a:p>
            <a:pPr>
              <a:buNone/>
              <a:defRPr/>
            </a:pPr>
            <a:r>
              <a:rPr lang="en-GB" sz="1600" b="1" kern="0" smtClean="0">
                <a:latin typeface="Courier New" pitchFamily="49" charset="0"/>
                <a:cs typeface="Courier New" pitchFamily="49" charset="0"/>
              </a:rPr>
              <a:t>  temp[s_index] = in[g_index];</a:t>
            </a:r>
          </a:p>
          <a:p>
            <a:pPr>
              <a:buNone/>
              <a:defRPr/>
            </a:pPr>
            <a:r>
              <a:rPr lang="en-GB" sz="1600" b="1" kern="0" smtClean="0">
                <a:latin typeface="Courier New" pitchFamily="49" charset="0"/>
                <a:cs typeface="Courier New" pitchFamily="49" charset="0"/>
              </a:rPr>
              <a:t>  if (threadIdx.x &lt; RADIUS) {</a:t>
            </a:r>
          </a:p>
          <a:p>
            <a:pPr>
              <a:buNone/>
              <a:defRPr/>
            </a:pPr>
            <a:r>
              <a:rPr lang="en-GB" sz="1600" b="1" kern="0" smtClean="0">
                <a:latin typeface="Courier New" pitchFamily="49" charset="0"/>
                <a:cs typeface="Courier New" pitchFamily="49" charset="0"/>
              </a:rPr>
              <a:t>    temp[s_index - RADIUS] = in[g_index - RADIUS];</a:t>
            </a:r>
          </a:p>
          <a:p>
            <a:pPr>
              <a:buNone/>
              <a:defRPr/>
            </a:pPr>
            <a:r>
              <a:rPr lang="en-GB" sz="1600" b="1" kern="0" smtClean="0">
                <a:latin typeface="Courier New" pitchFamily="49" charset="0"/>
                <a:cs typeface="Courier New" pitchFamily="49" charset="0"/>
              </a:rPr>
              <a:t>    temp[s_index + BLOCK_SIZE] = </a:t>
            </a:r>
          </a:p>
          <a:p>
            <a:pPr>
              <a:buNone/>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p:txBody>
      </p:sp>
      <p:grpSp>
        <p:nvGrpSpPr>
          <p:cNvPr id="5" name="Group 4" descr=" 6"/>
          <p:cNvGrpSpPr/>
          <p:nvPr/>
        </p:nvGrpSpPr>
        <p:grpSpPr>
          <a:xfrm>
            <a:off x="7005799" y="1825960"/>
            <a:ext cx="1717371" cy="180020"/>
            <a:chOff x="7168058" y="1735951"/>
            <a:chExt cx="1717371" cy="180020"/>
          </a:xfrm>
          <a:solidFill>
            <a:srgbClr val="000000">
              <a:lumMod val="85000"/>
              <a:lumOff val="15000"/>
            </a:srgbClr>
          </a:solidFill>
        </p:grpSpPr>
        <p:sp>
          <p:nvSpPr>
            <p:cNvPr id="6" name="Cube 5"/>
            <p:cNvSpPr/>
            <p:nvPr/>
          </p:nvSpPr>
          <p:spPr>
            <a:xfrm>
              <a:off x="7168058"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340705"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513352"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685999"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858646"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8031293"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203940"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376587"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549234"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721881"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27" name="Group 26" descr=" 52"/>
          <p:cNvGrpSpPr/>
          <p:nvPr/>
        </p:nvGrpSpPr>
        <p:grpSpPr>
          <a:xfrm>
            <a:off x="7009988" y="3851185"/>
            <a:ext cx="1708992" cy="180020"/>
            <a:chOff x="7340705" y="1735951"/>
            <a:chExt cx="1708992" cy="180020"/>
          </a:xfrm>
        </p:grpSpPr>
        <p:sp>
          <p:nvSpPr>
            <p:cNvPr id="28" name="Cube 27"/>
            <p:cNvSpPr/>
            <p:nvPr/>
          </p:nvSpPr>
          <p:spPr>
            <a:xfrm>
              <a:off x="7340705"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9" name="Cube 28"/>
            <p:cNvSpPr/>
            <p:nvPr/>
          </p:nvSpPr>
          <p:spPr>
            <a:xfrm>
              <a:off x="7513352"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0" name="Cube 29"/>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1" name="Cube 30"/>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2" name="Cube 31"/>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3" name="Cube 32"/>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4" name="Cube 33"/>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5" name="Cube 34"/>
            <p:cNvSpPr/>
            <p:nvPr/>
          </p:nvSpPr>
          <p:spPr>
            <a:xfrm>
              <a:off x="8549234"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6" name="Cube 35"/>
            <p:cNvSpPr/>
            <p:nvPr/>
          </p:nvSpPr>
          <p:spPr>
            <a:xfrm>
              <a:off x="8713496"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7" name="Cube 36"/>
            <p:cNvSpPr/>
            <p:nvPr/>
          </p:nvSpPr>
          <p:spPr>
            <a:xfrm>
              <a:off x="8886149"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6" name="Group 15" descr=" 99"/>
          <p:cNvGrpSpPr/>
          <p:nvPr/>
        </p:nvGrpSpPr>
        <p:grpSpPr>
          <a:xfrm>
            <a:off x="7002270" y="3338990"/>
            <a:ext cx="1724429" cy="180020"/>
            <a:chOff x="7340705" y="1735951"/>
            <a:chExt cx="1724429" cy="180020"/>
          </a:xfrm>
        </p:grpSpPr>
        <p:sp>
          <p:nvSpPr>
            <p:cNvPr id="17" name="Cube 16"/>
            <p:cNvSpPr/>
            <p:nvPr/>
          </p:nvSpPr>
          <p:spPr>
            <a:xfrm>
              <a:off x="7340705"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8" name="Cube 17"/>
            <p:cNvSpPr/>
            <p:nvPr/>
          </p:nvSpPr>
          <p:spPr>
            <a:xfrm>
              <a:off x="7513352"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Cube 18"/>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be 19"/>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Cube 20"/>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Cube 21"/>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Cube 22"/>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Cube 23"/>
            <p:cNvSpPr/>
            <p:nvPr/>
          </p:nvSpPr>
          <p:spPr>
            <a:xfrm>
              <a:off x="8549234"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Cube 24"/>
            <p:cNvSpPr/>
            <p:nvPr/>
          </p:nvSpPr>
          <p:spPr>
            <a:xfrm>
              <a:off x="8728933"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6" name="Cube 25"/>
            <p:cNvSpPr/>
            <p:nvPr/>
          </p:nvSpPr>
          <p:spPr>
            <a:xfrm>
              <a:off x="8901586"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1173270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dirty="0"/>
          </a:p>
        </p:txBody>
      </p:sp>
      <p:sp>
        <p:nvSpPr>
          <p:cNvPr id="4" name="Content Placeholder 2" descr=" 4"/>
          <p:cNvSpPr txBox="1">
            <a:spLocks/>
          </p:cNvSpPr>
          <p:nvPr/>
        </p:nvSpPr>
        <p:spPr bwMode="auto">
          <a:xfrm>
            <a:off x="155132" y="1392554"/>
            <a:ext cx="7380820" cy="425291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6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a:buNone/>
              <a:defRPr/>
            </a:pPr>
            <a:r>
              <a:rPr lang="en-GB" sz="1600" b="1" kern="0" dirty="0" smtClean="0">
                <a:latin typeface="Courier New" pitchFamily="49" charset="0"/>
                <a:cs typeface="Courier New" pitchFamily="49" charset="0"/>
              </a:rPr>
              <a:t> </a:t>
            </a:r>
            <a:r>
              <a:rPr lang="en-GB" sz="1600" b="1" kern="0" dirty="0" smtClean="0">
                <a:solidFill>
                  <a:srgbClr val="FF9933"/>
                </a:solidFill>
                <a:latin typeface="Courier New" pitchFamily="49" charset="0"/>
                <a:cs typeface="Courier New" pitchFamily="49" charset="0"/>
              </a:rPr>
              <a:t> __shared__ </a:t>
            </a:r>
            <a:r>
              <a:rPr lang="en-GB" sz="1600" b="1" kern="0" dirty="0" err="1" smtClean="0">
                <a:solidFill>
                  <a:srgbClr val="8AAD00"/>
                </a:solidFill>
                <a:latin typeface="Courier New" pitchFamily="49" charset="0"/>
                <a:cs typeface="Courier New" pitchFamily="49" charset="0"/>
              </a:rPr>
              <a:t>int</a:t>
            </a:r>
            <a:r>
              <a:rPr lang="en-GB" sz="1600" b="1" kern="0" dirty="0" smtClean="0">
                <a:solidFill>
                  <a:srgbClr val="8AAD00"/>
                </a:solidFill>
                <a:latin typeface="Courier New" pitchFamily="49" charset="0"/>
                <a:cs typeface="Courier New" pitchFamily="49" charset="0"/>
              </a:rPr>
              <a:t> </a:t>
            </a:r>
            <a:r>
              <a:rPr lang="en-GB" sz="1600" b="1" kern="0" dirty="0" smtClean="0">
                <a:latin typeface="Courier New" pitchFamily="49" charset="0"/>
                <a:cs typeface="Courier New" pitchFamily="49" charset="0"/>
              </a:rPr>
              <a:t>temp[BLOCK_SIZE + 2 * RADIUS];</a:t>
            </a:r>
          </a:p>
          <a:p>
            <a:pPr>
              <a:buNone/>
              <a:defRPr/>
            </a:pPr>
            <a:r>
              <a:rPr lang="en-GB" sz="1600" b="1" kern="0" dirty="0" smtClean="0">
                <a:solidFill>
                  <a:srgbClr val="8AAD00"/>
                </a:solidFill>
                <a:latin typeface="Courier New" pitchFamily="49" charset="0"/>
                <a:cs typeface="Courier New" pitchFamily="49" charset="0"/>
              </a:rPr>
              <a:t>  </a:t>
            </a:r>
            <a:r>
              <a:rPr lang="en-GB" sz="1600" b="1" kern="0" dirty="0" err="1" smtClean="0">
                <a:solidFill>
                  <a:srgbClr val="8AAD00"/>
                </a:solidFill>
                <a:latin typeface="Courier New" pitchFamily="49" charset="0"/>
                <a:cs typeface="Courier New" pitchFamily="49" charset="0"/>
              </a:rPr>
              <a:t>int</a:t>
            </a:r>
            <a:r>
              <a:rPr lang="en-GB" sz="1600" b="1" kern="0" dirty="0" smtClean="0">
                <a:solidFill>
                  <a:srgbClr val="B9E700"/>
                </a:solidFill>
                <a:latin typeface="Courier New" pitchFamily="49" charset="0"/>
                <a:cs typeface="Courier New" pitchFamily="49" charset="0"/>
              </a:rPr>
              <a:t> </a:t>
            </a:r>
            <a:r>
              <a:rPr lang="en-GB" sz="1600" b="1" kern="0" dirty="0" err="1" smtClean="0">
                <a:latin typeface="Courier New" pitchFamily="49" charset="0"/>
                <a:cs typeface="Courier New" pitchFamily="49" charset="0"/>
              </a:rPr>
              <a:t>g_index</a:t>
            </a:r>
            <a:r>
              <a:rPr lang="en-GB" sz="1600" b="1" kern="0" dirty="0" smtClean="0">
                <a:latin typeface="Courier New" pitchFamily="49" charset="0"/>
                <a:cs typeface="Courier New" pitchFamily="49" charset="0"/>
              </a:rPr>
              <a:t> = </a:t>
            </a:r>
            <a:r>
              <a:rPr lang="en-GB" sz="1600" b="1" kern="0" dirty="0" err="1" smtClean="0">
                <a:latin typeface="Courier New" pitchFamily="49" charset="0"/>
                <a:cs typeface="Courier New" pitchFamily="49" charset="0"/>
              </a:rPr>
              <a:t>threadIdx.x</a:t>
            </a:r>
            <a:r>
              <a:rPr lang="en-GB" sz="1600" b="1" kern="0" dirty="0" smtClean="0">
                <a:latin typeface="Courier New" pitchFamily="49" charset="0"/>
                <a:cs typeface="Courier New" pitchFamily="49" charset="0"/>
              </a:rPr>
              <a:t> + </a:t>
            </a:r>
            <a:r>
              <a:rPr lang="en-GB" sz="1600" b="1" kern="0" dirty="0" err="1" smtClean="0">
                <a:latin typeface="Courier New" pitchFamily="49" charset="0"/>
                <a:cs typeface="Courier New" pitchFamily="49" charset="0"/>
              </a:rPr>
              <a:t>blockIdx.x</a:t>
            </a:r>
            <a:r>
              <a:rPr lang="en-GB" sz="1600" b="1" kern="0" dirty="0" smtClean="0">
                <a:latin typeface="Courier New" pitchFamily="49" charset="0"/>
                <a:cs typeface="Courier New" pitchFamily="49" charset="0"/>
              </a:rPr>
              <a:t> * </a:t>
            </a:r>
            <a:r>
              <a:rPr lang="en-GB" sz="1600" b="1" kern="0" dirty="0" err="1" smtClean="0">
                <a:latin typeface="Courier New" pitchFamily="49" charset="0"/>
                <a:cs typeface="Courier New" pitchFamily="49" charset="0"/>
              </a:rPr>
              <a:t>blockDim.x</a:t>
            </a:r>
            <a:r>
              <a:rPr lang="en-GB" sz="1600" b="1" kern="0" dirty="0" smtClean="0">
                <a:latin typeface="Courier New" pitchFamily="49" charset="0"/>
                <a:cs typeface="Courier New" pitchFamily="49" charset="0"/>
              </a:rPr>
              <a:t>;</a:t>
            </a:r>
          </a:p>
          <a:p>
            <a:pPr>
              <a:buNone/>
              <a:defRPr/>
            </a:pPr>
            <a:r>
              <a:rPr lang="en-GB" sz="1600" b="1" kern="0" dirty="0" smtClean="0">
                <a:solidFill>
                  <a:srgbClr val="8AAD00"/>
                </a:solidFill>
                <a:latin typeface="Courier New" pitchFamily="49" charset="0"/>
                <a:cs typeface="Courier New" pitchFamily="49" charset="0"/>
              </a:rPr>
              <a:t>  </a:t>
            </a:r>
            <a:r>
              <a:rPr lang="en-GB" sz="1600" b="1" kern="0" dirty="0" err="1" smtClean="0">
                <a:solidFill>
                  <a:srgbClr val="8AAD00"/>
                </a:solidFill>
                <a:latin typeface="Courier New" pitchFamily="49" charset="0"/>
                <a:cs typeface="Courier New" pitchFamily="49" charset="0"/>
              </a:rPr>
              <a:t>int</a:t>
            </a:r>
            <a:r>
              <a:rPr lang="en-GB" sz="1600" b="1" kern="0" dirty="0" smtClean="0">
                <a:solidFill>
                  <a:srgbClr val="B9E700"/>
                </a:solidFill>
                <a:latin typeface="Courier New" pitchFamily="49" charset="0"/>
                <a:cs typeface="Courier New" pitchFamily="49" charset="0"/>
              </a:rPr>
              <a:t> </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a:t>
            </a:r>
            <a:r>
              <a:rPr lang="en-GB" sz="1600" b="1" kern="0" dirty="0" err="1" smtClean="0">
                <a:latin typeface="Courier New" pitchFamily="49" charset="0"/>
                <a:cs typeface="Courier New" pitchFamily="49" charset="0"/>
              </a:rPr>
              <a:t>threadIdx.x</a:t>
            </a:r>
            <a:r>
              <a:rPr lang="en-GB" sz="1600" b="1" kern="0" dirty="0" smtClean="0">
                <a:latin typeface="Courier New" pitchFamily="49" charset="0"/>
                <a:cs typeface="Courier New" pitchFamily="49" charset="0"/>
              </a:rPr>
              <a:t> + RADIUS;</a:t>
            </a:r>
          </a:p>
          <a:p>
            <a:pPr>
              <a:buNone/>
              <a:defRPr/>
            </a:pPr>
            <a:endParaRPr kumimoji="0" lang="en-GB" sz="1600" b="1" strike="noStrike" kern="0" cap="none" spc="0" normalizeH="0" noProof="0" dirty="0" smtClean="0">
              <a:ln>
                <a:noFill/>
              </a:ln>
              <a:effectLst/>
              <a:uLnTx/>
              <a:uFillTx/>
              <a:latin typeface="Courier New" panose="02070309020205020404" pitchFamily="49" charset="0"/>
              <a:cs typeface="Courier New" pitchFamily="49" charset="0"/>
            </a:endParaRPr>
          </a:p>
          <a:p>
            <a:pPr>
              <a:buNone/>
              <a:defRPr/>
            </a:pPr>
            <a:r>
              <a:rPr lang="en-GB" sz="1600" b="1" i="1" kern="0" dirty="0" smtClean="0">
                <a:solidFill>
                  <a:srgbClr val="808080"/>
                </a:solidFill>
                <a:latin typeface="Courier New" pitchFamily="49" charset="0"/>
                <a:cs typeface="Courier New" pitchFamily="49" charset="0"/>
              </a:rPr>
              <a:t>  // Read input elements into shared memory</a:t>
            </a:r>
          </a:p>
          <a:p>
            <a:pPr>
              <a:buNone/>
              <a:defRPr/>
            </a:pPr>
            <a:r>
              <a:rPr lang="en-GB" sz="1600" b="1" kern="0" dirty="0" smtClean="0">
                <a:latin typeface="Courier New" pitchFamily="49" charset="0"/>
                <a:cs typeface="Courier New" pitchFamily="49" charset="0"/>
              </a:rPr>
              <a:t>  temp[</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in[</a:t>
            </a:r>
            <a:r>
              <a:rPr lang="en-GB" sz="1600" b="1" kern="0" dirty="0" err="1" smtClean="0">
                <a:latin typeface="Courier New" pitchFamily="49" charset="0"/>
                <a:cs typeface="Courier New" pitchFamily="49" charset="0"/>
              </a:rPr>
              <a:t>g_index</a:t>
            </a:r>
            <a:r>
              <a:rPr lang="en-GB" sz="1600" b="1" kern="0" dirty="0" smtClean="0">
                <a:latin typeface="Courier New" pitchFamily="49" charset="0"/>
                <a:cs typeface="Courier New" pitchFamily="49" charset="0"/>
              </a:rPr>
              <a:t>];</a:t>
            </a:r>
          </a:p>
          <a:p>
            <a:pPr>
              <a:buNone/>
              <a:defRPr/>
            </a:pPr>
            <a:r>
              <a:rPr lang="en-GB" sz="1600" b="1" kern="0" dirty="0" smtClean="0">
                <a:latin typeface="Courier New" pitchFamily="49" charset="0"/>
                <a:cs typeface="Courier New" pitchFamily="49" charset="0"/>
              </a:rPr>
              <a:t>  if (</a:t>
            </a:r>
            <a:r>
              <a:rPr lang="en-GB" sz="1600" b="1" kern="0" dirty="0" err="1" smtClean="0">
                <a:latin typeface="Courier New" pitchFamily="49" charset="0"/>
                <a:cs typeface="Courier New" pitchFamily="49" charset="0"/>
              </a:rPr>
              <a:t>threadIdx.x</a:t>
            </a:r>
            <a:r>
              <a:rPr lang="en-GB" sz="1600" b="1" kern="0" dirty="0" smtClean="0">
                <a:latin typeface="Courier New" pitchFamily="49" charset="0"/>
                <a:cs typeface="Courier New" pitchFamily="49" charset="0"/>
              </a:rPr>
              <a:t> &lt; RADIUS) {</a:t>
            </a:r>
          </a:p>
          <a:p>
            <a:pPr>
              <a:buNone/>
              <a:defRPr/>
            </a:pPr>
            <a:r>
              <a:rPr lang="en-GB" sz="1600" b="1" kern="0" dirty="0" smtClean="0">
                <a:latin typeface="Courier New" pitchFamily="49" charset="0"/>
                <a:cs typeface="Courier New" pitchFamily="49" charset="0"/>
              </a:rPr>
              <a:t>    temp[</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RADIUS] = in[</a:t>
            </a:r>
            <a:r>
              <a:rPr lang="en-GB" sz="1600" b="1" kern="0" dirty="0" err="1" smtClean="0">
                <a:latin typeface="Courier New" pitchFamily="49" charset="0"/>
                <a:cs typeface="Courier New" pitchFamily="49" charset="0"/>
              </a:rPr>
              <a:t>g_index</a:t>
            </a:r>
            <a:r>
              <a:rPr lang="en-GB" sz="1600" b="1" kern="0" dirty="0" smtClean="0">
                <a:latin typeface="Courier New" pitchFamily="49" charset="0"/>
                <a:cs typeface="Courier New" pitchFamily="49" charset="0"/>
              </a:rPr>
              <a:t> - RADIUS];</a:t>
            </a:r>
          </a:p>
          <a:p>
            <a:pPr>
              <a:buNone/>
              <a:defRPr/>
            </a:pPr>
            <a:r>
              <a:rPr lang="en-GB" sz="1600" b="1" kern="0" dirty="0" smtClean="0">
                <a:latin typeface="Courier New" pitchFamily="49" charset="0"/>
                <a:cs typeface="Courier New" pitchFamily="49" charset="0"/>
              </a:rPr>
              <a:t>    temp[</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BLOCK_SIZE] = </a:t>
            </a:r>
          </a:p>
          <a:p>
            <a:pPr>
              <a:buNone/>
              <a:defRPr/>
            </a:pPr>
            <a:r>
              <a:rPr lang="en-GB" sz="1600" b="1" kern="0" dirty="0" smtClean="0">
                <a:latin typeface="Courier New" pitchFamily="49" charset="0"/>
                <a:cs typeface="Courier New" pitchFamily="49" charset="0"/>
              </a:rPr>
              <a:t>      in[</a:t>
            </a:r>
            <a:r>
              <a:rPr lang="en-GB" sz="1600" b="1" kern="0" dirty="0" err="1" smtClean="0">
                <a:latin typeface="Courier New" pitchFamily="49" charset="0"/>
                <a:cs typeface="Courier New" pitchFamily="49" charset="0"/>
              </a:rPr>
              <a:t>g_index</a:t>
            </a:r>
            <a:r>
              <a:rPr lang="en-GB" sz="1600" b="1" kern="0" dirty="0" smtClean="0">
                <a:latin typeface="Courier New" pitchFamily="49" charset="0"/>
                <a:cs typeface="Courier New" pitchFamily="49" charset="0"/>
              </a:rPr>
              <a:t> + BLOCK_SIZE];</a:t>
            </a:r>
          </a:p>
          <a:p>
            <a:pPr>
              <a:buNone/>
              <a:defRPr/>
            </a:pPr>
            <a:r>
              <a:rPr lang="en-GB" sz="1600" b="1" kern="0" dirty="0" smtClean="0">
                <a:latin typeface="Courier New" pitchFamily="49" charset="0"/>
                <a:cs typeface="Courier New" pitchFamily="49" charset="0"/>
              </a:rPr>
              <a:t>  }</a:t>
            </a:r>
          </a:p>
          <a:p>
            <a:pPr>
              <a:buNone/>
              <a:defRPr/>
            </a:pPr>
            <a:endParaRPr kumimoji="0" lang="en-GB" sz="1600" b="1" strike="noStrike" kern="0" cap="none" spc="0" normalizeH="0" noProof="0" dirty="0" smtClean="0">
              <a:ln>
                <a:noFill/>
              </a:ln>
              <a:effectLst/>
              <a:uLnTx/>
              <a:uFillTx/>
              <a:latin typeface="Courier New" panose="02070309020205020404" pitchFamily="49" charset="0"/>
              <a:cs typeface="Courier New" pitchFamily="49" charset="0"/>
            </a:endParaRPr>
          </a:p>
        </p:txBody>
      </p:sp>
      <p:grpSp>
        <p:nvGrpSpPr>
          <p:cNvPr id="5" name="Group 4" descr=" 6"/>
          <p:cNvGrpSpPr/>
          <p:nvPr/>
        </p:nvGrpSpPr>
        <p:grpSpPr>
          <a:xfrm>
            <a:off x="7005799" y="1825960"/>
            <a:ext cx="1717371" cy="180020"/>
            <a:chOff x="7168058" y="1735951"/>
            <a:chExt cx="1717371" cy="180020"/>
          </a:xfrm>
          <a:solidFill>
            <a:srgbClr val="000000">
              <a:lumMod val="85000"/>
              <a:lumOff val="15000"/>
            </a:srgbClr>
          </a:solidFill>
        </p:grpSpPr>
        <p:sp>
          <p:nvSpPr>
            <p:cNvPr id="6" name="Cube 5"/>
            <p:cNvSpPr/>
            <p:nvPr/>
          </p:nvSpPr>
          <p:spPr>
            <a:xfrm>
              <a:off x="7168058"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340705"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513352"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685999"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858646"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8031293"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203940"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376587"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549234"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721881" y="1735951"/>
              <a:ext cx="163548" cy="180020"/>
            </a:xfrm>
            <a:prstGeom prst="cube">
              <a:avLst/>
            </a:prstGeom>
            <a:grp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27" name="Group 26" descr=" 52"/>
          <p:cNvGrpSpPr/>
          <p:nvPr/>
        </p:nvGrpSpPr>
        <p:grpSpPr>
          <a:xfrm>
            <a:off x="7009988" y="3851185"/>
            <a:ext cx="1708992" cy="180020"/>
            <a:chOff x="7340705" y="1735951"/>
            <a:chExt cx="1708992" cy="180020"/>
          </a:xfrm>
        </p:grpSpPr>
        <p:sp>
          <p:nvSpPr>
            <p:cNvPr id="28" name="Cube 27"/>
            <p:cNvSpPr/>
            <p:nvPr/>
          </p:nvSpPr>
          <p:spPr>
            <a:xfrm>
              <a:off x="7340705"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9" name="Cube 28"/>
            <p:cNvSpPr/>
            <p:nvPr/>
          </p:nvSpPr>
          <p:spPr>
            <a:xfrm>
              <a:off x="7513352"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0" name="Cube 29"/>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1" name="Cube 30"/>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2" name="Cube 31"/>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3" name="Cube 32"/>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4" name="Cube 33"/>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5" name="Cube 34"/>
            <p:cNvSpPr/>
            <p:nvPr/>
          </p:nvSpPr>
          <p:spPr>
            <a:xfrm>
              <a:off x="8549234"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6" name="Cube 35"/>
            <p:cNvSpPr/>
            <p:nvPr/>
          </p:nvSpPr>
          <p:spPr>
            <a:xfrm>
              <a:off x="8713496"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7" name="Cube 36"/>
            <p:cNvSpPr/>
            <p:nvPr/>
          </p:nvSpPr>
          <p:spPr>
            <a:xfrm>
              <a:off x="8886149"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 name="Group 37" descr=" 75"/>
          <p:cNvGrpSpPr/>
          <p:nvPr/>
        </p:nvGrpSpPr>
        <p:grpSpPr>
          <a:xfrm>
            <a:off x="7005029" y="4436250"/>
            <a:ext cx="1718911" cy="180020"/>
            <a:chOff x="7168058" y="1735951"/>
            <a:chExt cx="1718911" cy="180020"/>
          </a:xfrm>
        </p:grpSpPr>
        <p:sp>
          <p:nvSpPr>
            <p:cNvPr id="39" name="Cube 38"/>
            <p:cNvSpPr/>
            <p:nvPr/>
          </p:nvSpPr>
          <p:spPr>
            <a:xfrm>
              <a:off x="7168058"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0" name="Cube 39"/>
            <p:cNvSpPr/>
            <p:nvPr/>
          </p:nvSpPr>
          <p:spPr>
            <a:xfrm>
              <a:off x="7340705"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2" name="Cube 41"/>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3" name="Cube 42"/>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4" name="Cube 43"/>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5" name="Cube 44"/>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6" name="Cube 45"/>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7" name="Cube 46"/>
            <p:cNvSpPr/>
            <p:nvPr/>
          </p:nvSpPr>
          <p:spPr>
            <a:xfrm>
              <a:off x="8550768"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8" name="Cube 47"/>
            <p:cNvSpPr/>
            <p:nvPr/>
          </p:nvSpPr>
          <p:spPr>
            <a:xfrm>
              <a:off x="8723421" y="1735951"/>
              <a:ext cx="163548" cy="180020"/>
            </a:xfrm>
            <a:prstGeom prst="cube">
              <a:avLst/>
            </a:prstGeom>
            <a:gradFill rotWithShape="1">
              <a:gsLst>
                <a:gs pos="0">
                  <a:srgbClr val="E78A2D">
                    <a:shade val="51000"/>
                    <a:satMod val="130000"/>
                  </a:srgbClr>
                </a:gs>
                <a:gs pos="80000">
                  <a:srgbClr val="E78A2D">
                    <a:shade val="93000"/>
                    <a:satMod val="130000"/>
                  </a:srgbClr>
                </a:gs>
                <a:gs pos="100000">
                  <a:srgbClr val="E78A2D">
                    <a:shade val="94000"/>
                    <a:satMod val="135000"/>
                  </a:srgbClr>
                </a:gs>
              </a:gsLst>
              <a:lin ang="16200000" scaled="0"/>
            </a:gradFill>
            <a:ln w="9525" cap="flat" cmpd="sng" algn="ctr">
              <a:solidFill>
                <a:srgbClr val="E78A2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16" name="Group 15" descr=" 99"/>
          <p:cNvGrpSpPr/>
          <p:nvPr/>
        </p:nvGrpSpPr>
        <p:grpSpPr>
          <a:xfrm>
            <a:off x="7002270" y="3338990"/>
            <a:ext cx="1724429" cy="180020"/>
            <a:chOff x="7340705" y="1735951"/>
            <a:chExt cx="1724429" cy="180020"/>
          </a:xfrm>
        </p:grpSpPr>
        <p:sp>
          <p:nvSpPr>
            <p:cNvPr id="17" name="Cube 16"/>
            <p:cNvSpPr/>
            <p:nvPr/>
          </p:nvSpPr>
          <p:spPr>
            <a:xfrm>
              <a:off x="7340705"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8" name="Cube 17"/>
            <p:cNvSpPr/>
            <p:nvPr/>
          </p:nvSpPr>
          <p:spPr>
            <a:xfrm>
              <a:off x="7513352"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Cube 18"/>
            <p:cNvSpPr/>
            <p:nvPr/>
          </p:nvSpPr>
          <p:spPr>
            <a:xfrm>
              <a:off x="7685999"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be 19"/>
            <p:cNvSpPr/>
            <p:nvPr/>
          </p:nvSpPr>
          <p:spPr>
            <a:xfrm>
              <a:off x="7858646"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Cube 20"/>
            <p:cNvSpPr/>
            <p:nvPr/>
          </p:nvSpPr>
          <p:spPr>
            <a:xfrm>
              <a:off x="8031293"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Cube 21"/>
            <p:cNvSpPr/>
            <p:nvPr/>
          </p:nvSpPr>
          <p:spPr>
            <a:xfrm>
              <a:off x="8203940"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Cube 22"/>
            <p:cNvSpPr/>
            <p:nvPr/>
          </p:nvSpPr>
          <p:spPr>
            <a:xfrm>
              <a:off x="8376587"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Cube 23"/>
            <p:cNvSpPr/>
            <p:nvPr/>
          </p:nvSpPr>
          <p:spPr>
            <a:xfrm>
              <a:off x="8549234" y="173595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Cube 24"/>
            <p:cNvSpPr/>
            <p:nvPr/>
          </p:nvSpPr>
          <p:spPr>
            <a:xfrm>
              <a:off x="8728933"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6" name="Cube 25"/>
            <p:cNvSpPr/>
            <p:nvPr/>
          </p:nvSpPr>
          <p:spPr>
            <a:xfrm>
              <a:off x="8901586" y="173595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49" name="Cube 48"/>
          <p:cNvSpPr/>
          <p:nvPr/>
        </p:nvSpPr>
        <p:spPr>
          <a:xfrm>
            <a:off x="7350323" y="4436250"/>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773714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Stencil Kernel</a:t>
            </a:r>
            <a:endParaRPr lang="en-GB" dirty="0"/>
          </a:p>
        </p:txBody>
      </p:sp>
      <p:sp>
        <p:nvSpPr>
          <p:cNvPr id="5" name="Content Placeholder 2"/>
          <p:cNvSpPr txBox="1">
            <a:spLocks/>
          </p:cNvSpPr>
          <p:nvPr/>
        </p:nvSpPr>
        <p:spPr>
          <a:xfrm>
            <a:off x="549278" y="1439865"/>
            <a:ext cx="10042525" cy="4252912"/>
          </a:xfrm>
          <a:prstGeom prst="rect">
            <a:avLst/>
          </a:prstGeom>
        </p:spPr>
        <p:txBody>
          <a:bodyPr/>
          <a:lstStyle>
            <a:lvl1pPr marL="342900" indent="-342900" algn="l" rtl="0" fontAlgn="base">
              <a:spcBef>
                <a:spcPct val="20000"/>
              </a:spcBef>
              <a:spcAft>
                <a:spcPct val="0"/>
              </a:spcAft>
              <a:buSzPct val="100000"/>
              <a:buBlip>
                <a:blip r:embed="rId3"/>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3"/>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3"/>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GB" sz="1800" i="1" dirty="0" smtClean="0">
                <a:solidFill>
                  <a:schemeClr val="accent5"/>
                </a:solidFill>
                <a:latin typeface="Courier New" pitchFamily="49" charset="0"/>
                <a:cs typeface="Courier New" pitchFamily="49" charset="0"/>
              </a:rPr>
              <a:t>  // Apply the stencil</a:t>
            </a:r>
          </a:p>
          <a:p>
            <a:pPr marL="0" indent="0">
              <a:buFontTx/>
              <a:buNone/>
            </a:pPr>
            <a:r>
              <a:rPr lang="en-GB" sz="1800" dirty="0" smtClean="0">
                <a:solidFill>
                  <a:srgbClr val="FFFFFF"/>
                </a:solidFill>
                <a:latin typeface="Courier New" pitchFamily="49" charset="0"/>
                <a:cs typeface="Courier New" pitchFamily="49" charset="0"/>
              </a:rPr>
              <a:t>  </a:t>
            </a:r>
            <a:r>
              <a:rPr lang="en-GB" sz="1800" dirty="0" err="1" smtClean="0">
                <a:latin typeface="Courier New" pitchFamily="49" charset="0"/>
                <a:cs typeface="Courier New" pitchFamily="49" charset="0"/>
              </a:rPr>
              <a:t>int</a:t>
            </a:r>
            <a:r>
              <a:rPr lang="en-GB" sz="1800" dirty="0" smtClean="0">
                <a:latin typeface="Courier New" pitchFamily="49" charset="0"/>
                <a:cs typeface="Courier New" pitchFamily="49" charset="0"/>
              </a:rPr>
              <a:t> result = 0;</a:t>
            </a:r>
          </a:p>
          <a:p>
            <a:pPr marL="0" indent="0">
              <a:buFontTx/>
              <a:buNone/>
            </a:pPr>
            <a:r>
              <a:rPr lang="en-GB" sz="1800" dirty="0" smtClean="0">
                <a:latin typeface="Courier New" pitchFamily="49" charset="0"/>
                <a:cs typeface="Courier New" pitchFamily="49" charset="0"/>
              </a:rPr>
              <a:t>  for (</a:t>
            </a:r>
            <a:r>
              <a:rPr lang="en-GB" sz="1800" dirty="0" err="1" smtClean="0">
                <a:latin typeface="Courier New" pitchFamily="49" charset="0"/>
                <a:cs typeface="Courier New" pitchFamily="49" charset="0"/>
              </a:rPr>
              <a:t>int</a:t>
            </a:r>
            <a:r>
              <a:rPr lang="en-GB" sz="1800" dirty="0" smtClean="0">
                <a:latin typeface="Courier New" pitchFamily="49" charset="0"/>
                <a:cs typeface="Courier New" pitchFamily="49" charset="0"/>
              </a:rPr>
              <a:t> offset = -RADIUS ; offset &lt;= RADIUS ; offset++)</a:t>
            </a:r>
          </a:p>
          <a:p>
            <a:pPr marL="0" indent="0">
              <a:buFontTx/>
              <a:buNone/>
            </a:pPr>
            <a:r>
              <a:rPr lang="en-GB" sz="1800" dirty="0" smtClean="0">
                <a:latin typeface="Courier New" pitchFamily="49" charset="0"/>
                <a:cs typeface="Courier New" pitchFamily="49" charset="0"/>
              </a:rPr>
              <a:t>    result += temp[</a:t>
            </a:r>
            <a:r>
              <a:rPr lang="en-GB" sz="1800" dirty="0" err="1" smtClean="0">
                <a:latin typeface="Courier New" pitchFamily="49" charset="0"/>
                <a:cs typeface="Courier New" pitchFamily="49" charset="0"/>
              </a:rPr>
              <a:t>s_index</a:t>
            </a:r>
            <a:r>
              <a:rPr lang="en-GB" sz="1800" dirty="0" smtClean="0">
                <a:latin typeface="Courier New" pitchFamily="49" charset="0"/>
                <a:cs typeface="Courier New" pitchFamily="49" charset="0"/>
              </a:rPr>
              <a:t> + offset];</a:t>
            </a:r>
          </a:p>
          <a:p>
            <a:pPr marL="0" indent="0">
              <a:buFontTx/>
              <a:buNone/>
            </a:pPr>
            <a:endParaRPr lang="en-GB" sz="1800" dirty="0" smtClean="0">
              <a:solidFill>
                <a:srgbClr val="FFFFFF"/>
              </a:solidFill>
              <a:latin typeface="Courier New" pitchFamily="49" charset="0"/>
              <a:cs typeface="Courier New" pitchFamily="49" charset="0"/>
            </a:endParaRPr>
          </a:p>
          <a:p>
            <a:pPr marL="0" indent="0">
              <a:buFontTx/>
              <a:buNone/>
            </a:pPr>
            <a:r>
              <a:rPr lang="en-GB" sz="1800" i="1" dirty="0" smtClean="0">
                <a:solidFill>
                  <a:schemeClr val="accent5"/>
                </a:solidFill>
                <a:latin typeface="Courier New" pitchFamily="49" charset="0"/>
                <a:cs typeface="Courier New" pitchFamily="49" charset="0"/>
              </a:rPr>
              <a:t>  // Store the result</a:t>
            </a:r>
          </a:p>
          <a:p>
            <a:pPr marL="0" indent="0">
              <a:buFontTx/>
              <a:buNone/>
            </a:pPr>
            <a:r>
              <a:rPr lang="en-GB" sz="1800" dirty="0" smtClean="0">
                <a:latin typeface="Courier New" pitchFamily="49" charset="0"/>
                <a:cs typeface="Courier New" pitchFamily="49" charset="0"/>
              </a:rPr>
              <a:t>  out[</a:t>
            </a:r>
            <a:r>
              <a:rPr lang="en-GB" sz="1800" dirty="0" err="1" smtClean="0">
                <a:latin typeface="Courier New" pitchFamily="49" charset="0"/>
                <a:cs typeface="Courier New" pitchFamily="49" charset="0"/>
              </a:rPr>
              <a:t>g_index</a:t>
            </a:r>
            <a:r>
              <a:rPr lang="en-GB" sz="1800" dirty="0" smtClean="0">
                <a:latin typeface="Courier New" pitchFamily="49" charset="0"/>
                <a:cs typeface="Courier New" pitchFamily="49" charset="0"/>
              </a:rPr>
              <a:t>] = result;</a:t>
            </a:r>
          </a:p>
          <a:p>
            <a:pPr marL="0" indent="0">
              <a:buFontTx/>
              <a:buNone/>
            </a:pPr>
            <a:r>
              <a:rPr lang="en-GB" sz="1800" dirty="0" smtClean="0">
                <a:latin typeface="Courier New" pitchFamily="49" charset="0"/>
                <a:cs typeface="Courier New" pitchFamily="49" charset="0"/>
              </a:rPr>
              <a:t>}</a:t>
            </a:r>
            <a:endParaRPr lang="en-GB" sz="1800" dirty="0">
              <a:latin typeface="Courier New" pitchFamily="49" charset="0"/>
              <a:cs typeface="Courier New" pitchFamily="49" charset="0"/>
            </a:endParaRPr>
          </a:p>
        </p:txBody>
      </p:sp>
    </p:spTree>
    <p:extLst>
      <p:ext uri="{BB962C8B-B14F-4D97-AF65-F5344CB8AC3E}">
        <p14:creationId xmlns:p14="http://schemas.microsoft.com/office/powerpoint/2010/main" val="3862428755"/>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Data Race!</a:t>
            </a:r>
            <a:endParaRPr lang="en-GB" dirty="0"/>
          </a:p>
        </p:txBody>
      </p:sp>
      <p:sp>
        <p:nvSpPr>
          <p:cNvPr id="128" name="Content Placeholder 2" descr=" 128"/>
          <p:cNvSpPr txBox="1">
            <a:spLocks/>
          </p:cNvSpPr>
          <p:nvPr/>
        </p:nvSpPr>
        <p:spPr bwMode="auto">
          <a:xfrm>
            <a:off x="457732" y="1599850"/>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R="0" lvl="0"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r>
              <a:rPr kumimoji="0" lang="en-GB" sz="2400" b="0" i="0" u="none" strike="noStrike" kern="0" cap="none" spc="0" normalizeH="0" baseline="0" noProof="0" dirty="0" smtClean="0">
                <a:ln>
                  <a:noFill/>
                </a:ln>
                <a:effectLst/>
                <a:uLnTx/>
                <a:uFillTx/>
                <a:latin typeface="Bell MT" panose="02020503060305020303" pitchFamily="18" charset="0"/>
              </a:rPr>
              <a:t>The stencil example will not work…</a:t>
            </a:r>
          </a:p>
          <a:p>
            <a:pPr marR="0" lvl="1"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endParaRPr kumimoji="0" lang="en-GB" sz="2000" b="0" i="0" u="none" strike="noStrike" kern="0" cap="none" spc="0" normalizeH="0" baseline="0" noProof="0" dirty="0" smtClean="0">
              <a:ln>
                <a:noFill/>
              </a:ln>
              <a:effectLst/>
              <a:uLnTx/>
              <a:uFillTx/>
              <a:latin typeface="Bell MT" panose="02020503060305020303" pitchFamily="18" charset="0"/>
            </a:endParaRPr>
          </a:p>
          <a:p>
            <a:pPr marR="0" lvl="0"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
              <a:tabLst/>
              <a:defRPr/>
            </a:pPr>
            <a:r>
              <a:rPr kumimoji="0" lang="en-GB" sz="2400" b="0" i="0" u="none" strike="noStrike" kern="0" cap="none" spc="0" normalizeH="0" baseline="0" noProof="0" smtClean="0">
                <a:ln>
                  <a:noFill/>
                </a:ln>
                <a:effectLst/>
                <a:uLnTx/>
                <a:uFillTx/>
                <a:latin typeface="Bell MT" panose="02020503060305020303" pitchFamily="18" charset="0"/>
              </a:rPr>
              <a:t>                                                             </a:t>
            </a:r>
            <a:br>
              <a:rPr kumimoji="0" lang="en-GB" sz="2400" b="0" i="0" u="none" strike="noStrike" kern="0" cap="none" spc="0" normalizeH="0" baseline="0" noProof="0" smtClean="0">
                <a:ln>
                  <a:noFill/>
                </a:ln>
                <a:effectLst/>
                <a:uLnTx/>
                <a:uFillTx/>
                <a:latin typeface="Bell MT" panose="02020503060305020303" pitchFamily="18" charset="0"/>
              </a:rPr>
            </a:br>
            <a:r>
              <a:rPr kumimoji="0" lang="en-GB" sz="2400" b="0" i="0" u="none" strike="noStrike" kern="0" cap="none" spc="0" normalizeH="0" baseline="0" noProof="0" smtClean="0">
                <a:ln>
                  <a:noFill/>
                </a:ln>
                <a:effectLst/>
                <a:uLnTx/>
                <a:uFillTx/>
                <a:latin typeface="Bell MT" panose="02020503060305020303" pitchFamily="18" charset="0"/>
              </a:rPr>
              <a:t>   </a:t>
            </a:r>
            <a:endParaRPr kumimoji="0" lang="en-GB" sz="2400" b="0" i="0" u="none" strike="noStrike" kern="0" cap="none" spc="0" normalizeH="0" baseline="0" noProof="0" dirty="0" smtClean="0">
              <a:ln>
                <a:noFill/>
              </a:ln>
              <a:effectLst/>
              <a:uLnTx/>
              <a:uFillTx/>
              <a:latin typeface="Bell MT" panose="02020503060305020303" pitchFamily="18"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400" b="0"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400" b="0" i="0"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r>
              <a:rPr lang="en-GB" sz="1600" b="1" kern="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r>
              <a:rPr lang="en-GB" sz="1600" b="1" kern="0" smtClean="0">
                <a:latin typeface="Courier New" pitchFamily="49" charset="0"/>
                <a:cs typeface="Courier New" pitchFamily="49" charset="0"/>
              </a:rPr>
              <a:t>  </a:t>
            </a: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6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6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2400" b="0" i="0" u="none" strike="noStrike" kern="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22408413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Data Race!</a:t>
            </a:r>
            <a:endParaRPr lang="en-GB" dirty="0"/>
          </a:p>
        </p:txBody>
      </p:sp>
      <p:sp>
        <p:nvSpPr>
          <p:cNvPr id="128" name="Content Placeholder 2" descr=" 128"/>
          <p:cNvSpPr txBox="1">
            <a:spLocks/>
          </p:cNvSpPr>
          <p:nvPr/>
        </p:nvSpPr>
        <p:spPr bwMode="auto">
          <a:xfrm>
            <a:off x="457732" y="1599850"/>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R="0" lvl="0"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r>
              <a:rPr kumimoji="0" lang="en-GB" sz="2400" b="0" i="0" u="none" strike="noStrike" kern="0" cap="none" spc="0" normalizeH="0" baseline="0" noProof="0" dirty="0" smtClean="0">
                <a:ln>
                  <a:noFill/>
                </a:ln>
                <a:effectLst/>
                <a:uLnTx/>
                <a:uFillTx/>
                <a:latin typeface="Bell MT" panose="02020503060305020303" pitchFamily="18" charset="0"/>
              </a:rPr>
              <a:t>The stencil example will not work…</a:t>
            </a:r>
          </a:p>
          <a:p>
            <a:pPr marR="0" lvl="1"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endParaRPr kumimoji="0" lang="en-GB" sz="2000" b="0" i="0" u="none" strike="noStrike" kern="0" cap="none" spc="0" normalizeH="0" baseline="0" noProof="0" dirty="0" smtClean="0">
              <a:ln>
                <a:noFill/>
              </a:ln>
              <a:effectLst/>
              <a:uLnTx/>
              <a:uFillTx/>
              <a:latin typeface="Bell MT" panose="02020503060305020303" pitchFamily="18" charset="0"/>
            </a:endParaRPr>
          </a:p>
          <a:p>
            <a:pPr>
              <a:buFont typeface="Arial" panose="020B0604020202020204" pitchFamily="34" charset="0"/>
              <a:buChar char="•"/>
              <a:defRPr/>
            </a:pPr>
            <a:r>
              <a:rPr lang="en-GB" kern="0" dirty="0" smtClean="0">
                <a:latin typeface="Bell MT" panose="02020503060305020303" pitchFamily="18" charset="0"/>
              </a:rPr>
              <a:t>Suppose thread 15 reads the halo before thread 0 has fetched it…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400" b="0"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400" kern="0" dirty="0" smtClean="0">
                <a:latin typeface="Courier New" panose="02070309020205020404" pitchFamily="49" charset="0"/>
                <a:cs typeface="Courier New" pitchFamily="49" charset="0"/>
              </a:rPr>
              <a:t>    </a:t>
            </a:r>
            <a:r>
              <a:rPr lang="en-GB" sz="1600" b="1" kern="0" dirty="0" smtClean="0">
                <a:latin typeface="Courier New" pitchFamily="49" charset="0"/>
                <a:cs typeface="Courier New" pitchFamily="49" charset="0"/>
              </a:rPr>
              <a:t>temp[</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in[</a:t>
            </a:r>
            <a:r>
              <a:rPr lang="en-GB" sz="1600" b="1" kern="0" dirty="0" err="1" smtClean="0">
                <a:latin typeface="Courier New" pitchFamily="49" charset="0"/>
                <a:cs typeface="Courier New" pitchFamily="49" charset="0"/>
              </a:rPr>
              <a:t>g_index</a:t>
            </a:r>
            <a:r>
              <a:rPr lang="en-GB" sz="1600" b="1" kern="0" dirty="0" smtClean="0">
                <a:latin typeface="Courier New" pitchFamily="49" charset="0"/>
                <a:cs typeface="Courier New" pitchFamily="49" charset="0"/>
              </a:rPr>
              <a:t>];</a:t>
            </a:r>
          </a:p>
          <a:p>
            <a:pPr>
              <a:buNone/>
              <a:defRPr/>
            </a:pPr>
            <a:r>
              <a:rPr lang="en-GB" sz="1600" b="1" kern="0" dirty="0" smtClean="0">
                <a:latin typeface="Courier New" pitchFamily="49" charset="0"/>
                <a:cs typeface="Courier New" pitchFamily="49" charset="0"/>
              </a:rPr>
              <a:t>    if (</a:t>
            </a:r>
            <a:r>
              <a:rPr lang="en-GB" sz="1600" b="1" kern="0" dirty="0" err="1" smtClean="0">
                <a:latin typeface="Courier New" pitchFamily="49" charset="0"/>
                <a:cs typeface="Courier New" pitchFamily="49" charset="0"/>
              </a:rPr>
              <a:t>threadIdx.x</a:t>
            </a:r>
            <a:r>
              <a:rPr lang="en-GB" sz="1600" b="1" kern="0" dirty="0" smtClean="0">
                <a:latin typeface="Courier New" pitchFamily="49" charset="0"/>
                <a:cs typeface="Courier New" pitchFamily="49" charset="0"/>
              </a:rPr>
              <a:t> &lt; RADIUS) {</a:t>
            </a:r>
          </a:p>
          <a:p>
            <a:pPr>
              <a:buNone/>
              <a:defRPr/>
            </a:pPr>
            <a:r>
              <a:rPr lang="en-GB" sz="1600" b="1" kern="0" dirty="0" smtClean="0">
                <a:latin typeface="Courier New" pitchFamily="49" charset="0"/>
                <a:cs typeface="Courier New" pitchFamily="49" charset="0"/>
              </a:rPr>
              <a:t>        temp[</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RADIUS = in[</a:t>
            </a:r>
            <a:r>
              <a:rPr lang="en-GB" sz="1600" b="1" kern="0" dirty="0" err="1" smtClean="0">
                <a:latin typeface="Courier New" pitchFamily="49" charset="0"/>
                <a:cs typeface="Courier New" pitchFamily="49" charset="0"/>
              </a:rPr>
              <a:t>g_index</a:t>
            </a:r>
            <a:r>
              <a:rPr lang="en-GB" sz="1600" b="1" kern="0" dirty="0" smtClean="0">
                <a:latin typeface="Courier New" pitchFamily="49" charset="0"/>
                <a:cs typeface="Courier New" pitchFamily="49" charset="0"/>
              </a:rPr>
              <a:t> – RADIUS];</a:t>
            </a:r>
          </a:p>
          <a:p>
            <a:pPr>
              <a:buNone/>
              <a:defRPr/>
            </a:pPr>
            <a:r>
              <a:rPr lang="en-GB" sz="1600" b="1" kern="0" dirty="0" smtClean="0">
                <a:latin typeface="Courier New" pitchFamily="49" charset="0"/>
                <a:cs typeface="Courier New" pitchFamily="49" charset="0"/>
              </a:rPr>
              <a:t>        temp[</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BLOCK_SIZE] = in[</a:t>
            </a:r>
            <a:r>
              <a:rPr lang="en-GB" sz="1600" b="1" kern="0" dirty="0" err="1" smtClean="0">
                <a:latin typeface="Courier New" pitchFamily="49" charset="0"/>
                <a:cs typeface="Courier New" pitchFamily="49" charset="0"/>
              </a:rPr>
              <a:t>g_index</a:t>
            </a:r>
            <a:r>
              <a:rPr lang="en-GB" sz="1600" b="1" kern="0" dirty="0" smtClean="0">
                <a:latin typeface="Courier New" pitchFamily="49" charset="0"/>
                <a:cs typeface="Courier New" pitchFamily="49" charset="0"/>
              </a:rPr>
              <a:t> + BLOCK_SIZE];</a:t>
            </a:r>
          </a:p>
          <a:p>
            <a:pPr>
              <a:buNone/>
              <a:defRPr/>
            </a:pPr>
            <a:r>
              <a:rPr lang="en-GB" sz="1600" b="1" kern="0" dirty="0" smtClean="0">
                <a:latin typeface="Courier New" pitchFamily="49" charset="0"/>
                <a:cs typeface="Courier New" pitchFamily="49" charset="0"/>
              </a:rPr>
              <a:t>    }</a:t>
            </a:r>
          </a:p>
          <a:p>
            <a:pPr>
              <a:buNone/>
              <a:defRPr/>
            </a:pPr>
            <a:r>
              <a:rPr lang="en-GB" sz="1600" b="1" kern="0" dirty="0" smtClean="0">
                <a:latin typeface="Courier New" pitchFamily="49" charset="0"/>
                <a:cs typeface="Courier New" pitchFamily="49" charset="0"/>
              </a:rPr>
              <a:t>    </a:t>
            </a:r>
            <a:r>
              <a:rPr lang="en-GB" sz="1600" b="1" kern="0" dirty="0" err="1" smtClean="0">
                <a:latin typeface="Courier New" pitchFamily="49" charset="0"/>
                <a:cs typeface="Courier New" pitchFamily="49" charset="0"/>
              </a:rPr>
              <a:t>int</a:t>
            </a:r>
            <a:r>
              <a:rPr lang="en-GB" sz="1600" b="1" kern="0" dirty="0" smtClean="0">
                <a:latin typeface="Courier New" pitchFamily="49" charset="0"/>
                <a:cs typeface="Courier New" pitchFamily="49" charset="0"/>
              </a:rPr>
              <a:t> result = 0;</a:t>
            </a:r>
          </a:p>
          <a:p>
            <a:pPr>
              <a:buNone/>
              <a:defRPr/>
            </a:pPr>
            <a:r>
              <a:rPr lang="en-GB" sz="1600" b="1" kern="0" dirty="0" smtClean="0">
                <a:latin typeface="Courier New" pitchFamily="49" charset="0"/>
                <a:cs typeface="Courier New" pitchFamily="49" charset="0"/>
              </a:rPr>
              <a:t>    result += temp[</a:t>
            </a:r>
            <a:r>
              <a:rPr lang="en-GB" sz="1600" b="1" kern="0" dirty="0" err="1" smtClean="0">
                <a:latin typeface="Courier New" pitchFamily="49" charset="0"/>
                <a:cs typeface="Courier New" pitchFamily="49" charset="0"/>
              </a:rPr>
              <a:t>s_index</a:t>
            </a:r>
            <a:r>
              <a:rPr lang="en-GB" sz="1600" b="1" kern="0" dirty="0" smtClean="0">
                <a:latin typeface="Courier New" pitchFamily="49" charset="0"/>
                <a:cs typeface="Courier New" pitchFamily="49" charset="0"/>
              </a:rPr>
              <a:t> + 1];</a:t>
            </a:r>
          </a:p>
          <a:p>
            <a:pPr>
              <a:buNone/>
              <a:defRPr/>
            </a:pPr>
            <a:endParaRPr kumimoji="0" lang="en-GB" sz="1600" b="1" strike="noStrike" kern="0" cap="none" spc="0" normalizeH="0" noProof="0" dirty="0">
              <a:ln>
                <a:noFill/>
              </a:ln>
              <a:effectLst/>
              <a:uLnTx/>
              <a:uFillTx/>
              <a:latin typeface="Courier New" panose="02070309020205020404" pitchFamily="49" charset="0"/>
            </a:endParaRPr>
          </a:p>
        </p:txBody>
      </p:sp>
    </p:spTree>
    <p:extLst>
      <p:ext uri="{BB962C8B-B14F-4D97-AF65-F5344CB8AC3E}">
        <p14:creationId xmlns:p14="http://schemas.microsoft.com/office/powerpoint/2010/main" val="1969664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Data Race!</a:t>
            </a:r>
            <a:endParaRPr lang="en-GB" dirty="0"/>
          </a:p>
        </p:txBody>
      </p:sp>
      <p:sp>
        <p:nvSpPr>
          <p:cNvPr id="128" name="Content Placeholder 2" descr=" 128"/>
          <p:cNvSpPr txBox="1">
            <a:spLocks/>
          </p:cNvSpPr>
          <p:nvPr/>
        </p:nvSpPr>
        <p:spPr bwMode="auto">
          <a:xfrm>
            <a:off x="457732" y="1599850"/>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R="0" lvl="0"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r>
              <a:rPr kumimoji="0" lang="en-GB" sz="2400" b="0" i="0" u="none" strike="noStrike" kern="0" cap="none" spc="0" normalizeH="0" baseline="0" noProof="0" dirty="0" smtClean="0">
                <a:ln>
                  <a:noFill/>
                </a:ln>
                <a:effectLst/>
                <a:uLnTx/>
                <a:uFillTx/>
                <a:latin typeface="Bell MT" panose="02020503060305020303" pitchFamily="18" charset="0"/>
              </a:rPr>
              <a:t>The stencil example will not work…</a:t>
            </a:r>
          </a:p>
          <a:p>
            <a:pPr marR="0" lvl="1"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endParaRPr kumimoji="0" lang="en-GB" sz="2000" b="0" i="0" u="none" strike="noStrike" kern="0" cap="none" spc="0" normalizeH="0" baseline="0" noProof="0" dirty="0" smtClean="0">
              <a:ln>
                <a:noFill/>
              </a:ln>
              <a:effectLst/>
              <a:uLnTx/>
              <a:uFillTx/>
              <a:latin typeface="Bell MT" panose="02020503060305020303" pitchFamily="18" charset="0"/>
            </a:endParaRPr>
          </a:p>
          <a:p>
            <a:pPr marL="0" lvl="0" indent="0">
              <a:buFont typeface="Arial" panose="020B0604020202020204" pitchFamily="34" charset="0"/>
              <a:buChar char="•"/>
              <a:defRPr/>
            </a:pPr>
            <a:r>
              <a:rPr lang="en-GB" kern="0" smtClean="0">
                <a:latin typeface="Bell MT" panose="02020503060305020303" pitchFamily="18" charset="0"/>
              </a:rPr>
              <a:t>Suppose thread 15 reads the halo before thread 0 has fetched it…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400" b="0"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400" kern="0" smtClean="0">
                <a:solidFill>
                  <a:schemeClr val="accent2"/>
                </a:solidFill>
                <a:latin typeface="Courier New" panose="02070309020205020404" pitchFamily="49" charset="0"/>
                <a:cs typeface="Courier New" pitchFamily="49" charset="0"/>
              </a:rPr>
              <a:t>    </a:t>
            </a:r>
            <a:r>
              <a:rPr lang="en-GB" sz="1600" b="1" kern="0" smtClean="0">
                <a:solidFill>
                  <a:schemeClr val="accent2"/>
                </a:solidFill>
                <a:latin typeface="Courier New" pitchFamily="49" charset="0"/>
                <a:cs typeface="Courier New" pitchFamily="49" charset="0"/>
              </a:rPr>
              <a:t>temp[s_index] = in[g_index];</a:t>
            </a:r>
          </a:p>
          <a:p>
            <a:pPr>
              <a:buNone/>
              <a:defRPr/>
            </a:pPr>
            <a:r>
              <a:rPr lang="en-GB" sz="1600" b="1" kern="0" smtClean="0">
                <a:latin typeface="Courier New" pitchFamily="49" charset="0"/>
                <a:cs typeface="Courier New" pitchFamily="49" charset="0"/>
              </a:rPr>
              <a:t>    if (threadIdx.x &lt; RADIUS) {</a:t>
            </a:r>
          </a:p>
          <a:p>
            <a:pPr>
              <a:buNone/>
              <a:defRPr/>
            </a:pPr>
            <a:r>
              <a:rPr lang="en-GB" sz="1600" b="1" kern="0" smtClean="0">
                <a:latin typeface="Courier New" pitchFamily="49" charset="0"/>
                <a:cs typeface="Courier New" pitchFamily="49" charset="0"/>
              </a:rPr>
              <a:t>        temp[s_index – RADIUS = in[g_index – RADIUS];</a:t>
            </a:r>
          </a:p>
          <a:p>
            <a:pPr>
              <a:buNone/>
              <a:defRPr/>
            </a:pPr>
            <a:r>
              <a:rPr lang="en-GB" sz="1600" b="1" kern="0" smtClean="0">
                <a:latin typeface="Courier New" pitchFamily="49" charset="0"/>
                <a:cs typeface="Courier New" pitchFamily="49" charset="0"/>
              </a:rPr>
              <a:t>        temp[s_index + BLOCK_SIZE] = in[g_index + BLOCK_SIZE];</a:t>
            </a:r>
          </a:p>
          <a:p>
            <a:pPr>
              <a:buNone/>
              <a:defRPr/>
            </a:pPr>
            <a:r>
              <a:rPr lang="en-GB" sz="1600" b="1" kern="0" smtClean="0">
                <a:latin typeface="Courier New" pitchFamily="49" charset="0"/>
                <a:cs typeface="Courier New" pitchFamily="49" charset="0"/>
              </a:rPr>
              <a:t>    }</a:t>
            </a:r>
          </a:p>
          <a:p>
            <a:pPr>
              <a:buNone/>
              <a:defRPr/>
            </a:pPr>
            <a:r>
              <a:rPr lang="en-GB" sz="1600" b="1" kern="0" smtClean="0">
                <a:latin typeface="Courier New" pitchFamily="49" charset="0"/>
                <a:cs typeface="Courier New" pitchFamily="49" charset="0"/>
              </a:rPr>
              <a:t>    int result = 0;</a:t>
            </a:r>
          </a:p>
          <a:p>
            <a:pPr>
              <a:buNone/>
              <a:defRPr/>
            </a:pPr>
            <a:r>
              <a:rPr lang="en-GB" sz="1600" b="1" kern="0" smtClean="0">
                <a:latin typeface="Courier New" pitchFamily="49" charset="0"/>
                <a:cs typeface="Courier New" pitchFamily="49" charset="0"/>
              </a:rPr>
              <a:t>    result += temp[s_index + 1];</a:t>
            </a:r>
          </a:p>
          <a:p>
            <a:pPr>
              <a:buNone/>
              <a:defRPr/>
            </a:pPr>
            <a:endParaRPr kumimoji="0" lang="en-GB" sz="1600" b="1" strike="noStrike" kern="0" cap="none" spc="0" normalizeH="0" noProof="0" dirty="0">
              <a:ln>
                <a:noFill/>
              </a:ln>
              <a:effectLst/>
              <a:uLnTx/>
              <a:uFillTx/>
              <a:latin typeface="Courier New" panose="02070309020205020404" pitchFamily="49" charset="0"/>
            </a:endParaRPr>
          </a:p>
        </p:txBody>
      </p:sp>
      <p:grpSp>
        <p:nvGrpSpPr>
          <p:cNvPr id="5" name="Group 4" descr=" 155"/>
          <p:cNvGrpSpPr/>
          <p:nvPr/>
        </p:nvGrpSpPr>
        <p:grpSpPr>
          <a:xfrm>
            <a:off x="5697125" y="3203975"/>
            <a:ext cx="3157618" cy="200022"/>
            <a:chOff x="7054973" y="3230407"/>
            <a:chExt cx="3789141" cy="180020"/>
          </a:xfrm>
        </p:grpSpPr>
        <p:sp>
          <p:nvSpPr>
            <p:cNvPr id="6" name="Cube 5"/>
            <p:cNvSpPr/>
            <p:nvPr/>
          </p:nvSpPr>
          <p:spPr>
            <a:xfrm>
              <a:off x="705497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227620"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400267"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572914"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745561"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7918208"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090855"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263502"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436149"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60879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 name="Cube 15"/>
            <p:cNvSpPr/>
            <p:nvPr/>
          </p:nvSpPr>
          <p:spPr>
            <a:xfrm>
              <a:off x="878144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7" name="Cube 16"/>
            <p:cNvSpPr/>
            <p:nvPr/>
          </p:nvSpPr>
          <p:spPr>
            <a:xfrm>
              <a:off x="8954090"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8" name="Cube 17"/>
            <p:cNvSpPr/>
            <p:nvPr/>
          </p:nvSpPr>
          <p:spPr>
            <a:xfrm>
              <a:off x="9126737"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Cube 18"/>
            <p:cNvSpPr/>
            <p:nvPr/>
          </p:nvSpPr>
          <p:spPr>
            <a:xfrm>
              <a:off x="9299384"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be 19"/>
            <p:cNvSpPr/>
            <p:nvPr/>
          </p:nvSpPr>
          <p:spPr>
            <a:xfrm>
              <a:off x="9472031"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Cube 20"/>
            <p:cNvSpPr/>
            <p:nvPr/>
          </p:nvSpPr>
          <p:spPr>
            <a:xfrm>
              <a:off x="9644678"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Cube 21"/>
            <p:cNvSpPr/>
            <p:nvPr/>
          </p:nvSpPr>
          <p:spPr>
            <a:xfrm>
              <a:off x="9817325"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Cube 22"/>
            <p:cNvSpPr/>
            <p:nvPr/>
          </p:nvSpPr>
          <p:spPr>
            <a:xfrm>
              <a:off x="9989972"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Cube 23"/>
            <p:cNvSpPr/>
            <p:nvPr/>
          </p:nvSpPr>
          <p:spPr>
            <a:xfrm>
              <a:off x="10162619" y="3230407"/>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Cube 24"/>
            <p:cNvSpPr/>
            <p:nvPr/>
          </p:nvSpPr>
          <p:spPr>
            <a:xfrm>
              <a:off x="1033526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6" name="Cube 25"/>
            <p:cNvSpPr/>
            <p:nvPr/>
          </p:nvSpPr>
          <p:spPr>
            <a:xfrm>
              <a:off x="1050791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7" name="Cube 26"/>
            <p:cNvSpPr/>
            <p:nvPr/>
          </p:nvSpPr>
          <p:spPr>
            <a:xfrm>
              <a:off x="1068056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4221749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Data Race!</a:t>
            </a:r>
            <a:endParaRPr lang="en-GB" dirty="0"/>
          </a:p>
        </p:txBody>
      </p:sp>
      <p:sp>
        <p:nvSpPr>
          <p:cNvPr id="128" name="Content Placeholder 2" descr=" 128"/>
          <p:cNvSpPr txBox="1">
            <a:spLocks/>
          </p:cNvSpPr>
          <p:nvPr/>
        </p:nvSpPr>
        <p:spPr bwMode="auto">
          <a:xfrm>
            <a:off x="457732" y="1599850"/>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R="0" lvl="0"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r>
              <a:rPr kumimoji="0" lang="en-GB" sz="2400" b="0" i="0" u="none" strike="noStrike" kern="0" cap="none" spc="0" normalizeH="0" baseline="0" noProof="0" dirty="0" smtClean="0">
                <a:ln>
                  <a:noFill/>
                </a:ln>
                <a:effectLst/>
                <a:uLnTx/>
                <a:uFillTx/>
                <a:latin typeface="Bell MT" panose="02020503060305020303" pitchFamily="18" charset="0"/>
              </a:rPr>
              <a:t>The stencil example will not work…</a:t>
            </a:r>
          </a:p>
          <a:p>
            <a:pPr marR="0" lvl="1"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endParaRPr kumimoji="0" lang="en-GB" sz="2000" b="0" i="0" u="none" strike="noStrike" kern="0" cap="none" spc="0" normalizeH="0" baseline="0" noProof="0" dirty="0" smtClean="0">
              <a:ln>
                <a:noFill/>
              </a:ln>
              <a:effectLst/>
              <a:uLnTx/>
              <a:uFillTx/>
              <a:latin typeface="Bell MT" panose="02020503060305020303" pitchFamily="18" charset="0"/>
            </a:endParaRPr>
          </a:p>
          <a:p>
            <a:pPr marL="0" lvl="0" indent="0">
              <a:buFont typeface="Arial" panose="020B0604020202020204" pitchFamily="34" charset="0"/>
              <a:buChar char="•"/>
              <a:defRPr/>
            </a:pPr>
            <a:r>
              <a:rPr lang="en-GB" kern="0" smtClean="0">
                <a:latin typeface="Bell MT" panose="02020503060305020303" pitchFamily="18" charset="0"/>
              </a:rPr>
              <a:t>Suppose thread 15 reads the halo before thread 0 has fetched it…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400" b="0"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400" kern="0" smtClean="0">
                <a:solidFill>
                  <a:schemeClr val="accent2"/>
                </a:solidFill>
                <a:latin typeface="Courier New" panose="02070309020205020404" pitchFamily="49" charset="0"/>
                <a:cs typeface="Courier New" pitchFamily="49" charset="0"/>
              </a:rPr>
              <a:t>    </a:t>
            </a:r>
            <a:r>
              <a:rPr lang="en-GB" sz="1600" b="1" kern="0" smtClean="0">
                <a:solidFill>
                  <a:schemeClr val="accent2"/>
                </a:solidFill>
                <a:latin typeface="Courier New" pitchFamily="49" charset="0"/>
                <a:cs typeface="Courier New" pitchFamily="49" charset="0"/>
              </a:rPr>
              <a:t>temp[s_index] = in[g_index];</a:t>
            </a:r>
          </a:p>
          <a:p>
            <a:pPr>
              <a:buNone/>
              <a:defRPr/>
            </a:pPr>
            <a:r>
              <a:rPr lang="en-GB" sz="1600" b="1" kern="0" smtClean="0">
                <a:solidFill>
                  <a:schemeClr val="accent2"/>
                </a:solidFill>
                <a:latin typeface="Courier New" pitchFamily="49" charset="0"/>
                <a:cs typeface="Courier New" pitchFamily="49" charset="0"/>
              </a:rPr>
              <a:t>    if (threadIdx.x &lt; RADIUS) {</a:t>
            </a:r>
          </a:p>
          <a:p>
            <a:pPr>
              <a:buNone/>
              <a:defRPr/>
            </a:pPr>
            <a:r>
              <a:rPr lang="en-GB" sz="1600" b="1" kern="0" smtClean="0">
                <a:solidFill>
                  <a:schemeClr val="accent2"/>
                </a:solidFill>
                <a:latin typeface="Courier New" pitchFamily="49" charset="0"/>
                <a:cs typeface="Courier New" pitchFamily="49" charset="0"/>
              </a:rPr>
              <a:t>        temp[s_index – RADIUS = in[g_index – RADIUS];</a:t>
            </a:r>
          </a:p>
          <a:p>
            <a:pPr>
              <a:buNone/>
              <a:defRPr/>
            </a:pPr>
            <a:r>
              <a:rPr lang="en-GB" sz="1600" b="1" kern="0" smtClean="0">
                <a:solidFill>
                  <a:schemeClr val="accent2"/>
                </a:solidFill>
                <a:latin typeface="Courier New" pitchFamily="49" charset="0"/>
                <a:cs typeface="Courier New" pitchFamily="49" charset="0"/>
              </a:rPr>
              <a:t>        temp[s_index + BLOCK_SIZE] = in[g_index + BLOCK_SIZE];</a:t>
            </a:r>
          </a:p>
          <a:p>
            <a:pPr>
              <a:buNone/>
              <a:defRPr/>
            </a:pPr>
            <a:r>
              <a:rPr lang="en-GB" sz="1600" b="1" kern="0" smtClean="0">
                <a:solidFill>
                  <a:schemeClr val="accent2"/>
                </a:solidFill>
                <a:latin typeface="Courier New" pitchFamily="49" charset="0"/>
                <a:cs typeface="Courier New" pitchFamily="49" charset="0"/>
              </a:rPr>
              <a:t>    }</a:t>
            </a:r>
          </a:p>
          <a:p>
            <a:pPr>
              <a:buNone/>
              <a:defRPr/>
            </a:pPr>
            <a:r>
              <a:rPr lang="en-GB" sz="1600" b="1" kern="0" smtClean="0">
                <a:latin typeface="Courier New" pitchFamily="49" charset="0"/>
                <a:cs typeface="Courier New" pitchFamily="49" charset="0"/>
              </a:rPr>
              <a:t>    int result = 0;</a:t>
            </a:r>
          </a:p>
          <a:p>
            <a:pPr>
              <a:buNone/>
              <a:defRPr/>
            </a:pPr>
            <a:r>
              <a:rPr lang="en-GB" sz="1600" b="1" kern="0" smtClean="0">
                <a:latin typeface="Courier New" pitchFamily="49" charset="0"/>
                <a:cs typeface="Courier New" pitchFamily="49" charset="0"/>
              </a:rPr>
              <a:t>    result += temp[s_index + 1];</a:t>
            </a:r>
          </a:p>
          <a:p>
            <a:pPr>
              <a:buNone/>
              <a:defRPr/>
            </a:pPr>
            <a:endParaRPr kumimoji="0" lang="en-GB" sz="1600" b="1" strike="noStrike" kern="0" cap="none" spc="0" normalizeH="0" noProof="0" dirty="0">
              <a:ln>
                <a:noFill/>
              </a:ln>
              <a:effectLst/>
              <a:uLnTx/>
              <a:uFillTx/>
              <a:latin typeface="Courier New" panose="02070309020205020404" pitchFamily="49" charset="0"/>
            </a:endParaRPr>
          </a:p>
        </p:txBody>
      </p:sp>
      <p:grpSp>
        <p:nvGrpSpPr>
          <p:cNvPr id="5" name="Group 4" descr=" 155"/>
          <p:cNvGrpSpPr/>
          <p:nvPr/>
        </p:nvGrpSpPr>
        <p:grpSpPr>
          <a:xfrm>
            <a:off x="5697125" y="3203975"/>
            <a:ext cx="3157618" cy="200022"/>
            <a:chOff x="7054973" y="3230407"/>
            <a:chExt cx="3789141" cy="180020"/>
          </a:xfrm>
        </p:grpSpPr>
        <p:sp>
          <p:nvSpPr>
            <p:cNvPr id="6" name="Cube 5"/>
            <p:cNvSpPr/>
            <p:nvPr/>
          </p:nvSpPr>
          <p:spPr>
            <a:xfrm>
              <a:off x="705497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227620"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400267"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572914"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745561"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7918208"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090855"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263502"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436149"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60879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 name="Cube 15"/>
            <p:cNvSpPr/>
            <p:nvPr/>
          </p:nvSpPr>
          <p:spPr>
            <a:xfrm>
              <a:off x="878144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7" name="Cube 16"/>
            <p:cNvSpPr/>
            <p:nvPr/>
          </p:nvSpPr>
          <p:spPr>
            <a:xfrm>
              <a:off x="8954090"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8" name="Cube 17"/>
            <p:cNvSpPr/>
            <p:nvPr/>
          </p:nvSpPr>
          <p:spPr>
            <a:xfrm>
              <a:off x="9126737"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Cube 18"/>
            <p:cNvSpPr/>
            <p:nvPr/>
          </p:nvSpPr>
          <p:spPr>
            <a:xfrm>
              <a:off x="9299384"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be 19"/>
            <p:cNvSpPr/>
            <p:nvPr/>
          </p:nvSpPr>
          <p:spPr>
            <a:xfrm>
              <a:off x="9472031"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Cube 20"/>
            <p:cNvSpPr/>
            <p:nvPr/>
          </p:nvSpPr>
          <p:spPr>
            <a:xfrm>
              <a:off x="9644678"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Cube 21"/>
            <p:cNvSpPr/>
            <p:nvPr/>
          </p:nvSpPr>
          <p:spPr>
            <a:xfrm>
              <a:off x="9817325"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Cube 22"/>
            <p:cNvSpPr/>
            <p:nvPr/>
          </p:nvSpPr>
          <p:spPr>
            <a:xfrm>
              <a:off x="9989972"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Cube 23"/>
            <p:cNvSpPr/>
            <p:nvPr/>
          </p:nvSpPr>
          <p:spPr>
            <a:xfrm>
              <a:off x="10162619" y="3230407"/>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Cube 24"/>
            <p:cNvSpPr/>
            <p:nvPr/>
          </p:nvSpPr>
          <p:spPr>
            <a:xfrm>
              <a:off x="1033526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6" name="Cube 25"/>
            <p:cNvSpPr/>
            <p:nvPr/>
          </p:nvSpPr>
          <p:spPr>
            <a:xfrm>
              <a:off x="1050791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7" name="Cube 26"/>
            <p:cNvSpPr/>
            <p:nvPr/>
          </p:nvSpPr>
          <p:spPr>
            <a:xfrm>
              <a:off x="1068056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2632653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rmAutofit/>
          </a:bodyPr>
          <a:lstStyle/>
          <a:p>
            <a:r>
              <a:rPr lang="en-GB" dirty="0" smtClean="0"/>
              <a:t>Throughput</a:t>
            </a:r>
            <a:endParaRPr lang="en-GB" dirty="0"/>
          </a:p>
        </p:txBody>
      </p:sp>
      <p:sp>
        <p:nvSpPr>
          <p:cNvPr id="3" name="Content Placeholder 2" descr=" 3"/>
          <p:cNvSpPr>
            <a:spLocks noGrp="1"/>
          </p:cNvSpPr>
          <p:nvPr>
            <p:ph idx="1"/>
          </p:nvPr>
        </p:nvSpPr>
        <p:spPr>
          <a:xfrm>
            <a:off x="198987" y="1178750"/>
            <a:ext cx="8487813" cy="4947413"/>
          </a:xfrm>
        </p:spPr>
        <p:txBody>
          <a:bodyPr>
            <a:normAutofit fontScale="92500" lnSpcReduction="10000"/>
          </a:bodyPr>
          <a:lstStyle/>
          <a:p>
            <a:pPr marL="0" indent="0">
              <a:buNone/>
            </a:pPr>
            <a:r>
              <a:rPr lang="en-GB" b="1" dirty="0" smtClean="0"/>
              <a:t>Theoretical peak throughput</a:t>
            </a:r>
            <a:r>
              <a:rPr lang="en-GB" dirty="0" smtClean="0"/>
              <a:t>: the maximum amount of data that a kernel can read </a:t>
            </a:r>
            <a:r>
              <a:rPr lang="en-GB" b="1" dirty="0" smtClean="0"/>
              <a:t>and</a:t>
            </a:r>
            <a:r>
              <a:rPr lang="en-GB" dirty="0" smtClean="0"/>
              <a:t> produce in the unit time. </a:t>
            </a:r>
          </a:p>
          <a:p>
            <a:pPr marL="0" indent="0" algn="ctr">
              <a:buNone/>
            </a:pPr>
            <a:endParaRPr lang="en-GB" sz="2000" dirty="0" smtClean="0"/>
          </a:p>
          <a:p>
            <a:pPr marL="0" lvl="0" indent="0" algn="ctr">
              <a:buNone/>
            </a:pPr>
            <a:r>
              <a:rPr lang="en-GB" sz="2100" smtClean="0">
                <a:solidFill>
                  <a:schemeClr val="tx2"/>
                </a:solidFill>
                <a:latin typeface="Bell MT" panose="02020503060305020303" pitchFamily="18" charset="0"/>
              </a:rPr>
              <a:t>Throughput</a:t>
            </a:r>
            <a:r>
              <a:rPr lang="en-GB" sz="2100" baseline="-25000" smtClean="0">
                <a:solidFill>
                  <a:schemeClr val="tx2"/>
                </a:solidFill>
                <a:latin typeface="Bell MT" panose="02020503060305020303" pitchFamily="18" charset="0"/>
              </a:rPr>
              <a:t>peak</a:t>
            </a:r>
            <a:r>
              <a:rPr lang="en-GB" sz="2100" smtClean="0">
                <a:solidFill>
                  <a:schemeClr val="tx2"/>
                </a:solidFill>
                <a:latin typeface="Bell MT" panose="02020503060305020303" pitchFamily="18" charset="0"/>
              </a:rPr>
              <a:t> (GB/s) = 2 x access width (byte) x mem_freq (GHz) </a:t>
            </a:r>
          </a:p>
          <a:p>
            <a:pPr marL="0" indent="0" algn="ctr">
              <a:buNone/>
            </a:pPr>
            <a:endParaRPr lang="en-GB" sz="2000" dirty="0">
              <a:solidFill>
                <a:schemeClr val="tx2"/>
              </a:solidFill>
            </a:endParaRPr>
          </a:p>
          <a:p>
            <a:pPr marL="0" lvl="0" indent="0">
              <a:buNone/>
            </a:pPr>
            <a:r>
              <a:rPr lang="en-GB" smtClean="0">
                <a:latin typeface="Bell MT" panose="02020503060305020303" pitchFamily="18" charset="0"/>
              </a:rPr>
              <a:t>This means that if your device comes with a memory clock rate of 1GHz DDR (double data rate) and a 384-bit wide memory interface, the amount of data that a kernel can process and produce in the unit time is at most:</a:t>
            </a:r>
          </a:p>
          <a:p>
            <a:pPr algn="ctr">
              <a:buChar char=" "/>
            </a:pPr>
            <a:r>
              <a:rPr lang="en-GB" sz="2000" smtClean="0">
                <a:solidFill>
                  <a:schemeClr val="tx2"/>
                </a:solidFill>
              </a:rPr>
              <a:t>          </a:t>
            </a:r>
            <a:r>
              <a:rPr lang="en-GB" sz="2000" baseline="-25000" smtClean="0">
                <a:solidFill>
                  <a:schemeClr val="tx2"/>
                </a:solidFill>
              </a:rPr>
              <a:t>    </a:t>
            </a:r>
            <a:r>
              <a:rPr lang="en-GB" sz="2000" smtClean="0">
                <a:solidFill>
                  <a:schemeClr val="tx2"/>
                </a:solidFill>
              </a:rPr>
              <a:t>                                               </a:t>
            </a:r>
            <a:endParaRPr lang="en-GB" sz="2000" dirty="0">
              <a:solidFill>
                <a:schemeClr val="tx2"/>
              </a:solidFill>
            </a:endParaRPr>
          </a:p>
          <a:p>
            <a:pPr marL="0" indent="0">
              <a:buNone/>
            </a:pPr>
            <a:endParaRPr lang="en-GB" dirty="0"/>
          </a:p>
        </p:txBody>
      </p:sp>
      <p:sp>
        <p:nvSpPr>
          <p:cNvPr id="6" name="Slide Number Placeholder 5" descr=" 6"/>
          <p:cNvSpPr>
            <a:spLocks noGrp="1"/>
          </p:cNvSpPr>
          <p:nvPr>
            <p:ph type="sldNum" sz="quarter" idx="12"/>
          </p:nvPr>
        </p:nvSpPr>
        <p:spPr/>
        <p:txBody>
          <a:bodyPr/>
          <a:lstStyle/>
          <a:p>
            <a:r>
              <a:rPr lang="en-GB" smtClean="0">
                <a:solidFill>
                  <a:prstClr val="black">
                    <a:tint val="75000"/>
                  </a:prstClr>
                </a:solidFill>
              </a:rPr>
              <a:t>5</a:t>
            </a:r>
            <a:endParaRPr lang="en-GB">
              <a:solidFill>
                <a:prstClr val="black">
                  <a:tint val="75000"/>
                </a:prstClr>
              </a:solidFill>
            </a:endParaRPr>
          </a:p>
        </p:txBody>
      </p:sp>
    </p:spTree>
    <p:extLst>
      <p:ext uri="{BB962C8B-B14F-4D97-AF65-F5344CB8AC3E}">
        <p14:creationId xmlns:p14="http://schemas.microsoft.com/office/powerpoint/2010/main" val="40935487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Data Race!</a:t>
            </a:r>
            <a:endParaRPr lang="en-GB" dirty="0"/>
          </a:p>
        </p:txBody>
      </p:sp>
      <p:sp>
        <p:nvSpPr>
          <p:cNvPr id="128" name="Content Placeholder 2" descr=" 128"/>
          <p:cNvSpPr txBox="1">
            <a:spLocks/>
          </p:cNvSpPr>
          <p:nvPr/>
        </p:nvSpPr>
        <p:spPr bwMode="auto">
          <a:xfrm>
            <a:off x="457732" y="1599850"/>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R="0" lvl="0" algn="l" defTabSz="914400" rtl="0" eaLnBrk="1" fontAlgn="base" latinLnBrk="0" hangingPunct="1">
              <a:lnSpc>
                <a:spcPct val="100000"/>
              </a:lnSpc>
              <a:spcBef>
                <a:spcPct val="20000"/>
              </a:spcBef>
              <a:spcAft>
                <a:spcPct val="0"/>
              </a:spcAft>
              <a:buClrTx/>
              <a:buSzPct val="100000"/>
              <a:buFont typeface="Arial" panose="020B0604020202020204" pitchFamily="34" charset="0"/>
              <a:buChar char="•"/>
              <a:tabLst/>
              <a:defRPr/>
            </a:pPr>
            <a:r>
              <a:rPr kumimoji="0" lang="en-GB" sz="2400" b="0" i="0" u="none" strike="noStrike" kern="0" cap="none" spc="0" normalizeH="0" baseline="0" noProof="0" dirty="0" smtClean="0">
                <a:ln>
                  <a:noFill/>
                </a:ln>
                <a:effectLst/>
                <a:uLnTx/>
                <a:uFillTx/>
                <a:latin typeface="Bell MT" panose="02020503060305020303" pitchFamily="18" charset="0"/>
              </a:rPr>
              <a:t>The stencil example will not work…</a:t>
            </a:r>
          </a:p>
          <a:p>
            <a:pPr marR="0" lvl="1" algn="l" defTabSz="914400" rtl="0" eaLnBrk="1" fontAlgn="base" latinLnBrk="0" hangingPunct="1">
              <a:lnSpc>
                <a:spcPct val="100000"/>
              </a:lnSpc>
              <a:spcBef>
                <a:spcPct val="20000"/>
              </a:spcBef>
              <a:spcAft>
                <a:spcPct val="0"/>
              </a:spcAft>
              <a:buClrTx/>
              <a:buSzPct val="90000"/>
              <a:buFont typeface="Arial" panose="020B0604020202020204" pitchFamily="34" charset="0"/>
              <a:buChar char="•"/>
              <a:tabLst/>
              <a:defRPr/>
            </a:pPr>
            <a:endParaRPr kumimoji="0" lang="en-GB" sz="2000" b="0" i="0" u="none" strike="noStrike" kern="0" cap="none" spc="0" normalizeH="0" baseline="0" noProof="0" dirty="0" smtClean="0">
              <a:ln>
                <a:noFill/>
              </a:ln>
              <a:effectLst/>
              <a:uLnTx/>
              <a:uFillTx/>
              <a:latin typeface="Bell MT" panose="02020503060305020303" pitchFamily="18" charset="0"/>
            </a:endParaRPr>
          </a:p>
          <a:p>
            <a:pPr marL="0" lvl="0" indent="0">
              <a:buFont typeface="Arial" panose="020B0604020202020204" pitchFamily="34" charset="0"/>
              <a:buChar char="•"/>
              <a:defRPr/>
            </a:pPr>
            <a:r>
              <a:rPr lang="en-GB" kern="0" smtClean="0">
                <a:latin typeface="Bell MT" panose="02020503060305020303" pitchFamily="18" charset="0"/>
              </a:rPr>
              <a:t>Suppose thread 15 reads the halo before thread 0 has fetched it…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400" b="0"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400" kern="0" smtClean="0">
                <a:solidFill>
                  <a:schemeClr val="accent2"/>
                </a:solidFill>
                <a:latin typeface="Courier New" panose="02070309020205020404" pitchFamily="49" charset="0"/>
                <a:cs typeface="Courier New" pitchFamily="49" charset="0"/>
              </a:rPr>
              <a:t>    </a:t>
            </a:r>
            <a:r>
              <a:rPr lang="en-GB" sz="1600" b="1" kern="0" smtClean="0">
                <a:solidFill>
                  <a:schemeClr val="accent2"/>
                </a:solidFill>
                <a:latin typeface="Courier New" pitchFamily="49" charset="0"/>
                <a:cs typeface="Courier New" pitchFamily="49" charset="0"/>
              </a:rPr>
              <a:t>temp[s_index] = in[g_index];</a:t>
            </a:r>
          </a:p>
          <a:p>
            <a:pPr>
              <a:buNone/>
              <a:defRPr/>
            </a:pPr>
            <a:r>
              <a:rPr lang="en-GB" sz="1600" b="1" kern="0" smtClean="0">
                <a:solidFill>
                  <a:schemeClr val="accent2"/>
                </a:solidFill>
                <a:latin typeface="Courier New" pitchFamily="49" charset="0"/>
                <a:cs typeface="Courier New" pitchFamily="49" charset="0"/>
              </a:rPr>
              <a:t>    if (threadIdx.x &lt; RADIUS) {</a:t>
            </a:r>
          </a:p>
          <a:p>
            <a:pPr>
              <a:buNone/>
              <a:defRPr/>
            </a:pPr>
            <a:r>
              <a:rPr lang="en-GB" sz="1600" b="1" kern="0" smtClean="0">
                <a:solidFill>
                  <a:schemeClr val="accent2"/>
                </a:solidFill>
                <a:latin typeface="Courier New" pitchFamily="49" charset="0"/>
                <a:cs typeface="Courier New" pitchFamily="49" charset="0"/>
              </a:rPr>
              <a:t>        temp[s_index – RADIUS = in[g_index – RADIUS];</a:t>
            </a:r>
          </a:p>
          <a:p>
            <a:pPr>
              <a:buNone/>
              <a:defRPr/>
            </a:pPr>
            <a:r>
              <a:rPr lang="en-GB" sz="1600" b="1" kern="0" smtClean="0">
                <a:solidFill>
                  <a:schemeClr val="accent2"/>
                </a:solidFill>
                <a:latin typeface="Courier New" pitchFamily="49" charset="0"/>
                <a:cs typeface="Courier New" pitchFamily="49" charset="0"/>
              </a:rPr>
              <a:t>        temp[s_index + BLOCK_SIZE] = in[g_index + BLOCK_SIZE];</a:t>
            </a:r>
          </a:p>
          <a:p>
            <a:pPr>
              <a:buNone/>
              <a:defRPr/>
            </a:pPr>
            <a:r>
              <a:rPr lang="en-GB" sz="1600" b="1" kern="0" smtClean="0">
                <a:solidFill>
                  <a:schemeClr val="accent2"/>
                </a:solidFill>
                <a:latin typeface="Courier New" pitchFamily="49" charset="0"/>
                <a:cs typeface="Courier New" pitchFamily="49" charset="0"/>
              </a:rPr>
              <a:t>    }</a:t>
            </a:r>
          </a:p>
          <a:p>
            <a:pPr>
              <a:buNone/>
              <a:defRPr/>
            </a:pPr>
            <a:r>
              <a:rPr lang="en-GB" sz="1600" b="1" kern="0" smtClean="0">
                <a:latin typeface="Courier New" pitchFamily="49" charset="0"/>
                <a:cs typeface="Courier New" pitchFamily="49" charset="0"/>
              </a:rPr>
              <a:t>    int result = 0;</a:t>
            </a:r>
          </a:p>
          <a:p>
            <a:pPr>
              <a:buNone/>
              <a:defRPr/>
            </a:pPr>
            <a:r>
              <a:rPr lang="en-GB" sz="1600" b="1" kern="0" smtClean="0">
                <a:solidFill>
                  <a:schemeClr val="accent2"/>
                </a:solidFill>
                <a:latin typeface="Courier New" pitchFamily="49" charset="0"/>
                <a:cs typeface="Courier New" pitchFamily="49" charset="0"/>
              </a:rPr>
              <a:t>    result += temp[s_index + 1];</a:t>
            </a:r>
          </a:p>
          <a:p>
            <a:pPr>
              <a:buNone/>
              <a:defRPr/>
            </a:pPr>
            <a:endParaRPr kumimoji="0" lang="en-GB" sz="1600" b="1" strike="noStrike" kern="0" cap="none" spc="0" normalizeH="0" noProof="0" dirty="0">
              <a:ln>
                <a:noFill/>
              </a:ln>
              <a:effectLst/>
              <a:uLnTx/>
              <a:uFillTx/>
              <a:latin typeface="Courier New" panose="02070309020205020404" pitchFamily="49" charset="0"/>
            </a:endParaRPr>
          </a:p>
        </p:txBody>
      </p:sp>
      <p:grpSp>
        <p:nvGrpSpPr>
          <p:cNvPr id="30" name="Group 29" descr=" 129"/>
          <p:cNvGrpSpPr/>
          <p:nvPr/>
        </p:nvGrpSpPr>
        <p:grpSpPr>
          <a:xfrm>
            <a:off x="5644852" y="5794263"/>
            <a:ext cx="3157618" cy="200022"/>
            <a:chOff x="7061575" y="4485901"/>
            <a:chExt cx="3789141" cy="180020"/>
          </a:xfrm>
        </p:grpSpPr>
        <p:sp>
          <p:nvSpPr>
            <p:cNvPr id="31" name="Cube 30"/>
            <p:cNvSpPr/>
            <p:nvPr/>
          </p:nvSpPr>
          <p:spPr>
            <a:xfrm>
              <a:off x="7061575"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2" name="Cube 31"/>
            <p:cNvSpPr/>
            <p:nvPr/>
          </p:nvSpPr>
          <p:spPr>
            <a:xfrm>
              <a:off x="7234222"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3" name="Cube 32"/>
            <p:cNvSpPr/>
            <p:nvPr/>
          </p:nvSpPr>
          <p:spPr>
            <a:xfrm>
              <a:off x="7406869"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4" name="Cube 33"/>
            <p:cNvSpPr/>
            <p:nvPr/>
          </p:nvSpPr>
          <p:spPr>
            <a:xfrm>
              <a:off x="7579516"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5" name="Cube 34"/>
            <p:cNvSpPr/>
            <p:nvPr/>
          </p:nvSpPr>
          <p:spPr>
            <a:xfrm>
              <a:off x="7752163"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6" name="Cube 35"/>
            <p:cNvSpPr/>
            <p:nvPr/>
          </p:nvSpPr>
          <p:spPr>
            <a:xfrm>
              <a:off x="7924810"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7" name="Cube 36"/>
            <p:cNvSpPr/>
            <p:nvPr/>
          </p:nvSpPr>
          <p:spPr>
            <a:xfrm>
              <a:off x="8097457"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8" name="Cube 37"/>
            <p:cNvSpPr/>
            <p:nvPr/>
          </p:nvSpPr>
          <p:spPr>
            <a:xfrm>
              <a:off x="8270104"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39" name="Cube 38"/>
            <p:cNvSpPr/>
            <p:nvPr/>
          </p:nvSpPr>
          <p:spPr>
            <a:xfrm>
              <a:off x="8442751"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0" name="Cube 39"/>
            <p:cNvSpPr/>
            <p:nvPr/>
          </p:nvSpPr>
          <p:spPr>
            <a:xfrm>
              <a:off x="8615398"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1" name="Cube 40"/>
            <p:cNvSpPr/>
            <p:nvPr/>
          </p:nvSpPr>
          <p:spPr>
            <a:xfrm>
              <a:off x="8788045"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2" name="Cube 41"/>
            <p:cNvSpPr/>
            <p:nvPr/>
          </p:nvSpPr>
          <p:spPr>
            <a:xfrm>
              <a:off x="8960692"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3" name="Cube 42"/>
            <p:cNvSpPr/>
            <p:nvPr/>
          </p:nvSpPr>
          <p:spPr>
            <a:xfrm>
              <a:off x="9133339"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4" name="Cube 43"/>
            <p:cNvSpPr/>
            <p:nvPr/>
          </p:nvSpPr>
          <p:spPr>
            <a:xfrm>
              <a:off x="9305986"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5" name="Cube 44"/>
            <p:cNvSpPr/>
            <p:nvPr/>
          </p:nvSpPr>
          <p:spPr>
            <a:xfrm>
              <a:off x="9478633"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6" name="Cube 45"/>
            <p:cNvSpPr/>
            <p:nvPr/>
          </p:nvSpPr>
          <p:spPr>
            <a:xfrm>
              <a:off x="9651280"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7" name="Cube 46"/>
            <p:cNvSpPr/>
            <p:nvPr/>
          </p:nvSpPr>
          <p:spPr>
            <a:xfrm>
              <a:off x="9823927"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8" name="Cube 47"/>
            <p:cNvSpPr/>
            <p:nvPr/>
          </p:nvSpPr>
          <p:spPr>
            <a:xfrm>
              <a:off x="9996574"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 name="Cube 48"/>
            <p:cNvSpPr/>
            <p:nvPr/>
          </p:nvSpPr>
          <p:spPr>
            <a:xfrm>
              <a:off x="10169221" y="4485901"/>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0" name="Cube 49"/>
            <p:cNvSpPr/>
            <p:nvPr/>
          </p:nvSpPr>
          <p:spPr>
            <a:xfrm>
              <a:off x="10341868" y="4485901"/>
              <a:ext cx="163548" cy="180020"/>
            </a:xfrm>
            <a:prstGeom prst="cube">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w="9525" cap="flat" cmpd="sng" algn="ctr">
              <a:solidFill>
                <a:srgbClr val="33CCCC">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1" name="Cube 50"/>
            <p:cNvSpPr/>
            <p:nvPr/>
          </p:nvSpPr>
          <p:spPr>
            <a:xfrm>
              <a:off x="10514515"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52" name="Cube 51"/>
            <p:cNvSpPr/>
            <p:nvPr/>
          </p:nvSpPr>
          <p:spPr>
            <a:xfrm>
              <a:off x="10687168" y="4485901"/>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4" name="TextBox 3" descr=" 152"/>
          <p:cNvSpPr txBox="1"/>
          <p:nvPr/>
        </p:nvSpPr>
        <p:spPr bwMode="auto">
          <a:xfrm>
            <a:off x="4108392" y="2865421"/>
            <a:ext cx="1863011" cy="338554"/>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rgbClr val="0099CC"/>
                </a:solidFill>
                <a:effectLst/>
                <a:uLnTx/>
                <a:uFillTx/>
                <a:latin typeface="Bell MT" panose="02020503060305020303" pitchFamily="18" charset="0"/>
              </a:rPr>
              <a:t>Store at temp[18]</a:t>
            </a:r>
          </a:p>
        </p:txBody>
      </p:sp>
      <p:sp>
        <p:nvSpPr>
          <p:cNvPr id="29" name="TextBox 28" descr=" 153"/>
          <p:cNvSpPr txBox="1"/>
          <p:nvPr/>
        </p:nvSpPr>
        <p:spPr bwMode="auto">
          <a:xfrm>
            <a:off x="3248867" y="5724255"/>
            <a:ext cx="2339102" cy="369332"/>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0099CC"/>
                </a:solidFill>
                <a:effectLst/>
                <a:uLnTx/>
                <a:uFillTx/>
                <a:latin typeface="Bell MT" panose="02020503060305020303" pitchFamily="18" charset="0"/>
              </a:rPr>
              <a:t>Load from temp[19]</a:t>
            </a:r>
          </a:p>
        </p:txBody>
      </p:sp>
      <p:sp>
        <p:nvSpPr>
          <p:cNvPr id="28" name="TextBox 27" descr=" 154"/>
          <p:cNvSpPr txBox="1"/>
          <p:nvPr/>
        </p:nvSpPr>
        <p:spPr bwMode="auto">
          <a:xfrm>
            <a:off x="7172549" y="4194085"/>
            <a:ext cx="2411761" cy="523220"/>
          </a:xfrm>
          <a:prstGeom prst="rect">
            <a:avLst/>
          </a:prstGeom>
          <a:noFill/>
          <a:ln w="9525">
            <a:noFill/>
            <a:miter lim="800000"/>
            <a:headEnd/>
            <a:tailEnd/>
          </a:ln>
        </p:spPr>
        <p:txBody>
          <a:bodyPr wrap="squar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smtClean="0">
                <a:ln>
                  <a:noFill/>
                </a:ln>
                <a:solidFill>
                  <a:srgbClr val="0099CC"/>
                </a:solidFill>
                <a:effectLst/>
                <a:uLnTx/>
                <a:uFillTx/>
                <a:latin typeface="Bell MT" panose="02020503060305020303" pitchFamily="18" charset="0"/>
              </a:rPr>
              <a:t>Skipped</a:t>
            </a:r>
          </a:p>
          <a:p>
            <a:pPr marL="0" marR="0" lvl="0" indent="0"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0099CC"/>
                </a:solidFill>
                <a:effectLst/>
                <a:uLnTx/>
                <a:uFillTx/>
                <a:latin typeface="Bell MT" panose="02020503060305020303" pitchFamily="18" charset="0"/>
              </a:rPr>
              <a:t>threadIdx</a:t>
            </a:r>
            <a:r>
              <a:rPr kumimoji="0" lang="en-GB" sz="1400" b="1" i="0" u="none" strike="noStrike" kern="0" cap="none" spc="0" normalizeH="0" baseline="0" noProof="0" dirty="0" smtClean="0">
                <a:ln>
                  <a:noFill/>
                </a:ln>
                <a:solidFill>
                  <a:srgbClr val="0099CC"/>
                </a:solidFill>
                <a:effectLst/>
                <a:uLnTx/>
                <a:uFillTx/>
                <a:latin typeface="Bell MT" panose="02020503060305020303" pitchFamily="18" charset="0"/>
              </a:rPr>
              <a:t> &gt; RADIUS</a:t>
            </a:r>
          </a:p>
        </p:txBody>
      </p:sp>
      <p:grpSp>
        <p:nvGrpSpPr>
          <p:cNvPr id="5" name="Group 4" descr=" 155"/>
          <p:cNvGrpSpPr/>
          <p:nvPr/>
        </p:nvGrpSpPr>
        <p:grpSpPr>
          <a:xfrm>
            <a:off x="5697125" y="3203975"/>
            <a:ext cx="3157618" cy="200022"/>
            <a:chOff x="7054973" y="3230407"/>
            <a:chExt cx="3789141" cy="180020"/>
          </a:xfrm>
        </p:grpSpPr>
        <p:sp>
          <p:nvSpPr>
            <p:cNvPr id="6" name="Cube 5"/>
            <p:cNvSpPr/>
            <p:nvPr/>
          </p:nvSpPr>
          <p:spPr>
            <a:xfrm>
              <a:off x="705497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7" name="Cube 6"/>
            <p:cNvSpPr/>
            <p:nvPr/>
          </p:nvSpPr>
          <p:spPr>
            <a:xfrm>
              <a:off x="7227620"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 name="Cube 7"/>
            <p:cNvSpPr/>
            <p:nvPr/>
          </p:nvSpPr>
          <p:spPr>
            <a:xfrm>
              <a:off x="7400267"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Cube 8"/>
            <p:cNvSpPr/>
            <p:nvPr/>
          </p:nvSpPr>
          <p:spPr>
            <a:xfrm>
              <a:off x="7572914"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0" name="Cube 9"/>
            <p:cNvSpPr/>
            <p:nvPr/>
          </p:nvSpPr>
          <p:spPr>
            <a:xfrm>
              <a:off x="7745561"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1" name="Cube 10"/>
            <p:cNvSpPr/>
            <p:nvPr/>
          </p:nvSpPr>
          <p:spPr>
            <a:xfrm>
              <a:off x="7918208"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2" name="Cube 11"/>
            <p:cNvSpPr/>
            <p:nvPr/>
          </p:nvSpPr>
          <p:spPr>
            <a:xfrm>
              <a:off x="8090855"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Cube 12"/>
            <p:cNvSpPr/>
            <p:nvPr/>
          </p:nvSpPr>
          <p:spPr>
            <a:xfrm>
              <a:off x="8263502"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 name="Cube 13"/>
            <p:cNvSpPr/>
            <p:nvPr/>
          </p:nvSpPr>
          <p:spPr>
            <a:xfrm>
              <a:off x="8436149"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Cube 14"/>
            <p:cNvSpPr/>
            <p:nvPr/>
          </p:nvSpPr>
          <p:spPr>
            <a:xfrm>
              <a:off x="860879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6" name="Cube 15"/>
            <p:cNvSpPr/>
            <p:nvPr/>
          </p:nvSpPr>
          <p:spPr>
            <a:xfrm>
              <a:off x="878144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7" name="Cube 16"/>
            <p:cNvSpPr/>
            <p:nvPr/>
          </p:nvSpPr>
          <p:spPr>
            <a:xfrm>
              <a:off x="8954090"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8" name="Cube 17"/>
            <p:cNvSpPr/>
            <p:nvPr/>
          </p:nvSpPr>
          <p:spPr>
            <a:xfrm>
              <a:off x="9126737"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9" name="Cube 18"/>
            <p:cNvSpPr/>
            <p:nvPr/>
          </p:nvSpPr>
          <p:spPr>
            <a:xfrm>
              <a:off x="9299384"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0" name="Cube 19"/>
            <p:cNvSpPr/>
            <p:nvPr/>
          </p:nvSpPr>
          <p:spPr>
            <a:xfrm>
              <a:off x="9472031"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1" name="Cube 20"/>
            <p:cNvSpPr/>
            <p:nvPr/>
          </p:nvSpPr>
          <p:spPr>
            <a:xfrm>
              <a:off x="9644678"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Cube 21"/>
            <p:cNvSpPr/>
            <p:nvPr/>
          </p:nvSpPr>
          <p:spPr>
            <a:xfrm>
              <a:off x="9817325"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Cube 22"/>
            <p:cNvSpPr/>
            <p:nvPr/>
          </p:nvSpPr>
          <p:spPr>
            <a:xfrm>
              <a:off x="9989972"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Cube 23"/>
            <p:cNvSpPr/>
            <p:nvPr/>
          </p:nvSpPr>
          <p:spPr>
            <a:xfrm>
              <a:off x="10162619" y="3230407"/>
              <a:ext cx="163548" cy="180020"/>
            </a:xfrm>
            <a:prstGeom prst="cube">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5" name="Cube 24"/>
            <p:cNvSpPr/>
            <p:nvPr/>
          </p:nvSpPr>
          <p:spPr>
            <a:xfrm>
              <a:off x="1033526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6" name="Cube 25"/>
            <p:cNvSpPr/>
            <p:nvPr/>
          </p:nvSpPr>
          <p:spPr>
            <a:xfrm>
              <a:off x="10507913"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7" name="Cube 26"/>
            <p:cNvSpPr/>
            <p:nvPr/>
          </p:nvSpPr>
          <p:spPr>
            <a:xfrm>
              <a:off x="10680566" y="3230407"/>
              <a:ext cx="163548" cy="180020"/>
            </a:xfrm>
            <a:prstGeom prst="cube">
              <a:avLst/>
            </a:prstGeom>
            <a:solidFill>
              <a:srgbClr val="000000">
                <a:lumMod val="85000"/>
                <a:lumOff val="15000"/>
              </a:srgbClr>
            </a:solidFill>
            <a:ln w="9525" cap="flat" cmpd="sng" algn="ctr">
              <a:solidFill>
                <a:srgbClr val="AAAAAA">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22306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__</a:t>
            </a:r>
            <a:r>
              <a:rPr lang="en-GB" dirty="0" err="1" smtClean="0"/>
              <a:t>syncthreads</a:t>
            </a:r>
            <a:r>
              <a:rPr lang="en-GB" dirty="0" smtClean="0"/>
              <a:t>()</a:t>
            </a:r>
            <a:endParaRPr lang="en-GB" dirty="0"/>
          </a:p>
        </p:txBody>
      </p:sp>
      <p:sp>
        <p:nvSpPr>
          <p:cNvPr id="3" name="Content Placeholder 2"/>
          <p:cNvSpPr>
            <a:spLocks noGrp="1"/>
          </p:cNvSpPr>
          <p:nvPr>
            <p:ph idx="1"/>
          </p:nvPr>
        </p:nvSpPr>
        <p:spPr/>
        <p:txBody>
          <a:bodyPr/>
          <a:lstStyle/>
          <a:p>
            <a:r>
              <a:rPr lang="en-GB" sz="2000" b="1" dirty="0" smtClean="0">
                <a:solidFill>
                  <a:srgbClr val="0099CC"/>
                </a:solidFill>
                <a:latin typeface="Courier New" pitchFamily="49" charset="0"/>
                <a:cs typeface="Courier New" pitchFamily="49" charset="0"/>
              </a:rPr>
              <a:t>void __</a:t>
            </a:r>
            <a:r>
              <a:rPr lang="en-GB" sz="2000" b="1" dirty="0" err="1" smtClean="0">
                <a:solidFill>
                  <a:srgbClr val="0099CC"/>
                </a:solidFill>
                <a:latin typeface="Courier New" pitchFamily="49" charset="0"/>
                <a:cs typeface="Courier New" pitchFamily="49" charset="0"/>
              </a:rPr>
              <a:t>syncthreads</a:t>
            </a:r>
            <a:r>
              <a:rPr lang="en-GB" sz="2000" b="1" dirty="0" smtClean="0">
                <a:solidFill>
                  <a:srgbClr val="0099CC"/>
                </a:solidFill>
                <a:latin typeface="Courier New" pitchFamily="49" charset="0"/>
                <a:cs typeface="Courier New" pitchFamily="49" charset="0"/>
              </a:rPr>
              <a:t>();</a:t>
            </a:r>
          </a:p>
          <a:p>
            <a:endParaRPr lang="en-GB" dirty="0" smtClean="0"/>
          </a:p>
          <a:p>
            <a:r>
              <a:rPr lang="en-GB" dirty="0" smtClean="0"/>
              <a:t>Synchronizes all threads within a block</a:t>
            </a:r>
          </a:p>
          <a:p>
            <a:pPr lvl="1"/>
            <a:r>
              <a:rPr lang="en-GB" dirty="0" smtClean="0"/>
              <a:t>Used to prevent RAW / WAR / WAW hazards</a:t>
            </a:r>
          </a:p>
          <a:p>
            <a:endParaRPr lang="en-GB" dirty="0"/>
          </a:p>
          <a:p>
            <a:r>
              <a:rPr lang="en-GB" dirty="0" smtClean="0"/>
              <a:t>All threads must reach the barrier</a:t>
            </a:r>
          </a:p>
          <a:p>
            <a:pPr lvl="1"/>
            <a:r>
              <a:rPr lang="en-GB" dirty="0" smtClean="0"/>
              <a:t>In conditional code, the condition must be uniform across the block</a:t>
            </a:r>
            <a:endParaRPr lang="en-GB" dirty="0"/>
          </a:p>
        </p:txBody>
      </p:sp>
    </p:spTree>
    <p:extLst>
      <p:ext uri="{BB962C8B-B14F-4D97-AF65-F5344CB8AC3E}">
        <p14:creationId xmlns:p14="http://schemas.microsoft.com/office/powerpoint/2010/main" val="1170134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sz="2800" dirty="0">
              <a:latin typeface="Courier New" pitchFamily="49" charset="0"/>
              <a:cs typeface="Courier New" pitchFamily="49" charset="0"/>
            </a:endParaRPr>
          </a:p>
        </p:txBody>
      </p:sp>
      <p:sp>
        <p:nvSpPr>
          <p:cNvPr id="6" name="Content Placeholder 2" descr=" 6"/>
          <p:cNvSpPr txBox="1">
            <a:spLocks/>
          </p:cNvSpPr>
          <p:nvPr/>
        </p:nvSpPr>
        <p:spPr bwMode="auto">
          <a:xfrm>
            <a:off x="198987" y="1228756"/>
            <a:ext cx="8783503" cy="509655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__shared__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temp[BLOCK_SIZE + 2 * RADIUS];</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threadIdx.x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blockIdx.x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blockDim.x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lang="en-GB" sz="1800" b="1" kern="0" dirty="0" smtClean="0">
                <a:latin typeface="Courier New" pitchFamily="49" charset="0"/>
                <a:cs typeface="Courier New" pitchFamily="49" charset="0"/>
              </a:rPr>
              <a:t>s_</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index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threadIdx.x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radius;</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Read input elements into shared memory</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a:t>
            </a:r>
            <a:r>
              <a:rPr lang="en-GB" sz="1800" b="1" kern="0" dirty="0" smtClean="0">
                <a:latin typeface="Courier New" pitchFamily="49" charset="0"/>
                <a:cs typeface="Courier New" pitchFamily="49" charset="0"/>
              </a:rPr>
              <a:t>s_</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index] = in[</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if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threadIdx.x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&lt; RADIUS)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s_index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RADIUS] = in[</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RADIUS];</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a:t>
            </a:r>
            <a:r>
              <a:rPr lang="en-GB" sz="1800" b="1" kern="0" dirty="0" smtClean="0">
                <a:latin typeface="Courier New" pitchFamily="49" charset="0"/>
                <a:cs typeface="Courier New" pitchFamily="49" charset="0"/>
              </a:rPr>
              <a:t>s_</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index + BLOCK_SIZE] = in[</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BLOCK_SIZE];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1"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18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24528182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Stencil Kernel</a:t>
            </a:r>
            <a:endParaRPr lang="en-GB" sz="2800" dirty="0">
              <a:latin typeface="Courier New" pitchFamily="49" charset="0"/>
              <a:cs typeface="Courier New" pitchFamily="49" charset="0"/>
            </a:endParaRPr>
          </a:p>
        </p:txBody>
      </p:sp>
      <p:sp>
        <p:nvSpPr>
          <p:cNvPr id="6" name="Content Placeholder 2" descr=" 6"/>
          <p:cNvSpPr txBox="1">
            <a:spLocks/>
          </p:cNvSpPr>
          <p:nvPr/>
        </p:nvSpPr>
        <p:spPr bwMode="auto">
          <a:xfrm>
            <a:off x="198987" y="1228756"/>
            <a:ext cx="8783503" cy="509655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__global__ void</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stencil_1d(</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*in,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*out)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__shared__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temp[BLOCK_SIZE + 2 * RADIUS];</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threadIdx.x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blockIdx.x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blockDim.x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lang="en-GB" sz="1800" b="1" kern="0" dirty="0" smtClean="0">
                <a:latin typeface="Courier New" pitchFamily="49" charset="0"/>
                <a:cs typeface="Courier New" pitchFamily="49" charset="0"/>
              </a:rPr>
              <a:t>s_</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index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threadIdx.x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radius;</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Read input elements into shared memory</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a:t>
            </a:r>
            <a:r>
              <a:rPr lang="en-GB" sz="1800" b="1" kern="0" dirty="0" smtClean="0">
                <a:latin typeface="Courier New" pitchFamily="49" charset="0"/>
                <a:cs typeface="Courier New" pitchFamily="49" charset="0"/>
              </a:rPr>
              <a:t>s_</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index] = in[</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if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threadIdx.x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&lt; RADIUS)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s_index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RADIUS] = in[</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RADIUS];</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temp[</a:t>
            </a:r>
            <a:r>
              <a:rPr lang="en-GB" sz="1800" b="1" kern="0" dirty="0" smtClean="0">
                <a:latin typeface="Courier New" pitchFamily="49" charset="0"/>
                <a:cs typeface="Courier New" pitchFamily="49" charset="0"/>
              </a:rPr>
              <a:t>s_</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index + BLOCK_SIZE] = in[</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 BLOCK_SIZE];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800" b="1" i="1" kern="0" smtClean="0">
                <a:latin typeface="Courier New" pitchFamily="49" charset="0"/>
                <a:cs typeface="Courier New" pitchFamily="49" charset="0"/>
              </a:rPr>
              <a:t>  </a:t>
            </a:r>
            <a:r>
              <a:rPr lang="en-GB" sz="1800" b="1" i="1" kern="0" smtClean="0">
                <a:solidFill>
                  <a:srgbClr val="808080"/>
                </a:solidFill>
                <a:latin typeface="Courier New" pitchFamily="49" charset="0"/>
                <a:cs typeface="Courier New" pitchFamily="49" charset="0"/>
              </a:rPr>
              <a:t>  // Synchronize (ensure all the data is available)</a:t>
            </a:r>
          </a:p>
          <a:p>
            <a:pPr>
              <a:buNone/>
              <a:defRPr/>
            </a:pPr>
            <a:r>
              <a:rPr lang="en-GB" sz="1800" b="1" kern="0" smtClean="0">
                <a:solidFill>
                  <a:srgbClr val="0099CC"/>
                </a:solidFill>
                <a:latin typeface="Courier New" pitchFamily="49" charset="0"/>
                <a:cs typeface="Courier New" pitchFamily="49" charset="0"/>
              </a:rPr>
              <a:t>    __syncthreads();</a:t>
            </a:r>
          </a:p>
          <a:p>
            <a:pPr>
              <a:buNone/>
              <a:defRPr/>
            </a:pPr>
            <a:endParaRPr kumimoji="0" lang="en-GB" sz="1800" b="1" strike="noStrike" kern="0" cap="none" spc="0" normalizeH="0" noProof="0" dirty="0" smtClean="0">
              <a:ln>
                <a:noFill/>
              </a:ln>
              <a:solidFill>
                <a:srgbClr val="0099CC"/>
              </a:solidFill>
              <a:effectLst/>
              <a:uLnTx/>
              <a:uFillTx/>
              <a:latin typeface="Courier New" panose="02070309020205020404" pitchFamily="49" charset="0"/>
              <a:cs typeface="Courier New" pitchFamily="49" charset="0"/>
            </a:endParaRPr>
          </a:p>
        </p:txBody>
      </p:sp>
    </p:spTree>
    <p:extLst>
      <p:ext uri="{BB962C8B-B14F-4D97-AF65-F5344CB8AC3E}">
        <p14:creationId xmlns:p14="http://schemas.microsoft.com/office/powerpoint/2010/main" val="5996944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Stencil Kernel</a:t>
            </a:r>
            <a:endParaRPr lang="en-GB" sz="2800" dirty="0">
              <a:latin typeface="Courier New" pitchFamily="49" charset="0"/>
              <a:cs typeface="Courier New" pitchFamily="49" charset="0"/>
            </a:endParaRPr>
          </a:p>
        </p:txBody>
      </p:sp>
      <p:sp>
        <p:nvSpPr>
          <p:cNvPr id="6" name="Content Placeholder 2"/>
          <p:cNvSpPr txBox="1">
            <a:spLocks/>
          </p:cNvSpPr>
          <p:nvPr/>
        </p:nvSpPr>
        <p:spPr bwMode="auto">
          <a:xfrm>
            <a:off x="457732" y="1599850"/>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Apply the stencil</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result = 0;</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   for(</a:t>
            </a:r>
            <a:r>
              <a:rPr kumimoji="0" lang="en-GB" sz="2000" b="1" i="0" u="none" strike="noStrike" kern="0" cap="none" spc="0" normalizeH="0" baseline="0" noProof="0" dirty="0" err="1" smtClean="0">
                <a:ln>
                  <a:noFill/>
                </a:ln>
                <a:solidFill>
                  <a:srgbClr val="00B05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00B05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offset = -RADIUS ; offset &lt;= RADIUS ; offset++)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result += temp[</a:t>
            </a:r>
            <a:r>
              <a:rPr lang="en-GB" sz="2000" b="1" kern="0" dirty="0" smtClean="0">
                <a:latin typeface="Courier New" pitchFamily="49" charset="0"/>
                <a:cs typeface="Courier New" pitchFamily="49" charset="0"/>
              </a:rPr>
              <a:t>s_</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index + offset];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1" u="none" strike="noStrike" kern="0" cap="none" spc="0" normalizeH="0" baseline="0" noProof="0" dirty="0" smtClean="0">
                <a:ln>
                  <a:noFill/>
                </a:ln>
                <a:effectLst/>
                <a:uLnTx/>
                <a:uFillTx/>
                <a:latin typeface="Courier New" pitchFamily="49" charset="0"/>
                <a:ea typeface="+mn-ea"/>
                <a:cs typeface="Courier New" pitchFamily="49" charset="0"/>
              </a:rPr>
              <a:t>    // Store the result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out[</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g_index</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 result;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a:t>
            </a:r>
            <a:endParaRPr kumimoji="0" lang="en-GB" sz="2000" b="1" i="0" u="none" strike="noStrike" kern="0" cap="none" spc="0" normalizeH="0" baseline="0" noProof="0" dirty="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1013653130"/>
      </p:ext>
    </p:extLst>
  </p:cSld>
  <p:clrMapOvr>
    <a:masterClrMapping/>
  </p:clrMapOvr>
  <p:transition spd="slow">
    <p:push di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Review (1 of 2)</a:t>
            </a:r>
            <a:endParaRPr lang="en-GB" dirty="0"/>
          </a:p>
        </p:txBody>
      </p:sp>
      <p:sp>
        <p:nvSpPr>
          <p:cNvPr id="3" name="Content Placeholder 2"/>
          <p:cNvSpPr>
            <a:spLocks noGrp="1"/>
          </p:cNvSpPr>
          <p:nvPr>
            <p:ph idx="1"/>
          </p:nvPr>
        </p:nvSpPr>
        <p:spPr/>
        <p:txBody>
          <a:bodyPr/>
          <a:lstStyle/>
          <a:p>
            <a:r>
              <a:rPr lang="en-GB" dirty="0" smtClean="0"/>
              <a:t>Launching </a:t>
            </a:r>
            <a:r>
              <a:rPr lang="en-GB" dirty="0"/>
              <a:t>parallel </a:t>
            </a:r>
            <a:r>
              <a:rPr lang="en-GB" dirty="0" smtClean="0"/>
              <a:t>threads</a:t>
            </a:r>
          </a:p>
          <a:p>
            <a:pPr lvl="1"/>
            <a:r>
              <a:rPr lang="en-GB" dirty="0" smtClean="0"/>
              <a:t>Launch </a:t>
            </a:r>
            <a:r>
              <a:rPr lang="en-GB" sz="1800" dirty="0" smtClean="0">
                <a:latin typeface="Courier New" pitchFamily="49" charset="0"/>
                <a:cs typeface="Courier New" pitchFamily="49" charset="0"/>
              </a:rPr>
              <a:t>N</a:t>
            </a:r>
            <a:r>
              <a:rPr lang="en-GB" dirty="0" smtClean="0"/>
              <a:t> </a:t>
            </a:r>
            <a:r>
              <a:rPr lang="en-GB" dirty="0"/>
              <a:t>blocks with </a:t>
            </a:r>
            <a:r>
              <a:rPr lang="en-GB" sz="1600" dirty="0" smtClean="0">
                <a:latin typeface="Courier New" pitchFamily="49" charset="0"/>
                <a:cs typeface="Courier New" pitchFamily="49" charset="0"/>
              </a:rPr>
              <a:t>M</a:t>
            </a:r>
            <a:r>
              <a:rPr lang="en-GB" dirty="0" smtClean="0"/>
              <a:t> </a:t>
            </a:r>
            <a:r>
              <a:rPr lang="en-GB" dirty="0"/>
              <a:t>threads </a:t>
            </a:r>
            <a:r>
              <a:rPr lang="en-GB" dirty="0" smtClean="0"/>
              <a:t>per block with </a:t>
            </a:r>
            <a:r>
              <a:rPr lang="en-GB" sz="1800" dirty="0" smtClean="0">
                <a:latin typeface="Courier New" pitchFamily="49" charset="0"/>
                <a:cs typeface="Courier New" pitchFamily="49" charset="0"/>
              </a:rPr>
              <a:t>kernel</a:t>
            </a:r>
            <a:r>
              <a:rPr lang="en-GB" sz="1800" dirty="0" smtClean="0">
                <a:solidFill>
                  <a:schemeClr val="accent4"/>
                </a:solidFill>
                <a:latin typeface="Courier New" pitchFamily="49" charset="0"/>
                <a:cs typeface="Courier New" pitchFamily="49" charset="0"/>
              </a:rPr>
              <a:t>&lt;&lt;&lt;</a:t>
            </a:r>
            <a:r>
              <a:rPr lang="en-GB" sz="1800" dirty="0" smtClean="0">
                <a:latin typeface="Courier New" pitchFamily="49" charset="0"/>
                <a:cs typeface="Courier New" pitchFamily="49" charset="0"/>
              </a:rPr>
              <a:t>N,M</a:t>
            </a:r>
            <a:r>
              <a:rPr lang="en-GB" sz="1800" dirty="0" smtClean="0">
                <a:solidFill>
                  <a:schemeClr val="accent4"/>
                </a:solidFill>
                <a:latin typeface="Courier New" pitchFamily="49" charset="0"/>
                <a:cs typeface="Courier New" pitchFamily="49" charset="0"/>
              </a:rPr>
              <a:t>&gt;&gt;&gt;</a:t>
            </a:r>
            <a:r>
              <a:rPr lang="en-GB" sz="1800" dirty="0" smtClean="0">
                <a:latin typeface="Courier New" pitchFamily="49" charset="0"/>
                <a:cs typeface="Courier New" pitchFamily="49" charset="0"/>
              </a:rPr>
              <a:t>(…);</a:t>
            </a:r>
            <a:endParaRPr lang="en-GB" dirty="0" smtClean="0">
              <a:latin typeface="Courier New" pitchFamily="49" charset="0"/>
              <a:cs typeface="Courier New" pitchFamily="49" charset="0"/>
            </a:endParaRPr>
          </a:p>
          <a:p>
            <a:pPr lvl="1"/>
            <a:r>
              <a:rPr lang="en-GB" dirty="0" smtClean="0"/>
              <a:t>Use </a:t>
            </a:r>
            <a:r>
              <a:rPr lang="en-GB" sz="1800" dirty="0" err="1">
                <a:solidFill>
                  <a:schemeClr val="accent4"/>
                </a:solidFill>
                <a:latin typeface="Courier New" pitchFamily="49" charset="0"/>
                <a:cs typeface="Courier New" pitchFamily="49" charset="0"/>
              </a:rPr>
              <a:t>blockIdx.x</a:t>
            </a:r>
            <a:r>
              <a:rPr lang="en-GB" sz="1800" dirty="0">
                <a:solidFill>
                  <a:schemeClr val="accent4"/>
                </a:solidFill>
              </a:rPr>
              <a:t> </a:t>
            </a:r>
            <a:r>
              <a:rPr lang="en-GB" dirty="0" smtClean="0"/>
              <a:t>to access block index within grid</a:t>
            </a:r>
          </a:p>
          <a:p>
            <a:pPr lvl="1"/>
            <a:r>
              <a:rPr lang="en-GB" dirty="0"/>
              <a:t>Use </a:t>
            </a:r>
            <a:r>
              <a:rPr lang="en-GB" sz="1800" dirty="0" err="1" smtClean="0">
                <a:solidFill>
                  <a:schemeClr val="accent4"/>
                </a:solidFill>
                <a:latin typeface="Courier New" pitchFamily="49" charset="0"/>
                <a:cs typeface="Courier New" pitchFamily="49" charset="0"/>
              </a:rPr>
              <a:t>threadIdx.x</a:t>
            </a:r>
            <a:r>
              <a:rPr lang="en-GB" sz="1800" dirty="0" smtClean="0">
                <a:solidFill>
                  <a:schemeClr val="accent4"/>
                </a:solidFill>
              </a:rPr>
              <a:t> </a:t>
            </a:r>
            <a:r>
              <a:rPr lang="en-GB" dirty="0"/>
              <a:t>to access </a:t>
            </a:r>
            <a:r>
              <a:rPr lang="en-GB" dirty="0" smtClean="0"/>
              <a:t>thread index within block</a:t>
            </a:r>
          </a:p>
          <a:p>
            <a:endParaRPr lang="en-GB" dirty="0" smtClean="0"/>
          </a:p>
          <a:p>
            <a:r>
              <a:rPr lang="en-GB" dirty="0" smtClean="0"/>
              <a:t>Allocate elements to threads:</a:t>
            </a:r>
          </a:p>
          <a:p>
            <a:pPr marL="0" lvl="0" indent="0">
              <a:buNone/>
            </a:pPr>
            <a:endParaRPr lang="en-GB" sz="1600" dirty="0" smtClean="0">
              <a:solidFill>
                <a:srgbClr val="8AAD00"/>
              </a:solidFill>
              <a:latin typeface="Courier New" pitchFamily="49" charset="0"/>
              <a:cs typeface="Courier New" pitchFamily="49" charset="0"/>
            </a:endParaRPr>
          </a:p>
          <a:p>
            <a:pPr marL="0" lvl="0" indent="0">
              <a:buNone/>
            </a:pPr>
            <a:r>
              <a:rPr lang="en-GB" sz="1600" dirty="0" smtClean="0">
                <a:solidFill>
                  <a:srgbClr val="8AAD00"/>
                </a:solidFill>
                <a:latin typeface="Courier New" pitchFamily="49" charset="0"/>
                <a:cs typeface="Courier New" pitchFamily="49" charset="0"/>
              </a:rPr>
              <a:t>	</a:t>
            </a:r>
            <a:r>
              <a:rPr lang="en-GB" sz="1600" dirty="0" err="1" smtClean="0">
                <a:solidFill>
                  <a:schemeClr val="tx1"/>
                </a:solidFill>
                <a:latin typeface="Courier New" pitchFamily="49" charset="0"/>
                <a:cs typeface="Courier New" pitchFamily="49" charset="0"/>
              </a:rPr>
              <a:t>int</a:t>
            </a:r>
            <a:r>
              <a:rPr lang="en-GB" sz="1600" dirty="0" smtClean="0">
                <a:solidFill>
                  <a:schemeClr val="tx1"/>
                </a:solidFill>
                <a:latin typeface="Courier New" pitchFamily="49" charset="0"/>
                <a:cs typeface="Courier New" pitchFamily="49" charset="0"/>
              </a:rPr>
              <a:t> </a:t>
            </a:r>
            <a:r>
              <a:rPr lang="en-GB" sz="1600" dirty="0">
                <a:solidFill>
                  <a:schemeClr val="tx1"/>
                </a:solidFill>
                <a:latin typeface="Courier New" pitchFamily="49" charset="0"/>
                <a:cs typeface="Courier New" pitchFamily="49" charset="0"/>
              </a:rPr>
              <a:t>index = </a:t>
            </a:r>
            <a:r>
              <a:rPr lang="en-GB" sz="1600" dirty="0" err="1">
                <a:solidFill>
                  <a:schemeClr val="tx1"/>
                </a:solidFill>
                <a:latin typeface="Courier New" pitchFamily="49" charset="0"/>
                <a:cs typeface="Courier New" pitchFamily="49" charset="0"/>
              </a:rPr>
              <a:t>threadIdx.x</a:t>
            </a:r>
            <a:r>
              <a:rPr lang="en-GB" sz="1600" dirty="0">
                <a:solidFill>
                  <a:schemeClr val="tx1"/>
                </a:solidFill>
                <a:latin typeface="Courier New" pitchFamily="49" charset="0"/>
                <a:cs typeface="Courier New" pitchFamily="49" charset="0"/>
              </a:rPr>
              <a:t> + </a:t>
            </a:r>
            <a:r>
              <a:rPr lang="en-GB" sz="1600" dirty="0" err="1">
                <a:solidFill>
                  <a:schemeClr val="tx1"/>
                </a:solidFill>
                <a:latin typeface="Courier New" pitchFamily="49" charset="0"/>
                <a:cs typeface="Courier New" pitchFamily="49" charset="0"/>
              </a:rPr>
              <a:t>blockIdx.x</a:t>
            </a:r>
            <a:r>
              <a:rPr lang="en-GB" sz="1600" dirty="0">
                <a:solidFill>
                  <a:schemeClr val="tx1"/>
                </a:solidFill>
                <a:latin typeface="Courier New" pitchFamily="49" charset="0"/>
                <a:cs typeface="Courier New" pitchFamily="49" charset="0"/>
              </a:rPr>
              <a:t> * </a:t>
            </a:r>
            <a:r>
              <a:rPr lang="en-GB" sz="1600" dirty="0" err="1">
                <a:solidFill>
                  <a:schemeClr val="tx1"/>
                </a:solidFill>
                <a:latin typeface="Courier New" pitchFamily="49" charset="0"/>
                <a:cs typeface="Courier New" pitchFamily="49" charset="0"/>
              </a:rPr>
              <a:t>blockDim.x</a:t>
            </a:r>
            <a:r>
              <a:rPr lang="en-GB" sz="1600" dirty="0">
                <a:solidFill>
                  <a:schemeClr val="tx1"/>
                </a:solidFill>
                <a:latin typeface="Courier New" pitchFamily="49" charset="0"/>
                <a:cs typeface="Courier New" pitchFamily="49" charset="0"/>
              </a:rPr>
              <a:t>;</a:t>
            </a:r>
          </a:p>
          <a:p>
            <a:pPr marL="0" indent="0">
              <a:buNone/>
            </a:pPr>
            <a:endParaRPr lang="en-GB" dirty="0">
              <a:solidFill>
                <a:schemeClr val="tx1"/>
              </a:solidFill>
            </a:endParaRPr>
          </a:p>
        </p:txBody>
      </p:sp>
    </p:spTree>
    <p:extLst>
      <p:ext uri="{BB962C8B-B14F-4D97-AF65-F5344CB8AC3E}">
        <p14:creationId xmlns:p14="http://schemas.microsoft.com/office/powerpoint/2010/main" val="2108301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Review (2 of 2)</a:t>
            </a:r>
            <a:endParaRPr lang="en-GB" dirty="0"/>
          </a:p>
        </p:txBody>
      </p:sp>
      <p:sp>
        <p:nvSpPr>
          <p:cNvPr id="3" name="Content Placeholder 2"/>
          <p:cNvSpPr>
            <a:spLocks noGrp="1"/>
          </p:cNvSpPr>
          <p:nvPr>
            <p:ph idx="1"/>
          </p:nvPr>
        </p:nvSpPr>
        <p:spPr/>
        <p:txBody>
          <a:bodyPr/>
          <a:lstStyle/>
          <a:p>
            <a:r>
              <a:rPr lang="en-GB" dirty="0" smtClean="0"/>
              <a:t>Use </a:t>
            </a:r>
            <a:r>
              <a:rPr lang="en-GB" sz="2000" dirty="0" smtClean="0">
                <a:solidFill>
                  <a:schemeClr val="accent4"/>
                </a:solidFill>
                <a:latin typeface="Courier New" pitchFamily="49" charset="0"/>
                <a:cs typeface="Courier New" pitchFamily="49" charset="0"/>
              </a:rPr>
              <a:t>__shared__ </a:t>
            </a:r>
            <a:r>
              <a:rPr lang="en-GB" dirty="0" smtClean="0"/>
              <a:t>to declare a variable/array in shared memory</a:t>
            </a:r>
          </a:p>
          <a:p>
            <a:pPr lvl="1"/>
            <a:r>
              <a:rPr lang="en-GB" dirty="0" smtClean="0"/>
              <a:t>Data is shared between threads in a block</a:t>
            </a:r>
          </a:p>
          <a:p>
            <a:pPr lvl="1"/>
            <a:r>
              <a:rPr lang="en-GB" dirty="0" smtClean="0"/>
              <a:t>Not visible to threads in other blocks</a:t>
            </a:r>
          </a:p>
          <a:p>
            <a:endParaRPr lang="en-GB" dirty="0" smtClean="0"/>
          </a:p>
          <a:p>
            <a:r>
              <a:rPr lang="en-GB" dirty="0" smtClean="0"/>
              <a:t>Use </a:t>
            </a:r>
            <a:r>
              <a:rPr lang="en-GB" sz="2000" dirty="0" smtClean="0">
                <a:solidFill>
                  <a:schemeClr val="accent4"/>
                </a:solidFill>
                <a:latin typeface="Courier New" pitchFamily="49" charset="0"/>
                <a:cs typeface="Courier New" pitchFamily="49" charset="0"/>
              </a:rPr>
              <a:t>__</a:t>
            </a:r>
            <a:r>
              <a:rPr lang="en-GB" sz="2000" dirty="0" err="1" smtClean="0">
                <a:solidFill>
                  <a:schemeClr val="accent4"/>
                </a:solidFill>
                <a:latin typeface="Courier New" pitchFamily="49" charset="0"/>
                <a:cs typeface="Courier New" pitchFamily="49" charset="0"/>
              </a:rPr>
              <a:t>syncthreads</a:t>
            </a:r>
            <a:r>
              <a:rPr lang="en-GB" sz="2000" dirty="0" smtClean="0">
                <a:solidFill>
                  <a:schemeClr val="accent4"/>
                </a:solidFill>
                <a:latin typeface="Courier New" pitchFamily="49" charset="0"/>
                <a:cs typeface="Courier New" pitchFamily="49" charset="0"/>
              </a:rPr>
              <a:t>()</a:t>
            </a:r>
            <a:r>
              <a:rPr lang="en-GB" dirty="0" smtClean="0">
                <a:solidFill>
                  <a:schemeClr val="accent4"/>
                </a:solidFill>
              </a:rPr>
              <a:t> </a:t>
            </a:r>
            <a:r>
              <a:rPr lang="en-GB" dirty="0" smtClean="0"/>
              <a:t>as a barrier to prevent data hazards</a:t>
            </a:r>
          </a:p>
        </p:txBody>
      </p:sp>
    </p:spTree>
    <p:extLst>
      <p:ext uri="{BB962C8B-B14F-4D97-AF65-F5344CB8AC3E}">
        <p14:creationId xmlns:p14="http://schemas.microsoft.com/office/powerpoint/2010/main" val="57703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Device Management</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127</a:t>
            </a:fld>
            <a:endParaRPr lang="en-GB">
              <a:solidFill>
                <a:prstClr val="black">
                  <a:tint val="75000"/>
                </a:prstClr>
              </a:solidFill>
            </a:endParaRPr>
          </a:p>
        </p:txBody>
      </p:sp>
    </p:spTree>
    <p:extLst>
      <p:ext uri="{BB962C8B-B14F-4D97-AF65-F5344CB8AC3E}">
        <p14:creationId xmlns:p14="http://schemas.microsoft.com/office/powerpoint/2010/main" val="390943009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Compute Capability</a:t>
            </a:r>
            <a:endParaRPr lang="en-GB" dirty="0"/>
          </a:p>
        </p:txBody>
      </p:sp>
      <p:sp>
        <p:nvSpPr>
          <p:cNvPr id="3" name="Content Placeholder 2"/>
          <p:cNvSpPr>
            <a:spLocks noGrp="1"/>
          </p:cNvSpPr>
          <p:nvPr>
            <p:ph idx="1"/>
          </p:nvPr>
        </p:nvSpPr>
        <p:spPr>
          <a:xfrm>
            <a:off x="457200" y="1600200"/>
            <a:ext cx="8229600" cy="5159170"/>
          </a:xfrm>
        </p:spPr>
        <p:txBody>
          <a:bodyPr>
            <a:normAutofit fontScale="92500" lnSpcReduction="10000"/>
          </a:bodyPr>
          <a:lstStyle/>
          <a:p>
            <a:r>
              <a:rPr lang="en-GB" sz="2800" dirty="0" smtClean="0"/>
              <a:t>The </a:t>
            </a:r>
            <a:r>
              <a:rPr lang="en-GB" sz="2800" dirty="0" smtClean="0">
                <a:solidFill>
                  <a:schemeClr val="accent4"/>
                </a:solidFill>
              </a:rPr>
              <a:t>compute capability </a:t>
            </a:r>
            <a:r>
              <a:rPr lang="en-GB" sz="2800" dirty="0" smtClean="0"/>
              <a:t>of a device describes its architecture, e.g.</a:t>
            </a:r>
          </a:p>
          <a:p>
            <a:pPr lvl="1"/>
            <a:r>
              <a:rPr lang="en-GB" sz="2400" dirty="0" smtClean="0"/>
              <a:t>Number of registers</a:t>
            </a:r>
          </a:p>
          <a:p>
            <a:pPr lvl="1"/>
            <a:r>
              <a:rPr lang="en-GB" sz="2400" dirty="0" smtClean="0"/>
              <a:t>Sizes of memories</a:t>
            </a:r>
          </a:p>
          <a:p>
            <a:pPr lvl="1"/>
            <a:r>
              <a:rPr lang="en-GB" sz="2400" dirty="0" smtClean="0"/>
              <a:t>Features &amp; capabilities</a:t>
            </a:r>
          </a:p>
          <a:p>
            <a:r>
              <a:rPr lang="en-GB" sz="2800" dirty="0" smtClean="0"/>
              <a:t>By running the application </a:t>
            </a:r>
            <a:r>
              <a:rPr lang="en-GB" sz="2800" dirty="0" err="1" smtClean="0">
                <a:latin typeface="Courier New" panose="02070309020205020404" pitchFamily="49" charset="0"/>
                <a:cs typeface="Courier New" panose="02070309020205020404" pitchFamily="49" charset="0"/>
              </a:rPr>
              <a:t>deviceQuery</a:t>
            </a:r>
            <a:r>
              <a:rPr lang="en-GB" sz="2800" dirty="0" smtClean="0">
                <a:latin typeface="Courier New" panose="02070309020205020404" pitchFamily="49" charset="0"/>
                <a:cs typeface="Courier New" panose="02070309020205020404" pitchFamily="49" charset="0"/>
              </a:rPr>
              <a:t> </a:t>
            </a:r>
            <a:r>
              <a:rPr lang="en-GB" sz="2800" dirty="0" smtClean="0">
                <a:latin typeface="Bell MT" panose="02020503060305020303" pitchFamily="18" charset="0"/>
                <a:cs typeface="Courier New" panose="02070309020205020404" pitchFamily="49" charset="0"/>
              </a:rPr>
              <a:t>in the practical part you will be able to know useful information like</a:t>
            </a:r>
          </a:p>
          <a:p>
            <a:pPr lvl="1"/>
            <a:r>
              <a:rPr lang="en-GB" sz="2400" dirty="0" smtClean="0">
                <a:latin typeface="Bell MT" panose="02020503060305020303" pitchFamily="18" charset="0"/>
                <a:cs typeface="Courier New" panose="02070309020205020404" pitchFamily="49" charset="0"/>
              </a:rPr>
              <a:t>The maximum number of threads per block</a:t>
            </a:r>
          </a:p>
          <a:p>
            <a:pPr lvl="1"/>
            <a:r>
              <a:rPr lang="en-GB" sz="2400" dirty="0" smtClean="0">
                <a:latin typeface="Bell MT" panose="02020503060305020303" pitchFamily="18" charset="0"/>
                <a:cs typeface="Courier New" panose="02070309020205020404" pitchFamily="49" charset="0"/>
              </a:rPr>
              <a:t>The amount of shared memory</a:t>
            </a:r>
          </a:p>
          <a:p>
            <a:pPr lvl="1"/>
            <a:r>
              <a:rPr lang="en-GB" sz="2400" dirty="0" smtClean="0">
                <a:latin typeface="Bell MT" panose="02020503060305020303" pitchFamily="18" charset="0"/>
                <a:cs typeface="Courier New" panose="02070309020205020404" pitchFamily="49" charset="0"/>
              </a:rPr>
              <a:t>The frequency of the DDR memory</a:t>
            </a:r>
          </a:p>
          <a:p>
            <a:r>
              <a:rPr lang="en-US" dirty="0"/>
              <a:t>The compute capability is given as a </a:t>
            </a:r>
            <a:r>
              <a:rPr lang="en-US" dirty="0" err="1" smtClean="0"/>
              <a:t>major.minor</a:t>
            </a:r>
            <a:r>
              <a:rPr lang="en-US" dirty="0" smtClean="0"/>
              <a:t> </a:t>
            </a:r>
            <a:r>
              <a:rPr lang="en-US" dirty="0"/>
              <a:t>version number (</a:t>
            </a:r>
            <a:r>
              <a:rPr lang="en-US" dirty="0" err="1"/>
              <a:t>i.e</a:t>
            </a:r>
            <a:r>
              <a:rPr lang="en-US" dirty="0"/>
              <a:t>: 2.0, 2.1, 3.0, 3.5)</a:t>
            </a:r>
            <a:endParaRPr lang="en-GB" dirty="0" smtClean="0">
              <a:latin typeface="Bell MT" panose="02020503060305020303" pitchFamily="18" charset="0"/>
              <a:cs typeface="Courier New" panose="02070309020205020404" pitchFamily="49" charset="0"/>
            </a:endParaRPr>
          </a:p>
          <a:p>
            <a:pPr marL="457200" lvl="1" indent="0">
              <a:buNone/>
            </a:pPr>
            <a:endParaRPr lang="en-GB" sz="2400" dirty="0">
              <a:latin typeface="Courier New" panose="02070309020205020404" pitchFamily="49" charset="0"/>
              <a:cs typeface="Courier New" panose="02070309020205020404" pitchFamily="49" charset="0"/>
            </a:endParaRPr>
          </a:p>
          <a:p>
            <a:endParaRPr lang="en-GB" dirty="0" smtClean="0"/>
          </a:p>
        </p:txBody>
      </p:sp>
    </p:spTree>
    <p:extLst>
      <p:ext uri="{BB962C8B-B14F-4D97-AF65-F5344CB8AC3E}">
        <p14:creationId xmlns:p14="http://schemas.microsoft.com/office/powerpoint/2010/main" val="279524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Coordinating Host &amp; Device</a:t>
            </a:r>
            <a:endParaRPr lang="en-GB" dirty="0"/>
          </a:p>
        </p:txBody>
      </p:sp>
      <p:sp>
        <p:nvSpPr>
          <p:cNvPr id="3" name="Content Placeholder 2"/>
          <p:cNvSpPr>
            <a:spLocks noGrp="1"/>
          </p:cNvSpPr>
          <p:nvPr>
            <p:ph idx="1"/>
          </p:nvPr>
        </p:nvSpPr>
        <p:spPr/>
        <p:txBody>
          <a:bodyPr/>
          <a:lstStyle/>
          <a:p>
            <a:r>
              <a:rPr lang="en-GB" dirty="0" smtClean="0"/>
              <a:t>Kernel launches are </a:t>
            </a:r>
            <a:r>
              <a:rPr lang="en-GB" dirty="0" smtClean="0">
                <a:solidFill>
                  <a:schemeClr val="accent4"/>
                </a:solidFill>
              </a:rPr>
              <a:t>asynchronous</a:t>
            </a:r>
          </a:p>
          <a:p>
            <a:pPr lvl="1"/>
            <a:r>
              <a:rPr lang="en-US" dirty="0"/>
              <a:t> control is returned to the host thread before </a:t>
            </a:r>
            <a:r>
              <a:rPr lang="en-US" dirty="0" smtClean="0"/>
              <a:t>the device </a:t>
            </a:r>
            <a:r>
              <a:rPr lang="en-US" dirty="0"/>
              <a:t>has completed the requested </a:t>
            </a:r>
            <a:r>
              <a:rPr lang="en-US" dirty="0" smtClean="0"/>
              <a:t>task</a:t>
            </a:r>
          </a:p>
          <a:p>
            <a:pPr lvl="1"/>
            <a:r>
              <a:rPr lang="en-GB" dirty="0" smtClean="0"/>
              <a:t>CPU needs to synchronize before consuming the results</a:t>
            </a:r>
          </a:p>
        </p:txBody>
      </p:sp>
      <p:graphicFrame>
        <p:nvGraphicFramePr>
          <p:cNvPr id="5" name="Table 4"/>
          <p:cNvGraphicFramePr>
            <a:graphicFrameLocks noGrp="1"/>
          </p:cNvGraphicFramePr>
          <p:nvPr>
            <p:extLst>
              <p:ext uri="{D42A27DB-BD31-4B8C-83A1-F6EECF244321}">
                <p14:modId xmlns:p14="http://schemas.microsoft.com/office/powerpoint/2010/main" val="4151593748"/>
              </p:ext>
            </p:extLst>
          </p:nvPr>
        </p:nvGraphicFramePr>
        <p:xfrm>
          <a:off x="251520" y="3929056"/>
          <a:ext cx="8820981" cy="1986844"/>
        </p:xfrm>
        <a:graphic>
          <a:graphicData uri="http://schemas.openxmlformats.org/drawingml/2006/table">
            <a:tbl>
              <a:tblPr firstRow="1" bandRow="1">
                <a:tableStyleId>{2D5ABB26-0587-4C30-8999-92F81FD0307C}</a:tableStyleId>
              </a:tblPr>
              <a:tblGrid>
                <a:gridCol w="3825425"/>
                <a:gridCol w="4995556"/>
              </a:tblGrid>
              <a:tr h="711200">
                <a:tc>
                  <a:txBody>
                    <a:bodyPr/>
                    <a:lstStyle/>
                    <a:p>
                      <a:r>
                        <a:rPr lang="en-GB" sz="2000" b="1" dirty="0" err="1" smtClean="0">
                          <a:latin typeface="Courier New" pitchFamily="49" charset="0"/>
                          <a:cs typeface="Courier New" pitchFamily="49" charset="0"/>
                        </a:rPr>
                        <a:t>cudaMemcpy</a:t>
                      </a:r>
                      <a:r>
                        <a:rPr lang="en-GB" sz="2000" b="1" dirty="0" smtClean="0">
                          <a:latin typeface="Courier New" pitchFamily="49" charset="0"/>
                          <a:cs typeface="Courier New" pitchFamily="49" charset="0"/>
                        </a:rPr>
                        <a:t>()</a:t>
                      </a:r>
                      <a:endParaRPr lang="en-GB" sz="2000" b="1" dirty="0">
                        <a:latin typeface="Courier New" pitchFamily="49" charset="0"/>
                        <a:cs typeface="Courier New" pitchFamily="49" charset="0"/>
                      </a:endParaRPr>
                    </a:p>
                  </a:txBody>
                  <a:tcPr marL="76200" marR="76200" marT="50800" marB="50800"/>
                </a:tc>
                <a:tc>
                  <a:txBody>
                    <a:bodyPr/>
                    <a:lstStyle/>
                    <a:p>
                      <a:r>
                        <a:rPr lang="en-GB" sz="1800" dirty="0" smtClean="0">
                          <a:latin typeface="Bell MT" panose="02020503060305020303" pitchFamily="18" charset="0"/>
                        </a:rPr>
                        <a:t>Blocks the CPU until the copy is complete</a:t>
                      </a:r>
                    </a:p>
                    <a:p>
                      <a:r>
                        <a:rPr lang="en-GB" sz="1800" dirty="0" smtClean="0">
                          <a:latin typeface="Bell MT" panose="02020503060305020303" pitchFamily="18" charset="0"/>
                        </a:rPr>
                        <a:t>Copy begins when all preceding CUDA calls have completed</a:t>
                      </a:r>
                      <a:endParaRPr lang="en-GB" sz="1800" dirty="0">
                        <a:latin typeface="Bell MT" panose="02020503060305020303" pitchFamily="18" charset="0"/>
                      </a:endParaRPr>
                    </a:p>
                  </a:txBody>
                  <a:tcPr marL="76200" marR="76200" marT="50800" marB="50800"/>
                </a:tc>
              </a:tr>
              <a:tr h="412044">
                <a:tc>
                  <a:txBody>
                    <a:bodyPr/>
                    <a:lstStyle/>
                    <a:p>
                      <a:r>
                        <a:rPr lang="en-GB" sz="2000" b="1" dirty="0" err="1" smtClean="0">
                          <a:latin typeface="Courier New" pitchFamily="49" charset="0"/>
                          <a:cs typeface="Courier New" pitchFamily="49" charset="0"/>
                        </a:rPr>
                        <a:t>cudaMemcpyAsync</a:t>
                      </a:r>
                      <a:r>
                        <a:rPr lang="en-GB" sz="2000" b="1" dirty="0" smtClean="0">
                          <a:latin typeface="Courier New" pitchFamily="49" charset="0"/>
                          <a:cs typeface="Courier New" pitchFamily="49" charset="0"/>
                        </a:rPr>
                        <a:t>()</a:t>
                      </a:r>
                      <a:endParaRPr lang="en-GB" sz="2000" b="1" dirty="0">
                        <a:latin typeface="Courier New" pitchFamily="49" charset="0"/>
                        <a:cs typeface="Courier New" pitchFamily="49" charset="0"/>
                      </a:endParaRPr>
                    </a:p>
                  </a:txBody>
                  <a:tcPr marL="76200" marR="76200" marT="50800" marB="50800"/>
                </a:tc>
                <a:tc>
                  <a:txBody>
                    <a:bodyPr/>
                    <a:lstStyle/>
                    <a:p>
                      <a:r>
                        <a:rPr lang="en-GB" sz="1800" dirty="0" smtClean="0">
                          <a:latin typeface="Bell MT" panose="02020503060305020303" pitchFamily="18" charset="0"/>
                        </a:rPr>
                        <a:t>Asynchronous</a:t>
                      </a:r>
                      <a:r>
                        <a:rPr lang="en-GB" sz="1800" baseline="0" dirty="0" smtClean="0">
                          <a:latin typeface="Bell MT" panose="02020503060305020303" pitchFamily="18" charset="0"/>
                        </a:rPr>
                        <a:t>, does not block the CPU</a:t>
                      </a:r>
                      <a:endParaRPr lang="en-GB" sz="1800" dirty="0">
                        <a:latin typeface="Bell MT" panose="02020503060305020303" pitchFamily="18" charset="0"/>
                      </a:endParaRPr>
                    </a:p>
                  </a:txBody>
                  <a:tcPr marL="76200" marR="76200" marT="50800" marB="50800"/>
                </a:tc>
              </a:tr>
              <a:tr h="412044">
                <a:tc>
                  <a:txBody>
                    <a:bodyPr/>
                    <a:lstStyle/>
                    <a:p>
                      <a:pPr marL="0" marR="0" indent="0" algn="l" defTabSz="914328" rtl="0" eaLnBrk="1" fontAlgn="auto" latinLnBrk="0" hangingPunct="1">
                        <a:lnSpc>
                          <a:spcPct val="100000"/>
                        </a:lnSpc>
                        <a:spcBef>
                          <a:spcPts val="0"/>
                        </a:spcBef>
                        <a:spcAft>
                          <a:spcPts val="0"/>
                        </a:spcAft>
                        <a:buClrTx/>
                        <a:buSzTx/>
                        <a:buFontTx/>
                        <a:buNone/>
                        <a:tabLst/>
                        <a:defRPr/>
                      </a:pPr>
                      <a:r>
                        <a:rPr lang="en-GB" sz="2000" b="1" dirty="0" err="1" smtClean="0">
                          <a:latin typeface="Courier New" pitchFamily="49" charset="0"/>
                          <a:cs typeface="Courier New" pitchFamily="49" charset="0"/>
                        </a:rPr>
                        <a:t>cudaDeviceSynchronize</a:t>
                      </a:r>
                      <a:r>
                        <a:rPr lang="en-GB" sz="2000" b="1" dirty="0" smtClean="0">
                          <a:latin typeface="Courier New" pitchFamily="49" charset="0"/>
                          <a:cs typeface="Courier New" pitchFamily="49" charset="0"/>
                        </a:rPr>
                        <a:t>()</a:t>
                      </a:r>
                      <a:endParaRPr lang="en-GB" sz="1600" b="1" dirty="0" smtClean="0">
                        <a:latin typeface="Courier New" pitchFamily="49" charset="0"/>
                        <a:cs typeface="Courier New" pitchFamily="49" charset="0"/>
                      </a:endParaRPr>
                    </a:p>
                  </a:txBody>
                  <a:tcPr marL="76200" marR="76200" marT="50800" marB="50800"/>
                </a:tc>
                <a:tc>
                  <a:txBody>
                    <a:bodyPr/>
                    <a:lstStyle/>
                    <a:p>
                      <a:r>
                        <a:rPr lang="en-GB" sz="1800" dirty="0" smtClean="0">
                          <a:latin typeface="Bell MT" panose="02020503060305020303" pitchFamily="18" charset="0"/>
                        </a:rPr>
                        <a:t>Blocks the CPU until all preceding CUDA calls have</a:t>
                      </a:r>
                      <a:r>
                        <a:rPr lang="en-GB" sz="1800" baseline="0" dirty="0" smtClean="0">
                          <a:latin typeface="Bell MT" panose="02020503060305020303" pitchFamily="18" charset="0"/>
                        </a:rPr>
                        <a:t> completed</a:t>
                      </a:r>
                      <a:endParaRPr lang="en-GB" sz="1800" dirty="0">
                        <a:latin typeface="Bell MT" panose="02020503060305020303" pitchFamily="18" charset="0"/>
                      </a:endParaRPr>
                    </a:p>
                  </a:txBody>
                  <a:tcPr marL="76200" marR="76200" marT="50800" marB="50800"/>
                </a:tc>
              </a:tr>
            </a:tbl>
          </a:graphicData>
        </a:graphic>
      </p:graphicFrame>
    </p:spTree>
    <p:extLst>
      <p:ext uri="{BB962C8B-B14F-4D97-AF65-F5344CB8AC3E}">
        <p14:creationId xmlns:p14="http://schemas.microsoft.com/office/powerpoint/2010/main" val="26074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rmAutofit/>
          </a:bodyPr>
          <a:lstStyle/>
          <a:p>
            <a:r>
              <a:rPr lang="en-GB" dirty="0" smtClean="0"/>
              <a:t>Throughput</a:t>
            </a:r>
            <a:endParaRPr lang="en-GB" dirty="0"/>
          </a:p>
        </p:txBody>
      </p:sp>
      <p:sp>
        <p:nvSpPr>
          <p:cNvPr id="3" name="Content Placeholder 2" descr=" 3"/>
          <p:cNvSpPr>
            <a:spLocks noGrp="1"/>
          </p:cNvSpPr>
          <p:nvPr>
            <p:ph idx="1"/>
          </p:nvPr>
        </p:nvSpPr>
        <p:spPr>
          <a:xfrm>
            <a:off x="198987" y="1178750"/>
            <a:ext cx="8487813" cy="4947413"/>
          </a:xfrm>
        </p:spPr>
        <p:txBody>
          <a:bodyPr>
            <a:normAutofit fontScale="92500" lnSpcReduction="10000"/>
          </a:bodyPr>
          <a:lstStyle/>
          <a:p>
            <a:pPr marL="0" indent="0">
              <a:buNone/>
            </a:pPr>
            <a:r>
              <a:rPr lang="en-GB" b="1" dirty="0" smtClean="0"/>
              <a:t>Theoretical peak throughput</a:t>
            </a:r>
            <a:r>
              <a:rPr lang="en-GB" dirty="0" smtClean="0"/>
              <a:t>: the maximum amount of data that a kernel can read </a:t>
            </a:r>
            <a:r>
              <a:rPr lang="en-GB" b="1" dirty="0" smtClean="0"/>
              <a:t>and</a:t>
            </a:r>
            <a:r>
              <a:rPr lang="en-GB" dirty="0" smtClean="0"/>
              <a:t> produce in the unit time. </a:t>
            </a:r>
          </a:p>
          <a:p>
            <a:pPr marL="0" indent="0" algn="ctr">
              <a:buNone/>
            </a:pPr>
            <a:endParaRPr lang="en-GB" sz="2000" dirty="0" smtClean="0"/>
          </a:p>
          <a:p>
            <a:pPr marL="0" lvl="0" indent="0" algn="ctr">
              <a:buNone/>
            </a:pPr>
            <a:r>
              <a:rPr lang="en-GB" sz="2100" dirty="0" err="1" smtClean="0">
                <a:solidFill>
                  <a:schemeClr val="tx2"/>
                </a:solidFill>
                <a:latin typeface="Bell MT" panose="02020503060305020303" pitchFamily="18" charset="0"/>
              </a:rPr>
              <a:t>Throughput</a:t>
            </a:r>
            <a:r>
              <a:rPr lang="en-GB" sz="2100" baseline="-25000" dirty="0" err="1" smtClean="0">
                <a:solidFill>
                  <a:schemeClr val="tx2"/>
                </a:solidFill>
                <a:latin typeface="Bell MT" panose="02020503060305020303" pitchFamily="18" charset="0"/>
              </a:rPr>
              <a:t>peak</a:t>
            </a:r>
            <a:r>
              <a:rPr lang="en-GB" sz="2100" dirty="0" smtClean="0">
                <a:solidFill>
                  <a:schemeClr val="tx2"/>
                </a:solidFill>
                <a:latin typeface="Bell MT" panose="02020503060305020303" pitchFamily="18" charset="0"/>
              </a:rPr>
              <a:t> (GB/s) = 2 x access width (byte) x </a:t>
            </a:r>
            <a:r>
              <a:rPr lang="en-GB" sz="2100" dirty="0" err="1" smtClean="0">
                <a:solidFill>
                  <a:schemeClr val="tx2"/>
                </a:solidFill>
                <a:latin typeface="Bell MT" panose="02020503060305020303" pitchFamily="18" charset="0"/>
              </a:rPr>
              <a:t>mem_freq</a:t>
            </a:r>
            <a:r>
              <a:rPr lang="en-GB" sz="2100" dirty="0" smtClean="0">
                <a:solidFill>
                  <a:schemeClr val="tx2"/>
                </a:solidFill>
                <a:latin typeface="Bell MT" panose="02020503060305020303" pitchFamily="18" charset="0"/>
              </a:rPr>
              <a:t> (GHz) </a:t>
            </a:r>
          </a:p>
          <a:p>
            <a:pPr marL="0" indent="0" algn="ctr">
              <a:buNone/>
            </a:pPr>
            <a:endParaRPr lang="en-GB" sz="2000" dirty="0">
              <a:solidFill>
                <a:schemeClr val="tx2"/>
              </a:solidFill>
            </a:endParaRPr>
          </a:p>
          <a:p>
            <a:pPr marL="0" lvl="0" indent="0">
              <a:buNone/>
            </a:pPr>
            <a:r>
              <a:rPr lang="en-GB" dirty="0" smtClean="0">
                <a:latin typeface="Bell MT" panose="02020503060305020303" pitchFamily="18" charset="0"/>
              </a:rPr>
              <a:t>This means that if your device comes with a memory clock rate of 1GHz DDR (double data rate) and a 384-bit wide memory interface, the amount of data that a kernel can process and produce in the unit time is at most:</a:t>
            </a:r>
          </a:p>
          <a:p>
            <a:pPr marL="0" lvl="0" indent="0" algn="ctr">
              <a:buNone/>
            </a:pPr>
            <a:r>
              <a:rPr lang="en-GB" sz="2100" dirty="0" err="1" smtClean="0">
                <a:solidFill>
                  <a:schemeClr val="tx2"/>
                </a:solidFill>
                <a:latin typeface="Bell MT" panose="02020503060305020303" pitchFamily="18" charset="0"/>
              </a:rPr>
              <a:t>Throughput</a:t>
            </a:r>
            <a:r>
              <a:rPr lang="en-GB" sz="2100" baseline="-25000" dirty="0" err="1" smtClean="0">
                <a:solidFill>
                  <a:schemeClr val="tx2"/>
                </a:solidFill>
                <a:latin typeface="Bell MT" panose="02020503060305020303" pitchFamily="18" charset="0"/>
              </a:rPr>
              <a:t>peak</a:t>
            </a:r>
            <a:r>
              <a:rPr lang="en-GB" sz="2100" dirty="0" smtClean="0">
                <a:solidFill>
                  <a:schemeClr val="tx2"/>
                </a:solidFill>
                <a:latin typeface="Bell MT" panose="02020503060305020303" pitchFamily="18" charset="0"/>
              </a:rPr>
              <a:t> (GB/s) = 2 x (384/8)(byte) x 1 (GHz)  = 96GB/s</a:t>
            </a:r>
          </a:p>
          <a:p>
            <a:pPr marL="0" indent="0">
              <a:buNone/>
            </a:pPr>
            <a:endParaRPr lang="en-GB" dirty="0"/>
          </a:p>
        </p:txBody>
      </p:sp>
      <p:sp>
        <p:nvSpPr>
          <p:cNvPr id="6" name="Slide Number Placeholder 5" descr=" 6"/>
          <p:cNvSpPr>
            <a:spLocks noGrp="1"/>
          </p:cNvSpPr>
          <p:nvPr>
            <p:ph type="sldNum" sz="quarter" idx="12"/>
          </p:nvPr>
        </p:nvSpPr>
        <p:spPr/>
        <p:txBody>
          <a:bodyPr/>
          <a:lstStyle/>
          <a:p>
            <a:r>
              <a:rPr lang="en-GB" smtClean="0">
                <a:solidFill>
                  <a:prstClr val="black">
                    <a:tint val="75000"/>
                  </a:prstClr>
                </a:solidFill>
              </a:rPr>
              <a:t>5</a:t>
            </a:r>
            <a:endParaRPr lang="en-GB">
              <a:solidFill>
                <a:prstClr val="black">
                  <a:tint val="75000"/>
                </a:prstClr>
              </a:solidFill>
            </a:endParaRPr>
          </a:p>
        </p:txBody>
      </p:sp>
    </p:spTree>
    <p:extLst>
      <p:ext uri="{BB962C8B-B14F-4D97-AF65-F5344CB8AC3E}">
        <p14:creationId xmlns:p14="http://schemas.microsoft.com/office/powerpoint/2010/main" val="2264095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Pinned memory</a:t>
            </a:r>
            <a:endParaRPr lang="en-US" dirty="0"/>
          </a:p>
        </p:txBody>
      </p:sp>
      <p:sp>
        <p:nvSpPr>
          <p:cNvPr id="3" name="Content Placeholder 2"/>
          <p:cNvSpPr>
            <a:spLocks noGrp="1"/>
          </p:cNvSpPr>
          <p:nvPr>
            <p:ph idx="1"/>
          </p:nvPr>
        </p:nvSpPr>
        <p:spPr>
          <a:xfrm>
            <a:off x="161509" y="998731"/>
            <a:ext cx="8775975" cy="4500500"/>
          </a:xfrm>
        </p:spPr>
        <p:txBody>
          <a:bodyPr>
            <a:normAutofit lnSpcReduction="10000"/>
          </a:bodyPr>
          <a:lstStyle/>
          <a:p>
            <a:r>
              <a:rPr lang="en-US" dirty="0"/>
              <a:t>Pinned (or page-locked memory) is a main memory area that is not </a:t>
            </a:r>
            <a:r>
              <a:rPr lang="en-US" dirty="0" err="1"/>
              <a:t>pageable</a:t>
            </a:r>
            <a:r>
              <a:rPr lang="en-US" dirty="0"/>
              <a:t> by the operating </a:t>
            </a:r>
            <a:r>
              <a:rPr lang="en-US" dirty="0" smtClean="0"/>
              <a:t>system</a:t>
            </a:r>
          </a:p>
          <a:p>
            <a:r>
              <a:rPr lang="en-US" dirty="0" smtClean="0"/>
              <a:t>Ensures </a:t>
            </a:r>
            <a:r>
              <a:rPr lang="en-US" dirty="0"/>
              <a:t>faster transfers (the DMA engine can work without CPU intervention</a:t>
            </a:r>
            <a:r>
              <a:rPr lang="en-US" dirty="0" smtClean="0"/>
              <a:t>) </a:t>
            </a:r>
          </a:p>
          <a:p>
            <a:r>
              <a:rPr lang="en-US" dirty="0" smtClean="0"/>
              <a:t>The </a:t>
            </a:r>
            <a:r>
              <a:rPr lang="en-US" dirty="0"/>
              <a:t>only way to get closer to PCI peak </a:t>
            </a:r>
            <a:r>
              <a:rPr lang="en-US" dirty="0" smtClean="0"/>
              <a:t>bandwidth </a:t>
            </a:r>
          </a:p>
          <a:p>
            <a:r>
              <a:rPr lang="en-US" dirty="0" smtClean="0"/>
              <a:t>Allows </a:t>
            </a:r>
            <a:r>
              <a:rPr lang="en-US" dirty="0"/>
              <a:t>CUDA asynchronous operations </a:t>
            </a:r>
            <a:r>
              <a:rPr lang="en-US" dirty="0" smtClean="0"/>
              <a:t>to </a:t>
            </a:r>
            <a:r>
              <a:rPr lang="en-US" dirty="0"/>
              <a:t>work correctly</a:t>
            </a:r>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130</a:t>
            </a:fld>
            <a:endParaRPr lang="en-GB">
              <a:solidFill>
                <a:prstClr val="black">
                  <a:tint val="75000"/>
                </a:prstClr>
              </a:solidFill>
            </a:endParaRPr>
          </a:p>
        </p:txBody>
      </p:sp>
      <p:sp>
        <p:nvSpPr>
          <p:cNvPr id="5" name="Rectangle 4"/>
          <p:cNvSpPr/>
          <p:nvPr/>
        </p:nvSpPr>
        <p:spPr>
          <a:xfrm>
            <a:off x="2006715" y="5334016"/>
            <a:ext cx="6021415" cy="1200329"/>
          </a:xfrm>
          <a:prstGeom prst="rect">
            <a:avLst/>
          </a:prstGeom>
        </p:spPr>
        <p:txBody>
          <a:bodyPr wrap="square">
            <a:spAutoFit/>
          </a:bodyPr>
          <a:lstStyle/>
          <a:p>
            <a:r>
              <a:rPr lang="en-US" dirty="0">
                <a:latin typeface="Courier New" panose="02070309020205020404" pitchFamily="49" charset="0"/>
                <a:cs typeface="Courier New" panose="02070309020205020404" pitchFamily="49" charset="0"/>
              </a:rPr>
              <a:t>// allocate page-locked memory </a:t>
            </a:r>
            <a:r>
              <a:rPr lang="en-US" dirty="0" err="1">
                <a:latin typeface="Courier New" panose="02070309020205020404" pitchFamily="49" charset="0"/>
                <a:cs typeface="Courier New" panose="02070309020205020404" pitchFamily="49" charset="0"/>
              </a:rPr>
              <a:t>cudaMallocHost</a:t>
            </a:r>
            <a:r>
              <a:rPr lang="en-US" dirty="0">
                <a:latin typeface="Courier New" panose="02070309020205020404" pitchFamily="49" charset="0"/>
                <a:cs typeface="Courier New" panose="02070309020205020404" pitchFamily="49" charset="0"/>
              </a:rPr>
              <a:t>(&amp;area, </a:t>
            </a:r>
            <a:r>
              <a:rPr lang="en-US" dirty="0" err="1">
                <a:latin typeface="Courier New" panose="02070309020205020404" pitchFamily="49" charset="0"/>
                <a:cs typeface="Courier New" panose="02070309020205020404" pitchFamily="49" charset="0"/>
              </a:rPr>
              <a:t>sizeof</a:t>
            </a:r>
            <a:r>
              <a:rPr lang="en-US" dirty="0">
                <a:latin typeface="Courier New" panose="02070309020205020404" pitchFamily="49" charset="0"/>
                <a:cs typeface="Courier New" panose="02070309020205020404" pitchFamily="49" charset="0"/>
              </a:rPr>
              <a:t>(double) * N); // free page-locked memory </a:t>
            </a:r>
            <a:r>
              <a:rPr lang="en-US" dirty="0" err="1">
                <a:latin typeface="Courier New" panose="02070309020205020404" pitchFamily="49" charset="0"/>
                <a:cs typeface="Courier New" panose="02070309020205020404" pitchFamily="49" charset="0"/>
              </a:rPr>
              <a:t>cudaFreeHost</a:t>
            </a:r>
            <a:r>
              <a:rPr lang="en-US" dirty="0">
                <a:latin typeface="Courier New" panose="02070309020205020404" pitchFamily="49" charset="0"/>
                <a:cs typeface="Courier New" panose="02070309020205020404" pitchFamily="49" charset="0"/>
              </a:rPr>
              <a:t>(area);</a:t>
            </a:r>
          </a:p>
        </p:txBody>
      </p:sp>
    </p:spTree>
    <p:extLst>
      <p:ext uri="{BB962C8B-B14F-4D97-AF65-F5344CB8AC3E}">
        <p14:creationId xmlns:p14="http://schemas.microsoft.com/office/powerpoint/2010/main" val="96334498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Asynchronous GPU Operations: </a:t>
            </a:r>
            <a:r>
              <a:rPr lang="en-US" sz="3200" dirty="0" smtClean="0"/>
              <a:t/>
            </a:r>
            <a:br>
              <a:rPr lang="en-US" sz="3200" dirty="0" smtClean="0"/>
            </a:br>
            <a:r>
              <a:rPr lang="en-US" sz="3200" dirty="0" smtClean="0"/>
              <a:t>CUDA Streams</a:t>
            </a:r>
            <a:endParaRPr lang="en-US" sz="3200" dirty="0"/>
          </a:p>
        </p:txBody>
      </p:sp>
      <p:sp>
        <p:nvSpPr>
          <p:cNvPr id="3" name="Content Placeholder 2"/>
          <p:cNvSpPr>
            <a:spLocks noGrp="1"/>
          </p:cNvSpPr>
          <p:nvPr>
            <p:ph idx="1"/>
          </p:nvPr>
        </p:nvSpPr>
        <p:spPr>
          <a:xfrm>
            <a:off x="198987" y="1046522"/>
            <a:ext cx="8693493" cy="5397813"/>
          </a:xfrm>
        </p:spPr>
        <p:txBody>
          <a:bodyPr>
            <a:noAutofit/>
          </a:bodyPr>
          <a:lstStyle/>
          <a:p>
            <a:r>
              <a:rPr lang="en-US" sz="2000" dirty="0"/>
              <a:t>A stream is a FIFO command queue;</a:t>
            </a:r>
          </a:p>
          <a:p>
            <a:pPr lvl="1"/>
            <a:r>
              <a:rPr lang="en-US" sz="1800" dirty="0"/>
              <a:t>Default stream (aka stream ‘0’): Kernel launches and memory copies </a:t>
            </a:r>
            <a:r>
              <a:rPr lang="en-US" sz="1800" dirty="0" smtClean="0"/>
              <a:t>that do </a:t>
            </a:r>
            <a:r>
              <a:rPr lang="en-US" sz="1800" dirty="0"/>
              <a:t>not specify any stream (or set the stream to zero) are issued to the </a:t>
            </a:r>
            <a:r>
              <a:rPr lang="en-US" sz="1800" dirty="0" smtClean="0"/>
              <a:t>default stream.****</a:t>
            </a:r>
            <a:endParaRPr lang="en-US" sz="1800" dirty="0"/>
          </a:p>
          <a:p>
            <a:r>
              <a:rPr lang="en-US" sz="2000" dirty="0"/>
              <a:t>A stream is independent to every other active stream;</a:t>
            </a:r>
          </a:p>
          <a:p>
            <a:r>
              <a:rPr lang="en-US" sz="2000" dirty="0"/>
              <a:t>Streams are the main way to exploit concurrent execution and I/O operations</a:t>
            </a:r>
          </a:p>
          <a:p>
            <a:r>
              <a:rPr lang="en-US" sz="2000" dirty="0"/>
              <a:t>Explicit Synchronization:</a:t>
            </a:r>
          </a:p>
          <a:p>
            <a:pPr lvl="1"/>
            <a:r>
              <a:rPr lang="en-US" sz="1800" dirty="0" err="1"/>
              <a:t>cudaDeviceSynchronize</a:t>
            </a:r>
            <a:r>
              <a:rPr lang="en-US" sz="1800" dirty="0"/>
              <a:t>()</a:t>
            </a:r>
          </a:p>
          <a:p>
            <a:pPr lvl="2"/>
            <a:r>
              <a:rPr lang="en-US" sz="1400" dirty="0"/>
              <a:t>blocks host until all issued CUDA calls are complete</a:t>
            </a:r>
          </a:p>
          <a:p>
            <a:pPr lvl="1"/>
            <a:r>
              <a:rPr lang="en-US" sz="1800" dirty="0" err="1"/>
              <a:t>cudaStreamSynchronize</a:t>
            </a:r>
            <a:r>
              <a:rPr lang="en-US" sz="1800" dirty="0"/>
              <a:t>(</a:t>
            </a:r>
            <a:r>
              <a:rPr lang="en-US" sz="1800" dirty="0" err="1"/>
              <a:t>streamId</a:t>
            </a:r>
            <a:r>
              <a:rPr lang="en-US" sz="1800" dirty="0"/>
              <a:t>)</a:t>
            </a:r>
          </a:p>
          <a:p>
            <a:pPr lvl="2"/>
            <a:r>
              <a:rPr lang="en-US" sz="1400" dirty="0"/>
              <a:t>blocks host until all CUDA calls in </a:t>
            </a:r>
            <a:r>
              <a:rPr lang="en-US" sz="1400" dirty="0" err="1"/>
              <a:t>streamid</a:t>
            </a:r>
            <a:r>
              <a:rPr lang="en-US" sz="1400" dirty="0"/>
              <a:t> are complete</a:t>
            </a:r>
          </a:p>
          <a:p>
            <a:pPr lvl="1"/>
            <a:r>
              <a:rPr lang="en-US" sz="1800" dirty="0" err="1"/>
              <a:t>cudaStreamWaitEvent</a:t>
            </a:r>
            <a:r>
              <a:rPr lang="en-US" sz="1800" dirty="0"/>
              <a:t>(</a:t>
            </a:r>
            <a:r>
              <a:rPr lang="en-US" sz="1800" dirty="0" err="1"/>
              <a:t>streamId</a:t>
            </a:r>
            <a:r>
              <a:rPr lang="en-US" sz="1800" dirty="0"/>
              <a:t>, event)</a:t>
            </a:r>
          </a:p>
          <a:p>
            <a:pPr lvl="2"/>
            <a:r>
              <a:rPr lang="en-US" sz="1400" dirty="0"/>
              <a:t>all commands added to the stream delay their execution until the event has completed</a:t>
            </a:r>
          </a:p>
          <a:p>
            <a:r>
              <a:rPr lang="en-US" sz="2000" dirty="0"/>
              <a:t>Implicit Synchronization:</a:t>
            </a:r>
          </a:p>
          <a:p>
            <a:pPr lvl="1"/>
            <a:r>
              <a:rPr lang="en-US" sz="1800" dirty="0"/>
              <a:t>any CUDA command to the default stream,</a:t>
            </a:r>
          </a:p>
          <a:p>
            <a:pPr lvl="1"/>
            <a:r>
              <a:rPr lang="en-US" sz="1800" dirty="0"/>
              <a:t>a page-locked host memory allocation,</a:t>
            </a:r>
          </a:p>
          <a:p>
            <a:pPr lvl="1"/>
            <a:r>
              <a:rPr lang="en-US" sz="1800" dirty="0"/>
              <a:t>a device memory set or allocation,</a:t>
            </a:r>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131</a:t>
            </a:fld>
            <a:endParaRPr lang="en-GB">
              <a:solidFill>
                <a:prstClr val="black">
                  <a:tint val="75000"/>
                </a:prstClr>
              </a:solidFill>
            </a:endParaRPr>
          </a:p>
        </p:txBody>
      </p:sp>
    </p:spTree>
    <p:extLst>
      <p:ext uri="{BB962C8B-B14F-4D97-AF65-F5344CB8AC3E}">
        <p14:creationId xmlns:p14="http://schemas.microsoft.com/office/powerpoint/2010/main" val="37065321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CUDA streams enable concurrency</a:t>
            </a:r>
          </a:p>
        </p:txBody>
      </p:sp>
      <p:sp>
        <p:nvSpPr>
          <p:cNvPr id="3" name="Content Placeholder 2"/>
          <p:cNvSpPr>
            <a:spLocks noGrp="1"/>
          </p:cNvSpPr>
          <p:nvPr>
            <p:ph idx="1"/>
          </p:nvPr>
        </p:nvSpPr>
        <p:spPr>
          <a:xfrm>
            <a:off x="198987" y="1046522"/>
            <a:ext cx="8487813" cy="5079641"/>
          </a:xfrm>
        </p:spPr>
        <p:txBody>
          <a:bodyPr>
            <a:normAutofit fontScale="92500"/>
          </a:bodyPr>
          <a:lstStyle/>
          <a:p>
            <a:r>
              <a:rPr lang="en-US" dirty="0" smtClean="0"/>
              <a:t>Concurrency: the </a:t>
            </a:r>
            <a:r>
              <a:rPr lang="en-US" dirty="0"/>
              <a:t>ability to perform multiple CUDA operations simultaneously. </a:t>
            </a:r>
            <a:endParaRPr lang="en-US" dirty="0" smtClean="0"/>
          </a:p>
          <a:p>
            <a:r>
              <a:rPr lang="en-US" dirty="0" smtClean="0"/>
              <a:t>Starting from compute capability 2.0, simultaneous </a:t>
            </a:r>
            <a:r>
              <a:rPr lang="en-US" dirty="0"/>
              <a:t>support: </a:t>
            </a:r>
            <a:endParaRPr lang="en-US" dirty="0" smtClean="0"/>
          </a:p>
          <a:p>
            <a:pPr lvl="1"/>
            <a:r>
              <a:rPr lang="en-US" dirty="0"/>
              <a:t>Up to 16 CUDA kernels on GPU </a:t>
            </a:r>
            <a:endParaRPr lang="en-US" dirty="0" smtClean="0"/>
          </a:p>
          <a:p>
            <a:pPr lvl="1"/>
            <a:r>
              <a:rPr lang="en-US" dirty="0" smtClean="0"/>
              <a:t>2 </a:t>
            </a:r>
            <a:r>
              <a:rPr lang="en-US" dirty="0" err="1"/>
              <a:t>cudaMemcpyAsyncs</a:t>
            </a:r>
            <a:r>
              <a:rPr lang="en-US" dirty="0"/>
              <a:t> (in opposite directions</a:t>
            </a:r>
            <a:r>
              <a:rPr lang="en-US" dirty="0" smtClean="0"/>
              <a:t>)</a:t>
            </a:r>
          </a:p>
          <a:p>
            <a:pPr lvl="1"/>
            <a:r>
              <a:rPr lang="en-US" dirty="0" smtClean="0"/>
              <a:t>Computation </a:t>
            </a:r>
            <a:r>
              <a:rPr lang="en-US" dirty="0"/>
              <a:t>on the </a:t>
            </a:r>
            <a:r>
              <a:rPr lang="en-US" dirty="0" smtClean="0"/>
              <a:t>CPU</a:t>
            </a:r>
          </a:p>
          <a:p>
            <a:r>
              <a:rPr lang="en-US" dirty="0" smtClean="0"/>
              <a:t>Requirements </a:t>
            </a:r>
            <a:r>
              <a:rPr lang="en-US" dirty="0"/>
              <a:t>for Concurrency: </a:t>
            </a:r>
            <a:endParaRPr lang="en-US" dirty="0" smtClean="0"/>
          </a:p>
          <a:p>
            <a:pPr lvl="1"/>
            <a:r>
              <a:rPr lang="en-US" dirty="0" smtClean="0"/>
              <a:t>CUDA </a:t>
            </a:r>
            <a:r>
              <a:rPr lang="en-US" dirty="0"/>
              <a:t>operations must be in different, non-0, </a:t>
            </a:r>
            <a:r>
              <a:rPr lang="en-US" dirty="0" smtClean="0"/>
              <a:t>streams</a:t>
            </a:r>
          </a:p>
          <a:p>
            <a:pPr lvl="1"/>
            <a:r>
              <a:rPr lang="en-US" dirty="0" err="1" smtClean="0"/>
              <a:t>cudaMemcpyAsync</a:t>
            </a:r>
            <a:r>
              <a:rPr lang="en-US" dirty="0" smtClean="0"/>
              <a:t> </a:t>
            </a:r>
            <a:r>
              <a:rPr lang="en-US" dirty="0"/>
              <a:t>with host from 'pinned' </a:t>
            </a:r>
            <a:r>
              <a:rPr lang="en-US" dirty="0" smtClean="0"/>
              <a:t>memory</a:t>
            </a:r>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132</a:t>
            </a:fld>
            <a:endParaRPr lang="en-GB">
              <a:solidFill>
                <a:prstClr val="black">
                  <a:tint val="75000"/>
                </a:prstClr>
              </a:solidFill>
            </a:endParaRPr>
          </a:p>
        </p:txBody>
      </p:sp>
    </p:spTree>
    <p:extLst>
      <p:ext uri="{BB962C8B-B14F-4D97-AF65-F5344CB8AC3E}">
        <p14:creationId xmlns:p14="http://schemas.microsoft.com/office/powerpoint/2010/main" val="16649381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CUDA Streams</a:t>
            </a:r>
            <a:endParaRPr lang="en-US" dirty="0"/>
          </a:p>
        </p:txBody>
      </p:sp>
      <p:pic>
        <p:nvPicPr>
          <p:cNvPr id="5" name="Content Placeholder 4"/>
          <p:cNvPicPr>
            <a:picLocks noGrp="1" noChangeAspect="1"/>
          </p:cNvPicPr>
          <p:nvPr>
            <p:ph idx="1"/>
          </p:nvPr>
        </p:nvPicPr>
        <p:blipFill>
          <a:blip r:embed="rId2"/>
          <a:stretch>
            <a:fillRect/>
          </a:stretch>
        </p:blipFill>
        <p:spPr>
          <a:xfrm>
            <a:off x="611560" y="1178750"/>
            <a:ext cx="7677150" cy="3409950"/>
          </a:xfrm>
          <a:prstGeom prst="rect">
            <a:avLst/>
          </a:prstGeom>
        </p:spPr>
      </p:pic>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133</a:t>
            </a:fld>
            <a:endParaRPr lang="en-GB">
              <a:solidFill>
                <a:prstClr val="black">
                  <a:tint val="75000"/>
                </a:prstClr>
              </a:solidFill>
            </a:endParaRPr>
          </a:p>
        </p:txBody>
      </p:sp>
      <p:pic>
        <p:nvPicPr>
          <p:cNvPr id="6" name="Picture 5"/>
          <p:cNvPicPr>
            <a:picLocks noChangeAspect="1"/>
          </p:cNvPicPr>
          <p:nvPr/>
        </p:nvPicPr>
        <p:blipFill>
          <a:blip r:embed="rId3"/>
          <a:stretch>
            <a:fillRect/>
          </a:stretch>
        </p:blipFill>
        <p:spPr>
          <a:xfrm>
            <a:off x="746575" y="4629150"/>
            <a:ext cx="7639050" cy="2228850"/>
          </a:xfrm>
          <a:prstGeom prst="rect">
            <a:avLst/>
          </a:prstGeom>
        </p:spPr>
      </p:pic>
    </p:spTree>
    <p:extLst>
      <p:ext uri="{BB962C8B-B14F-4D97-AF65-F5344CB8AC3E}">
        <p14:creationId xmlns:p14="http://schemas.microsoft.com/office/powerpoint/2010/main" val="33658570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****CUDA 7 </a:t>
            </a:r>
            <a:endParaRPr lang="en-US" dirty="0"/>
          </a:p>
        </p:txBody>
      </p:sp>
      <p:sp>
        <p:nvSpPr>
          <p:cNvPr id="3" name="Content Placeholder 2"/>
          <p:cNvSpPr>
            <a:spLocks noGrp="1"/>
          </p:cNvSpPr>
          <p:nvPr>
            <p:ph idx="1"/>
          </p:nvPr>
        </p:nvSpPr>
        <p:spPr>
          <a:xfrm>
            <a:off x="457200" y="863715"/>
            <a:ext cx="8229600" cy="5834245"/>
          </a:xfrm>
        </p:spPr>
        <p:txBody>
          <a:bodyPr>
            <a:normAutofit lnSpcReduction="10000"/>
          </a:bodyPr>
          <a:lstStyle/>
          <a:p>
            <a:r>
              <a:rPr lang="en-US" dirty="0">
                <a:effectLst/>
              </a:rPr>
              <a:t>The default stream is useful where concurrency is not crucial to performance</a:t>
            </a:r>
            <a:r>
              <a:rPr lang="en-US" dirty="0" smtClean="0">
                <a:effectLst/>
              </a:rPr>
              <a:t>.</a:t>
            </a:r>
          </a:p>
          <a:p>
            <a:r>
              <a:rPr lang="en-US" dirty="0">
                <a:effectLst/>
              </a:rPr>
              <a:t>CUDA 7 introduces a new option, </a:t>
            </a:r>
            <a:r>
              <a:rPr lang="en-US" dirty="0" smtClean="0">
                <a:effectLst/>
              </a:rPr>
              <a:t>the</a:t>
            </a:r>
            <a:r>
              <a:rPr lang="en-US" dirty="0">
                <a:effectLst/>
              </a:rPr>
              <a:t> </a:t>
            </a:r>
            <a:r>
              <a:rPr lang="en-US" i="1" dirty="0" smtClean="0">
                <a:effectLst/>
              </a:rPr>
              <a:t>per-thread </a:t>
            </a:r>
            <a:r>
              <a:rPr lang="en-US" i="1" dirty="0">
                <a:effectLst/>
              </a:rPr>
              <a:t>default </a:t>
            </a:r>
            <a:r>
              <a:rPr lang="en-US" i="1" dirty="0" smtClean="0">
                <a:effectLst/>
              </a:rPr>
              <a:t>stream</a:t>
            </a:r>
          </a:p>
          <a:p>
            <a:pPr lvl="1"/>
            <a:r>
              <a:rPr lang="en-US" dirty="0">
                <a:effectLst/>
              </a:rPr>
              <a:t>it gives each host thread its own default </a:t>
            </a:r>
            <a:r>
              <a:rPr lang="en-US" dirty="0" smtClean="0">
                <a:effectLst/>
              </a:rPr>
              <a:t>stream</a:t>
            </a:r>
          </a:p>
          <a:p>
            <a:pPr lvl="2"/>
            <a:r>
              <a:rPr lang="en-US" dirty="0" smtClean="0">
                <a:effectLst/>
              </a:rPr>
              <a:t>commands </a:t>
            </a:r>
            <a:r>
              <a:rPr lang="en-US" dirty="0">
                <a:effectLst/>
              </a:rPr>
              <a:t>issued to the default stream by different host threads can run </a:t>
            </a:r>
            <a:r>
              <a:rPr lang="en-US" dirty="0" smtClean="0">
                <a:effectLst/>
              </a:rPr>
              <a:t>concurrently</a:t>
            </a:r>
          </a:p>
          <a:p>
            <a:pPr lvl="1"/>
            <a:r>
              <a:rPr lang="en-US" dirty="0">
                <a:effectLst/>
              </a:rPr>
              <a:t>these default streams are regular </a:t>
            </a:r>
            <a:r>
              <a:rPr lang="en-US" dirty="0" smtClean="0">
                <a:effectLst/>
              </a:rPr>
              <a:t>streams</a:t>
            </a:r>
          </a:p>
          <a:p>
            <a:pPr lvl="2"/>
            <a:r>
              <a:rPr lang="en-US" dirty="0">
                <a:effectLst/>
              </a:rPr>
              <a:t>commands in the default stream may run concurrently with commands in non-default </a:t>
            </a:r>
            <a:r>
              <a:rPr lang="en-US" dirty="0" smtClean="0">
                <a:effectLst/>
              </a:rPr>
              <a:t>streams.</a:t>
            </a:r>
          </a:p>
          <a:p>
            <a:r>
              <a:rPr lang="en-US" dirty="0" smtClean="0">
                <a:effectLst/>
              </a:rPr>
              <a:t>Compile </a:t>
            </a:r>
            <a:r>
              <a:rPr lang="en-US" dirty="0">
                <a:effectLst/>
              </a:rPr>
              <a:t>with the </a:t>
            </a:r>
            <a:r>
              <a:rPr lang="en-US" dirty="0" err="1">
                <a:effectLst/>
              </a:rPr>
              <a:t>nvcc</a:t>
            </a:r>
            <a:r>
              <a:rPr lang="en-US" dirty="0">
                <a:effectLst/>
              </a:rPr>
              <a:t> command-line option </a:t>
            </a:r>
            <a:r>
              <a:rPr lang="en-US" dirty="0" smtClean="0">
                <a:effectLst/>
              </a:rPr>
              <a:t>  --default-stream </a:t>
            </a:r>
            <a:r>
              <a:rPr lang="en-US" dirty="0">
                <a:effectLst/>
              </a:rPr>
              <a:t>per-thread</a:t>
            </a:r>
            <a:endParaRPr lang="en-US" dirty="0" smtClean="0">
              <a:effectLst/>
            </a:endParaRPr>
          </a:p>
          <a:p>
            <a:pPr lvl="1"/>
            <a:endParaRPr lang="en-US" dirty="0"/>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134</a:t>
            </a:fld>
            <a:endParaRPr lang="en-GB">
              <a:solidFill>
                <a:prstClr val="black">
                  <a:tint val="75000"/>
                </a:prstClr>
              </a:solidFill>
            </a:endParaRPr>
          </a:p>
        </p:txBody>
      </p:sp>
    </p:spTree>
    <p:extLst>
      <p:ext uri="{BB962C8B-B14F-4D97-AF65-F5344CB8AC3E}">
        <p14:creationId xmlns:p14="http://schemas.microsoft.com/office/powerpoint/2010/main" val="1354631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Reporting Errors</a:t>
            </a:r>
            <a:endParaRPr lang="en-GB" dirty="0"/>
          </a:p>
        </p:txBody>
      </p:sp>
      <p:sp>
        <p:nvSpPr>
          <p:cNvPr id="3" name="Content Placeholder 2" descr=" 3"/>
          <p:cNvSpPr>
            <a:spLocks noGrp="1"/>
          </p:cNvSpPr>
          <p:nvPr>
            <p:ph idx="1"/>
          </p:nvPr>
        </p:nvSpPr>
        <p:spPr>
          <a:xfrm>
            <a:off x="424801" y="1562565"/>
            <a:ext cx="8512684" cy="4838908"/>
          </a:xfrm>
        </p:spPr>
        <p:txBody>
          <a:bodyPr>
            <a:normAutofit fontScale="92500" lnSpcReduction="20000"/>
          </a:bodyPr>
          <a:lstStyle/>
          <a:p>
            <a:r>
              <a:rPr lang="en-GB" dirty="0" smtClean="0"/>
              <a:t>All CUDA API calls return an error code (</a:t>
            </a:r>
            <a:r>
              <a:rPr lang="en-GB" sz="2000" dirty="0" err="1" smtClean="0">
                <a:solidFill>
                  <a:schemeClr val="accent4"/>
                </a:solidFill>
                <a:latin typeface="Courier New" pitchFamily="49" charset="0"/>
                <a:cs typeface="Courier New" pitchFamily="49" charset="0"/>
              </a:rPr>
              <a:t>cudaError_t</a:t>
            </a:r>
            <a:r>
              <a:rPr lang="en-GB" dirty="0" smtClean="0"/>
              <a:t>)</a:t>
            </a:r>
          </a:p>
          <a:p>
            <a:pPr lvl="1"/>
            <a:r>
              <a:rPr lang="en-GB" dirty="0" smtClean="0"/>
              <a:t>Error in the API call itself</a:t>
            </a:r>
            <a:endParaRPr lang="en-GB" dirty="0"/>
          </a:p>
          <a:p>
            <a:pPr marL="571454" lvl="1" indent="0">
              <a:buNone/>
            </a:pPr>
            <a:r>
              <a:rPr lang="en-GB" dirty="0" smtClean="0"/>
              <a:t>	OR</a:t>
            </a:r>
          </a:p>
          <a:p>
            <a:pPr lvl="1"/>
            <a:r>
              <a:rPr lang="en-GB" dirty="0" smtClean="0"/>
              <a:t>Error in an earlier asynchronous operation (e.g. kernel)</a:t>
            </a:r>
          </a:p>
          <a:p>
            <a:endParaRPr lang="en-GB" dirty="0"/>
          </a:p>
          <a:p>
            <a:pPr>
              <a:buChar char=" "/>
            </a:pPr>
            <a:r>
              <a:rPr lang="en-GB" smtClean="0"/>
              <a:t>                                      </a:t>
            </a:r>
            <a:endParaRPr lang="en-GB" dirty="0" smtClean="0"/>
          </a:p>
          <a:p>
            <a:pPr marL="857204" lvl="1">
              <a:buChar char=" "/>
            </a:pPr>
            <a:r>
              <a:rPr lang="en-GB" sz="1800" smtClean="0">
                <a:latin typeface="Courier New" pitchFamily="49" charset="0"/>
                <a:cs typeface="Courier New" pitchFamily="49" charset="0"/>
              </a:rPr>
              <a:t> </a:t>
            </a:r>
            <a:r>
              <a:rPr lang="en-GB" sz="1800" b="1" smtClean="0">
                <a:latin typeface="Courier New" pitchFamily="49" charset="0"/>
                <a:cs typeface="Courier New" pitchFamily="49" charset="0"/>
              </a:rPr>
              <a:t>            </a:t>
            </a:r>
            <a:r>
              <a:rPr lang="en-GB" sz="1800" b="1" smtClean="0">
                <a:solidFill>
                  <a:schemeClr val="accent4"/>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b="1" dirty="0" smtClean="0">
              <a:latin typeface="Courier New" pitchFamily="49" charset="0"/>
              <a:cs typeface="Courier New" pitchFamily="49" charset="0"/>
            </a:endParaRPr>
          </a:p>
          <a:p>
            <a:pPr>
              <a:buChar char=" "/>
            </a:pPr>
            <a:r>
              <a:rPr lang="en-GB" smtClean="0"/>
              <a:t>                                   </a:t>
            </a:r>
            <a:endParaRPr lang="en-GB" dirty="0" smtClean="0"/>
          </a:p>
          <a:p>
            <a:pPr marL="857204" lvl="1">
              <a:buChar char=" "/>
            </a:pPr>
            <a:r>
              <a:rPr lang="en-GB" sz="1800" smtClean="0">
                <a:latin typeface="Courier New" pitchFamily="49" charset="0"/>
                <a:cs typeface="Courier New" pitchFamily="49" charset="0"/>
              </a:rPr>
              <a:t> </a:t>
            </a:r>
            <a:r>
              <a:rPr lang="en-GB" sz="1800" b="1" smtClean="0">
                <a:latin typeface="Courier New" pitchFamily="49" charset="0"/>
                <a:cs typeface="Courier New" pitchFamily="49" charset="0"/>
              </a:rPr>
              <a:t>      </a:t>
            </a:r>
            <a:r>
              <a:rPr lang="en-GB" sz="1800" b="1" smtClean="0">
                <a:solidFill>
                  <a:schemeClr val="accent4"/>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smtClean="0">
              <a:latin typeface="Courier New" pitchFamily="49" charset="0"/>
              <a:cs typeface="Courier New" pitchFamily="49" charset="0"/>
            </a:endParaRPr>
          </a:p>
          <a:p>
            <a:pPr lvl="1"/>
            <a:endParaRPr lang="en-GB" dirty="0" smtClean="0"/>
          </a:p>
          <a:p>
            <a:pPr marL="857204" lvl="1">
              <a:buChar char=" "/>
            </a:pPr>
            <a:r>
              <a:rPr lang="en-GB" sz="1800" smtClean="0">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p:txBody>
      </p:sp>
    </p:spTree>
    <p:extLst>
      <p:ext uri="{BB962C8B-B14F-4D97-AF65-F5344CB8AC3E}">
        <p14:creationId xmlns:p14="http://schemas.microsoft.com/office/powerpoint/2010/main" val="30326741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Reporting Errors</a:t>
            </a:r>
            <a:endParaRPr lang="en-GB" dirty="0"/>
          </a:p>
        </p:txBody>
      </p:sp>
      <p:sp>
        <p:nvSpPr>
          <p:cNvPr id="3" name="Content Placeholder 2" descr=" 3"/>
          <p:cNvSpPr>
            <a:spLocks noGrp="1"/>
          </p:cNvSpPr>
          <p:nvPr>
            <p:ph idx="1"/>
          </p:nvPr>
        </p:nvSpPr>
        <p:spPr>
          <a:xfrm>
            <a:off x="424801" y="1562565"/>
            <a:ext cx="8512684" cy="4838908"/>
          </a:xfrm>
        </p:spPr>
        <p:txBody>
          <a:bodyPr>
            <a:normAutofit fontScale="92500" lnSpcReduction="20000"/>
          </a:bodyPr>
          <a:lstStyle/>
          <a:p>
            <a:r>
              <a:rPr lang="en-GB" dirty="0" smtClean="0"/>
              <a:t>All CUDA API calls return an error code (</a:t>
            </a:r>
            <a:r>
              <a:rPr lang="en-GB" sz="2000" dirty="0" err="1" smtClean="0">
                <a:solidFill>
                  <a:schemeClr val="accent4"/>
                </a:solidFill>
                <a:latin typeface="Courier New" pitchFamily="49" charset="0"/>
                <a:cs typeface="Courier New" pitchFamily="49" charset="0"/>
              </a:rPr>
              <a:t>cudaError_t</a:t>
            </a:r>
            <a:r>
              <a:rPr lang="en-GB" dirty="0" smtClean="0"/>
              <a:t>)</a:t>
            </a:r>
          </a:p>
          <a:p>
            <a:pPr lvl="1"/>
            <a:r>
              <a:rPr lang="en-GB" dirty="0" smtClean="0"/>
              <a:t>Error in the API call itself</a:t>
            </a:r>
            <a:endParaRPr lang="en-GB" dirty="0"/>
          </a:p>
          <a:p>
            <a:pPr marL="571454" lvl="1" indent="0">
              <a:buNone/>
            </a:pPr>
            <a:r>
              <a:rPr lang="en-GB" dirty="0" smtClean="0"/>
              <a:t>	OR</a:t>
            </a:r>
          </a:p>
          <a:p>
            <a:pPr lvl="1"/>
            <a:r>
              <a:rPr lang="en-GB" dirty="0" smtClean="0"/>
              <a:t>Error in an earlier asynchronous operation (e.g. kernel)</a:t>
            </a:r>
          </a:p>
          <a:p>
            <a:endParaRPr lang="en-GB" dirty="0"/>
          </a:p>
          <a:p>
            <a:pPr lvl="0"/>
            <a:r>
              <a:rPr lang="en-GB" dirty="0" smtClean="0">
                <a:latin typeface="Bell MT" panose="02020503060305020303" pitchFamily="18" charset="0"/>
              </a:rPr>
              <a:t>Get the error code for the last error:</a:t>
            </a:r>
          </a:p>
          <a:p>
            <a:pPr marL="571454" lvl="1" indent="0">
              <a:buNone/>
            </a:pPr>
            <a:r>
              <a:rPr lang="en-GB" sz="1800" dirty="0" smtClean="0">
                <a:solidFill>
                  <a:schemeClr val="bg1"/>
                </a:solidFill>
                <a:latin typeface="Courier New" panose="02070309020205020404" pitchFamily="49" charset="0"/>
                <a:cs typeface="Courier New" pitchFamily="49" charset="0"/>
              </a:rPr>
              <a:t>	</a:t>
            </a:r>
            <a:r>
              <a:rPr lang="en-GB" sz="1800" b="1" dirty="0" err="1" smtClean="0">
                <a:latin typeface="Courier New" pitchFamily="49" charset="0"/>
                <a:cs typeface="Courier New" pitchFamily="49" charset="0"/>
              </a:rPr>
              <a:t>cudaError_t</a:t>
            </a:r>
            <a:r>
              <a:rPr lang="en-GB" sz="1800" b="1" dirty="0" smtClean="0">
                <a:latin typeface="Courier New" pitchFamily="49" charset="0"/>
                <a:cs typeface="Courier New" pitchFamily="49" charset="0"/>
              </a:rPr>
              <a:t> </a:t>
            </a:r>
            <a:r>
              <a:rPr lang="en-GB" sz="1800" b="1" dirty="0" err="1" smtClean="0">
                <a:solidFill>
                  <a:srgbClr val="8064A2"/>
                </a:solidFill>
                <a:latin typeface="Courier New" pitchFamily="49" charset="0"/>
                <a:cs typeface="Courier New" pitchFamily="49" charset="0"/>
              </a:rPr>
              <a:t>cudaGetLastError</a:t>
            </a:r>
            <a:r>
              <a:rPr lang="en-GB" sz="1800" b="1" dirty="0" smtClean="0">
                <a:latin typeface="Courier New" pitchFamily="49" charset="0"/>
                <a:cs typeface="Courier New" pitchFamily="49" charset="0"/>
              </a:rPr>
              <a:t>(void)</a:t>
            </a:r>
            <a:endParaRPr lang="en-GB" b="1" dirty="0" smtClean="0">
              <a:latin typeface="Courier New" pitchFamily="49" charset="0"/>
              <a:cs typeface="Courier New" pitchFamily="49" charset="0"/>
            </a:endParaRPr>
          </a:p>
          <a:p>
            <a:pPr lvl="0"/>
            <a:r>
              <a:rPr lang="en-GB" dirty="0" smtClean="0">
                <a:latin typeface="Bell MT" panose="02020503060305020303" pitchFamily="18" charset="0"/>
              </a:rPr>
              <a:t>Get a string to describe the error:</a:t>
            </a:r>
          </a:p>
          <a:p>
            <a:pPr marL="571454" lvl="1" indent="0">
              <a:buNone/>
            </a:pPr>
            <a:r>
              <a:rPr lang="en-GB" sz="1800" dirty="0" smtClean="0">
                <a:solidFill>
                  <a:schemeClr val="bg1"/>
                </a:solidFill>
                <a:latin typeface="Courier New" panose="02070309020205020404" pitchFamily="49" charset="0"/>
                <a:cs typeface="Courier New" pitchFamily="49" charset="0"/>
              </a:rPr>
              <a:t>	</a:t>
            </a:r>
            <a:r>
              <a:rPr lang="en-GB" sz="1800" b="1" dirty="0" smtClean="0">
                <a:latin typeface="Courier New" pitchFamily="49" charset="0"/>
                <a:cs typeface="Courier New" pitchFamily="49" charset="0"/>
              </a:rPr>
              <a:t>char</a:t>
            </a:r>
            <a:r>
              <a:rPr lang="en-GB" sz="1800" b="1" dirty="0" smtClean="0">
                <a:solidFill>
                  <a:schemeClr val="bg1"/>
                </a:solidFill>
                <a:latin typeface="Courier New" pitchFamily="49" charset="0"/>
                <a:cs typeface="Courier New" pitchFamily="49" charset="0"/>
              </a:rPr>
              <a:t> </a:t>
            </a:r>
            <a:r>
              <a:rPr lang="en-GB" sz="1800" b="1" dirty="0" smtClean="0">
                <a:solidFill>
                  <a:schemeClr val="tx1">
                    <a:lumMod val="50000"/>
                    <a:lumOff val="50000"/>
                  </a:schemeClr>
                </a:solidFill>
                <a:latin typeface="Courier New" pitchFamily="49" charset="0"/>
                <a:cs typeface="Courier New" pitchFamily="49" charset="0"/>
              </a:rPr>
              <a:t>*</a:t>
            </a:r>
            <a:r>
              <a:rPr lang="en-GB" sz="1800" b="1" dirty="0" err="1" smtClean="0">
                <a:solidFill>
                  <a:srgbClr val="8064A2"/>
                </a:solidFill>
                <a:latin typeface="Courier New" pitchFamily="49" charset="0"/>
                <a:cs typeface="Courier New" pitchFamily="49" charset="0"/>
              </a:rPr>
              <a:t>cudaGetErrorString</a:t>
            </a:r>
            <a:r>
              <a:rPr lang="en-GB" sz="1800" b="1" dirty="0" smtClean="0">
                <a:latin typeface="Courier New" pitchFamily="49" charset="0"/>
                <a:cs typeface="Courier New" pitchFamily="49" charset="0"/>
              </a:rPr>
              <a:t>(</a:t>
            </a:r>
            <a:r>
              <a:rPr lang="en-GB" sz="1800" b="1" dirty="0" err="1" smtClean="0">
                <a:latin typeface="Courier New" pitchFamily="49" charset="0"/>
                <a:cs typeface="Courier New" pitchFamily="49" charset="0"/>
              </a:rPr>
              <a:t>cudaError_t</a:t>
            </a:r>
            <a:r>
              <a:rPr lang="en-GB" sz="1800" b="1" dirty="0" smtClean="0">
                <a:latin typeface="Courier New" pitchFamily="49" charset="0"/>
                <a:cs typeface="Courier New" pitchFamily="49" charset="0"/>
              </a:rPr>
              <a:t>)</a:t>
            </a:r>
          </a:p>
          <a:p>
            <a:pPr lvl="1"/>
            <a:endParaRPr lang="en-GB" dirty="0" smtClean="0"/>
          </a:p>
          <a:p>
            <a:pPr marL="857204" lvl="1">
              <a:buChar char=" "/>
            </a:pPr>
            <a:r>
              <a:rPr lang="en-GB" sz="1800" dirty="0" smtClean="0">
                <a:latin typeface="Courier New" pitchFamily="49" charset="0"/>
                <a:cs typeface="Courier New" pitchFamily="49" charset="0"/>
              </a:rPr>
              <a:t> </a:t>
            </a:r>
            <a:r>
              <a:rPr lang="en-GB" sz="1800" b="1" dirty="0" smtClean="0">
                <a:latin typeface="Courier New" pitchFamily="49" charset="0"/>
                <a:cs typeface="Courier New" pitchFamily="49" charset="0"/>
              </a:rPr>
              <a:t>                                                       </a:t>
            </a:r>
            <a:endParaRPr lang="en-GB" sz="1800" b="1" dirty="0">
              <a:latin typeface="Courier New" pitchFamily="49" charset="0"/>
              <a:cs typeface="Courier New" pitchFamily="49" charset="0"/>
            </a:endParaRPr>
          </a:p>
        </p:txBody>
      </p:sp>
    </p:spTree>
    <p:extLst>
      <p:ext uri="{BB962C8B-B14F-4D97-AF65-F5344CB8AC3E}">
        <p14:creationId xmlns:p14="http://schemas.microsoft.com/office/powerpoint/2010/main" val="39918899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Reporting Errors</a:t>
            </a:r>
            <a:endParaRPr lang="en-GB" dirty="0"/>
          </a:p>
        </p:txBody>
      </p:sp>
      <p:sp>
        <p:nvSpPr>
          <p:cNvPr id="3" name="Content Placeholder 2" descr=" 3"/>
          <p:cNvSpPr>
            <a:spLocks noGrp="1"/>
          </p:cNvSpPr>
          <p:nvPr>
            <p:ph idx="1"/>
          </p:nvPr>
        </p:nvSpPr>
        <p:spPr>
          <a:xfrm>
            <a:off x="424801" y="1562565"/>
            <a:ext cx="8512684" cy="4838908"/>
          </a:xfrm>
        </p:spPr>
        <p:txBody>
          <a:bodyPr>
            <a:normAutofit fontScale="92500" lnSpcReduction="20000"/>
          </a:bodyPr>
          <a:lstStyle/>
          <a:p>
            <a:r>
              <a:rPr lang="en-GB" dirty="0" smtClean="0"/>
              <a:t>All CUDA API calls return an error code (</a:t>
            </a:r>
            <a:r>
              <a:rPr lang="en-GB" sz="2000" dirty="0" err="1" smtClean="0">
                <a:solidFill>
                  <a:schemeClr val="accent4"/>
                </a:solidFill>
                <a:latin typeface="Courier New" pitchFamily="49" charset="0"/>
                <a:cs typeface="Courier New" pitchFamily="49" charset="0"/>
              </a:rPr>
              <a:t>cudaError_t</a:t>
            </a:r>
            <a:r>
              <a:rPr lang="en-GB" dirty="0" smtClean="0"/>
              <a:t>)</a:t>
            </a:r>
          </a:p>
          <a:p>
            <a:pPr lvl="1"/>
            <a:r>
              <a:rPr lang="en-GB" dirty="0" smtClean="0"/>
              <a:t>Error in the API call itself</a:t>
            </a:r>
            <a:endParaRPr lang="en-GB" dirty="0"/>
          </a:p>
          <a:p>
            <a:pPr marL="571454" lvl="1" indent="0">
              <a:buNone/>
            </a:pPr>
            <a:r>
              <a:rPr lang="en-GB" dirty="0" smtClean="0"/>
              <a:t>	OR</a:t>
            </a:r>
          </a:p>
          <a:p>
            <a:pPr lvl="1"/>
            <a:r>
              <a:rPr lang="en-GB" dirty="0" smtClean="0"/>
              <a:t>Error in an earlier asynchronous operation (e.g. kernel)</a:t>
            </a:r>
          </a:p>
          <a:p>
            <a:endParaRPr lang="en-GB" dirty="0"/>
          </a:p>
          <a:p>
            <a:pPr lvl="0"/>
            <a:r>
              <a:rPr lang="en-GB" dirty="0" smtClean="0">
                <a:latin typeface="Bell MT" panose="02020503060305020303" pitchFamily="18" charset="0"/>
              </a:rPr>
              <a:t>Get the error code for the last error:</a:t>
            </a:r>
          </a:p>
          <a:p>
            <a:pPr marL="571454" lvl="1" indent="0">
              <a:buNone/>
            </a:pPr>
            <a:r>
              <a:rPr lang="en-GB" sz="1800" dirty="0" smtClean="0">
                <a:solidFill>
                  <a:schemeClr val="bg1"/>
                </a:solidFill>
                <a:latin typeface="Courier New" panose="02070309020205020404" pitchFamily="49" charset="0"/>
                <a:cs typeface="Courier New" pitchFamily="49" charset="0"/>
              </a:rPr>
              <a:t>	</a:t>
            </a:r>
            <a:r>
              <a:rPr lang="en-GB" sz="1800" b="1" dirty="0" err="1" smtClean="0">
                <a:latin typeface="Courier New" pitchFamily="49" charset="0"/>
                <a:cs typeface="Courier New" pitchFamily="49" charset="0"/>
              </a:rPr>
              <a:t>cudaError_t</a:t>
            </a:r>
            <a:r>
              <a:rPr lang="en-GB" sz="1800" b="1" dirty="0" smtClean="0">
                <a:latin typeface="Courier New" pitchFamily="49" charset="0"/>
                <a:cs typeface="Courier New" pitchFamily="49" charset="0"/>
              </a:rPr>
              <a:t> </a:t>
            </a:r>
            <a:r>
              <a:rPr lang="en-GB" sz="1800" b="1" dirty="0" err="1" smtClean="0">
                <a:solidFill>
                  <a:srgbClr val="8064A2"/>
                </a:solidFill>
                <a:latin typeface="Courier New" pitchFamily="49" charset="0"/>
                <a:cs typeface="Courier New" pitchFamily="49" charset="0"/>
              </a:rPr>
              <a:t>cudaGetLastError</a:t>
            </a:r>
            <a:r>
              <a:rPr lang="en-GB" sz="1800" b="1" dirty="0" smtClean="0">
                <a:latin typeface="Courier New" pitchFamily="49" charset="0"/>
                <a:cs typeface="Courier New" pitchFamily="49" charset="0"/>
              </a:rPr>
              <a:t>(void)</a:t>
            </a:r>
            <a:endParaRPr lang="en-GB" b="1" dirty="0" smtClean="0">
              <a:latin typeface="Courier New" pitchFamily="49" charset="0"/>
              <a:cs typeface="Courier New" pitchFamily="49" charset="0"/>
            </a:endParaRPr>
          </a:p>
          <a:p>
            <a:pPr lvl="0"/>
            <a:r>
              <a:rPr lang="en-GB" dirty="0" smtClean="0">
                <a:latin typeface="Bell MT" panose="02020503060305020303" pitchFamily="18" charset="0"/>
              </a:rPr>
              <a:t>Get a string to describe the error:</a:t>
            </a:r>
          </a:p>
          <a:p>
            <a:pPr marL="571454" lvl="1" indent="0">
              <a:buNone/>
            </a:pPr>
            <a:r>
              <a:rPr lang="en-GB" sz="1800" dirty="0" smtClean="0">
                <a:solidFill>
                  <a:schemeClr val="bg1"/>
                </a:solidFill>
                <a:latin typeface="Courier New" panose="02070309020205020404" pitchFamily="49" charset="0"/>
                <a:cs typeface="Courier New" pitchFamily="49" charset="0"/>
              </a:rPr>
              <a:t>	</a:t>
            </a:r>
            <a:r>
              <a:rPr lang="en-GB" sz="1800" b="1" dirty="0" smtClean="0">
                <a:latin typeface="Courier New" pitchFamily="49" charset="0"/>
                <a:cs typeface="Courier New" pitchFamily="49" charset="0"/>
              </a:rPr>
              <a:t>char</a:t>
            </a:r>
            <a:r>
              <a:rPr lang="en-GB" sz="1800" b="1" dirty="0" smtClean="0">
                <a:solidFill>
                  <a:schemeClr val="bg1"/>
                </a:solidFill>
                <a:latin typeface="Courier New" pitchFamily="49" charset="0"/>
                <a:cs typeface="Courier New" pitchFamily="49" charset="0"/>
              </a:rPr>
              <a:t> </a:t>
            </a:r>
            <a:r>
              <a:rPr lang="en-GB" sz="1800" b="1" dirty="0" smtClean="0">
                <a:solidFill>
                  <a:schemeClr val="tx1">
                    <a:lumMod val="50000"/>
                    <a:lumOff val="50000"/>
                  </a:schemeClr>
                </a:solidFill>
                <a:latin typeface="Courier New" pitchFamily="49" charset="0"/>
                <a:cs typeface="Courier New" pitchFamily="49" charset="0"/>
              </a:rPr>
              <a:t>*</a:t>
            </a:r>
            <a:r>
              <a:rPr lang="en-GB" sz="1800" b="1" dirty="0" err="1" smtClean="0">
                <a:solidFill>
                  <a:srgbClr val="8064A2"/>
                </a:solidFill>
                <a:latin typeface="Courier New" pitchFamily="49" charset="0"/>
                <a:cs typeface="Courier New" pitchFamily="49" charset="0"/>
              </a:rPr>
              <a:t>cudaGetErrorString</a:t>
            </a:r>
            <a:r>
              <a:rPr lang="en-GB" sz="1800" b="1" dirty="0" smtClean="0">
                <a:latin typeface="Courier New" pitchFamily="49" charset="0"/>
                <a:cs typeface="Courier New" pitchFamily="49" charset="0"/>
              </a:rPr>
              <a:t>(</a:t>
            </a:r>
            <a:r>
              <a:rPr lang="en-GB" sz="1800" b="1" dirty="0" err="1" smtClean="0">
                <a:latin typeface="Courier New" pitchFamily="49" charset="0"/>
                <a:cs typeface="Courier New" pitchFamily="49" charset="0"/>
              </a:rPr>
              <a:t>cudaError_t</a:t>
            </a:r>
            <a:r>
              <a:rPr lang="en-GB" sz="1800" b="1" dirty="0" smtClean="0">
                <a:latin typeface="Courier New" pitchFamily="49" charset="0"/>
                <a:cs typeface="Courier New" pitchFamily="49" charset="0"/>
              </a:rPr>
              <a:t>)</a:t>
            </a:r>
          </a:p>
          <a:p>
            <a:pPr lvl="1"/>
            <a:endParaRPr lang="en-GB" dirty="0" smtClean="0"/>
          </a:p>
          <a:p>
            <a:pPr marL="571454" lvl="1" indent="0">
              <a:buNone/>
            </a:pPr>
            <a:r>
              <a:rPr lang="en-GB" sz="1800" dirty="0" smtClean="0">
                <a:solidFill>
                  <a:schemeClr val="bg1"/>
                </a:solidFill>
                <a:latin typeface="Courier New" panose="02070309020205020404" pitchFamily="49" charset="0"/>
                <a:cs typeface="Courier New" pitchFamily="49" charset="0"/>
              </a:rPr>
              <a:t>	</a:t>
            </a:r>
            <a:r>
              <a:rPr lang="en-GB" sz="1800" b="1" dirty="0" err="1" smtClean="0">
                <a:latin typeface="Courier New" pitchFamily="49" charset="0"/>
                <a:cs typeface="Courier New" pitchFamily="49" charset="0"/>
              </a:rPr>
              <a:t>printf</a:t>
            </a:r>
            <a:r>
              <a:rPr lang="en-GB" sz="1800" b="1" dirty="0" smtClean="0">
                <a:latin typeface="Courier New" pitchFamily="49" charset="0"/>
                <a:cs typeface="Courier New" pitchFamily="49" charset="0"/>
              </a:rPr>
              <a:t>("%s\n", </a:t>
            </a:r>
            <a:r>
              <a:rPr lang="en-GB" sz="1800" b="1" dirty="0" err="1" smtClean="0">
                <a:latin typeface="Courier New" pitchFamily="49" charset="0"/>
                <a:cs typeface="Courier New" pitchFamily="49" charset="0"/>
              </a:rPr>
              <a:t>cudaGetErrorString</a:t>
            </a:r>
            <a:r>
              <a:rPr lang="en-GB" sz="1800" b="1" dirty="0" smtClean="0">
                <a:latin typeface="Courier New" pitchFamily="49" charset="0"/>
                <a:cs typeface="Courier New" pitchFamily="49" charset="0"/>
              </a:rPr>
              <a:t>(</a:t>
            </a:r>
            <a:r>
              <a:rPr lang="en-GB" sz="1800" b="1" dirty="0" err="1" smtClean="0">
                <a:latin typeface="Courier New" pitchFamily="49" charset="0"/>
                <a:cs typeface="Courier New" pitchFamily="49" charset="0"/>
              </a:rPr>
              <a:t>cudaGetLastError</a:t>
            </a:r>
            <a:r>
              <a:rPr lang="en-GB" sz="1800" b="1" dirty="0" smtClean="0">
                <a:latin typeface="Courier New" pitchFamily="49" charset="0"/>
                <a:cs typeface="Courier New" pitchFamily="49" charset="0"/>
              </a:rPr>
              <a:t>()));</a:t>
            </a:r>
          </a:p>
          <a:p>
            <a:pPr marL="857204" lvl="1">
              <a:buChar char=" "/>
            </a:pPr>
            <a:endParaRPr lang="en-GB" sz="1800" b="1" dirty="0">
              <a:latin typeface="Courier New" pitchFamily="49" charset="0"/>
              <a:cs typeface="Courier New" pitchFamily="49" charset="0"/>
            </a:endParaRPr>
          </a:p>
        </p:txBody>
      </p:sp>
    </p:spTree>
    <p:extLst>
      <p:ext uri="{BB962C8B-B14F-4D97-AF65-F5344CB8AC3E}">
        <p14:creationId xmlns:p14="http://schemas.microsoft.com/office/powerpoint/2010/main" val="30275050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a:t>
            </a:r>
            <a:endParaRPr lang="en-US" dirty="0"/>
          </a:p>
        </p:txBody>
      </p:sp>
      <p:sp>
        <p:nvSpPr>
          <p:cNvPr id="3" name="Content Placeholder 2"/>
          <p:cNvSpPr>
            <a:spLocks noGrp="1"/>
          </p:cNvSpPr>
          <p:nvPr>
            <p:ph idx="1"/>
          </p:nvPr>
        </p:nvSpPr>
        <p:spPr/>
        <p:txBody>
          <a:bodyPr>
            <a:normAutofit/>
          </a:bodyPr>
          <a:lstStyle/>
          <a:p>
            <a:r>
              <a:rPr lang="en-US" dirty="0"/>
              <a:t>You can use the standard timing facilities (host side) in an almost standard way</a:t>
            </a:r>
            <a:r>
              <a:rPr lang="en-US" dirty="0" smtClean="0"/>
              <a:t>…</a:t>
            </a:r>
          </a:p>
          <a:p>
            <a:pPr lvl="1"/>
            <a:r>
              <a:rPr lang="en-US" dirty="0"/>
              <a:t>but remember: CUDA </a:t>
            </a:r>
            <a:r>
              <a:rPr lang="en-US" dirty="0" smtClean="0"/>
              <a:t>calls </a:t>
            </a:r>
            <a:r>
              <a:rPr lang="en-US" dirty="0"/>
              <a:t>can be asynchronous</a:t>
            </a:r>
            <a:r>
              <a:rPr lang="en-US" dirty="0" smtClean="0"/>
              <a:t>!</a:t>
            </a:r>
          </a:p>
          <a:p>
            <a:pPr marL="457200" lvl="1" indent="0">
              <a:buNone/>
            </a:pPr>
            <a:r>
              <a:rPr lang="en-US" sz="2000" b="1" dirty="0">
                <a:solidFill>
                  <a:schemeClr val="tx1"/>
                </a:solidFill>
                <a:latin typeface="Courier New" panose="02070309020205020404" pitchFamily="49" charset="0"/>
                <a:cs typeface="Courier New" panose="02070309020205020404" pitchFamily="49" charset="0"/>
              </a:rPr>
              <a:t>start = clock</a:t>
            </a:r>
            <a:r>
              <a:rPr lang="en-US" sz="2000" b="1" dirty="0" smtClean="0">
                <a:solidFill>
                  <a:schemeClr val="tx1"/>
                </a:solidFill>
                <a:latin typeface="Courier New" panose="02070309020205020404" pitchFamily="49" charset="0"/>
                <a:cs typeface="Courier New" panose="02070309020205020404" pitchFamily="49" charset="0"/>
              </a:rPr>
              <a:t>(); </a:t>
            </a:r>
          </a:p>
          <a:p>
            <a:pPr marL="457200" lvl="1" indent="0">
              <a:buNone/>
            </a:pPr>
            <a:r>
              <a:rPr lang="en-US" sz="2000" b="1" dirty="0" err="1" smtClean="0">
                <a:solidFill>
                  <a:schemeClr val="tx1"/>
                </a:solidFill>
                <a:latin typeface="Courier New" panose="02070309020205020404" pitchFamily="49" charset="0"/>
                <a:cs typeface="Courier New" panose="02070309020205020404" pitchFamily="49" charset="0"/>
              </a:rPr>
              <a:t>my_kernel</a:t>
            </a:r>
            <a:r>
              <a:rPr lang="en-US" sz="2000" b="1" dirty="0">
                <a:solidFill>
                  <a:schemeClr val="tx1"/>
                </a:solidFill>
                <a:latin typeface="Courier New" panose="02070309020205020404" pitchFamily="49" charset="0"/>
                <a:cs typeface="Courier New" panose="02070309020205020404" pitchFamily="49" charset="0"/>
              </a:rPr>
              <a:t>&lt;&lt;&lt; blocks, threads&gt;&gt;&gt;(); </a:t>
            </a:r>
            <a:r>
              <a:rPr lang="en-US" sz="2000" b="1" dirty="0" err="1">
                <a:solidFill>
                  <a:srgbClr val="FF0000"/>
                </a:solidFill>
                <a:latin typeface="Courier New" panose="02070309020205020404" pitchFamily="49" charset="0"/>
                <a:cs typeface="Courier New" panose="02070309020205020404" pitchFamily="49" charset="0"/>
              </a:rPr>
              <a:t>cudaDeviceSynchronize</a:t>
            </a:r>
            <a:r>
              <a:rPr lang="en-US" sz="2000" b="1" dirty="0" smtClean="0">
                <a:solidFill>
                  <a:srgbClr val="FF0000"/>
                </a:solidFill>
                <a:latin typeface="Courier New" panose="02070309020205020404" pitchFamily="49" charset="0"/>
                <a:cs typeface="Courier New" panose="02070309020205020404" pitchFamily="49" charset="0"/>
              </a:rPr>
              <a:t>();</a:t>
            </a:r>
          </a:p>
          <a:p>
            <a:pPr marL="457200" lvl="1" indent="0">
              <a:buNone/>
            </a:pPr>
            <a:r>
              <a:rPr lang="en-US" sz="2000" b="1" dirty="0" smtClean="0">
                <a:solidFill>
                  <a:schemeClr val="tx1"/>
                </a:solidFill>
                <a:latin typeface="Courier New" panose="02070309020205020404" pitchFamily="49" charset="0"/>
                <a:cs typeface="Courier New" panose="02070309020205020404" pitchFamily="49" charset="0"/>
              </a:rPr>
              <a:t>end </a:t>
            </a:r>
            <a:r>
              <a:rPr lang="en-US" sz="2000" b="1" dirty="0">
                <a:solidFill>
                  <a:schemeClr val="tx1"/>
                </a:solidFill>
                <a:latin typeface="Courier New" panose="02070309020205020404" pitchFamily="49" charset="0"/>
                <a:cs typeface="Courier New" panose="02070309020205020404" pitchFamily="49" charset="0"/>
              </a:rPr>
              <a:t>= clock</a:t>
            </a:r>
            <a:r>
              <a:rPr lang="en-US" sz="2000" b="1" dirty="0" smtClean="0">
                <a:solidFill>
                  <a:schemeClr val="tx1"/>
                </a:solidFill>
                <a:latin typeface="Courier New" panose="02070309020205020404" pitchFamily="49" charset="0"/>
                <a:cs typeface="Courier New" panose="02070309020205020404" pitchFamily="49" charset="0"/>
              </a:rPr>
              <a:t>();</a:t>
            </a:r>
          </a:p>
        </p:txBody>
      </p:sp>
      <p:sp>
        <p:nvSpPr>
          <p:cNvPr id="6" name="Slide Number Placeholder 5"/>
          <p:cNvSpPr>
            <a:spLocks noGrp="1"/>
          </p:cNvSpPr>
          <p:nvPr>
            <p:ph type="sldNum" sz="quarter" idx="12"/>
          </p:nvPr>
        </p:nvSpPr>
        <p:spPr/>
        <p:txBody>
          <a:bodyPr/>
          <a:lstStyle/>
          <a:p>
            <a:fld id="{16B3AADE-80ED-49F1-ADB4-8B3B92A3600F}" type="slidenum">
              <a:rPr lang="en-GB" smtClean="0">
                <a:solidFill>
                  <a:prstClr val="black">
                    <a:tint val="75000"/>
                  </a:prstClr>
                </a:solidFill>
              </a:rPr>
              <a:pPr/>
              <a:t>138</a:t>
            </a:fld>
            <a:endParaRPr lang="en-GB">
              <a:solidFill>
                <a:prstClr val="black">
                  <a:tint val="75000"/>
                </a:prstClr>
              </a:solidFill>
            </a:endParaRPr>
          </a:p>
        </p:txBody>
      </p:sp>
    </p:spTree>
    <p:extLst>
      <p:ext uri="{BB962C8B-B14F-4D97-AF65-F5344CB8AC3E}">
        <p14:creationId xmlns:p14="http://schemas.microsoft.com/office/powerpoint/2010/main" val="50932015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a:t>
            </a:r>
            <a:endParaRPr lang="en-US" dirty="0"/>
          </a:p>
        </p:txBody>
      </p:sp>
      <p:sp>
        <p:nvSpPr>
          <p:cNvPr id="3" name="Content Placeholder 2"/>
          <p:cNvSpPr>
            <a:spLocks noGrp="1"/>
          </p:cNvSpPr>
          <p:nvPr>
            <p:ph idx="1"/>
          </p:nvPr>
        </p:nvSpPr>
        <p:spPr>
          <a:xfrm>
            <a:off x="386535" y="1046522"/>
            <a:ext cx="8300265" cy="5079641"/>
          </a:xfrm>
        </p:spPr>
        <p:txBody>
          <a:bodyPr>
            <a:normAutofit fontScale="70000" lnSpcReduction="20000"/>
          </a:bodyPr>
          <a:lstStyle/>
          <a:p>
            <a:r>
              <a:rPr lang="en-US" dirty="0"/>
              <a:t>CUDA provides the </a:t>
            </a:r>
            <a:r>
              <a:rPr lang="en-US" dirty="0" err="1">
                <a:latin typeface="Courier New" panose="02070309020205020404" pitchFamily="49" charset="0"/>
                <a:cs typeface="Courier New" panose="02070309020205020404" pitchFamily="49" charset="0"/>
              </a:rPr>
              <a:t>cudaEvents</a:t>
            </a:r>
            <a:r>
              <a:rPr lang="en-US" dirty="0"/>
              <a:t> facility. They grant you access to the GPU timer. </a:t>
            </a:r>
          </a:p>
          <a:p>
            <a:pPr lvl="1"/>
            <a:r>
              <a:rPr lang="en-US" dirty="0"/>
              <a:t>Needed to time a single stream without loosing Host/Device concurrency. </a:t>
            </a:r>
            <a:endParaRPr lang="en-US" b="1" dirty="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err="1" smtClean="0">
                <a:solidFill>
                  <a:srgbClr val="00B050"/>
                </a:solidFill>
                <a:latin typeface="Courier New" panose="02070309020205020404" pitchFamily="49" charset="0"/>
                <a:cs typeface="Courier New" panose="02070309020205020404" pitchFamily="49" charset="0"/>
              </a:rPr>
              <a:t>cudaEvent_t</a:t>
            </a:r>
            <a:r>
              <a:rPr lang="en-US" sz="3100" b="1" dirty="0" smtClean="0">
                <a:solidFill>
                  <a:srgbClr val="00B050"/>
                </a:solidFill>
                <a:latin typeface="Courier New" panose="02070309020205020404" pitchFamily="49" charset="0"/>
                <a:cs typeface="Courier New" panose="02070309020205020404" pitchFamily="49" charset="0"/>
              </a:rPr>
              <a:t> </a:t>
            </a:r>
            <a:r>
              <a:rPr lang="en-US" sz="3100" b="1" dirty="0">
                <a:solidFill>
                  <a:schemeClr val="tx1"/>
                </a:solidFill>
                <a:latin typeface="Courier New" panose="02070309020205020404" pitchFamily="49" charset="0"/>
                <a:cs typeface="Courier New" panose="02070309020205020404" pitchFamily="49" charset="0"/>
              </a:rPr>
              <a:t>start, stop; </a:t>
            </a:r>
            <a:endParaRPr lang="en-US" sz="3100" b="1" dirty="0" smtClean="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err="1" smtClean="0">
                <a:solidFill>
                  <a:srgbClr val="00B050"/>
                </a:solidFill>
                <a:latin typeface="Courier New" panose="02070309020205020404" pitchFamily="49" charset="0"/>
                <a:cs typeface="Courier New" panose="02070309020205020404" pitchFamily="49" charset="0"/>
              </a:rPr>
              <a:t>cudaEventCreate</a:t>
            </a:r>
            <a:r>
              <a:rPr lang="en-US" sz="3100" b="1" dirty="0" smtClean="0">
                <a:solidFill>
                  <a:schemeClr val="tx1"/>
                </a:solidFill>
                <a:latin typeface="Courier New" panose="02070309020205020404" pitchFamily="49" charset="0"/>
                <a:cs typeface="Courier New" panose="02070309020205020404" pitchFamily="49" charset="0"/>
              </a:rPr>
              <a:t>(start</a:t>
            </a:r>
            <a:r>
              <a:rPr lang="en-US" sz="3100" b="1" dirty="0">
                <a:solidFill>
                  <a:schemeClr val="tx1"/>
                </a:solidFill>
                <a:latin typeface="Courier New" panose="02070309020205020404" pitchFamily="49" charset="0"/>
                <a:cs typeface="Courier New" panose="02070309020205020404" pitchFamily="49" charset="0"/>
              </a:rPr>
              <a:t>); </a:t>
            </a:r>
            <a:r>
              <a:rPr lang="en-US" sz="3100" b="1" dirty="0" err="1">
                <a:solidFill>
                  <a:srgbClr val="00B050"/>
                </a:solidFill>
                <a:latin typeface="Courier New" panose="02070309020205020404" pitchFamily="49" charset="0"/>
                <a:cs typeface="Courier New" panose="02070309020205020404" pitchFamily="49" charset="0"/>
              </a:rPr>
              <a:t>cudaEventCreate</a:t>
            </a:r>
            <a:r>
              <a:rPr lang="en-US" sz="3100" b="1" dirty="0">
                <a:solidFill>
                  <a:schemeClr val="tx1"/>
                </a:solidFill>
                <a:latin typeface="Courier New" panose="02070309020205020404" pitchFamily="49" charset="0"/>
                <a:cs typeface="Courier New" panose="02070309020205020404" pitchFamily="49" charset="0"/>
              </a:rPr>
              <a:t>(stop); </a:t>
            </a:r>
            <a:r>
              <a:rPr lang="en-US" sz="3100" b="1" dirty="0" err="1">
                <a:solidFill>
                  <a:srgbClr val="00B050"/>
                </a:solidFill>
                <a:latin typeface="Courier New" panose="02070309020205020404" pitchFamily="49" charset="0"/>
                <a:cs typeface="Courier New" panose="02070309020205020404" pitchFamily="49" charset="0"/>
              </a:rPr>
              <a:t>cudaEventRecord</a:t>
            </a:r>
            <a:r>
              <a:rPr lang="en-US" sz="3100" b="1" dirty="0">
                <a:solidFill>
                  <a:schemeClr val="tx1"/>
                </a:solidFill>
                <a:latin typeface="Courier New" panose="02070309020205020404" pitchFamily="49" charset="0"/>
                <a:cs typeface="Courier New" panose="02070309020205020404" pitchFamily="49" charset="0"/>
              </a:rPr>
              <a:t>(start, 0); </a:t>
            </a:r>
            <a:endParaRPr lang="en-US" sz="3100" b="1" dirty="0" smtClean="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err="1" smtClean="0">
                <a:solidFill>
                  <a:schemeClr val="tx1"/>
                </a:solidFill>
                <a:latin typeface="Courier New" panose="02070309020205020404" pitchFamily="49" charset="0"/>
                <a:cs typeface="Courier New" panose="02070309020205020404" pitchFamily="49" charset="0"/>
              </a:rPr>
              <a:t>My_kernel</a:t>
            </a:r>
            <a:r>
              <a:rPr lang="en-US" sz="3100" b="1" dirty="0" smtClean="0">
                <a:solidFill>
                  <a:schemeClr val="tx1"/>
                </a:solidFill>
                <a:latin typeface="Courier New" panose="02070309020205020404" pitchFamily="49" charset="0"/>
                <a:cs typeface="Courier New" panose="02070309020205020404" pitchFamily="49" charset="0"/>
              </a:rPr>
              <a:t>&lt;&lt;&lt;blocks, threads&gt;&gt;&gt; </a:t>
            </a:r>
            <a:r>
              <a:rPr lang="en-US" sz="3100" b="1" dirty="0">
                <a:solidFill>
                  <a:schemeClr val="tx1"/>
                </a:solidFill>
                <a:latin typeface="Courier New" panose="02070309020205020404" pitchFamily="49" charset="0"/>
                <a:cs typeface="Courier New" panose="02070309020205020404" pitchFamily="49" charset="0"/>
              </a:rPr>
              <a:t>(); </a:t>
            </a:r>
            <a:endParaRPr lang="en-US" sz="3100" b="1" dirty="0" smtClean="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err="1" smtClean="0">
                <a:solidFill>
                  <a:srgbClr val="00B050"/>
                </a:solidFill>
                <a:latin typeface="Courier New" panose="02070309020205020404" pitchFamily="49" charset="0"/>
                <a:cs typeface="Courier New" panose="02070309020205020404" pitchFamily="49" charset="0"/>
              </a:rPr>
              <a:t>cudaEventRecord</a:t>
            </a:r>
            <a:r>
              <a:rPr lang="en-US" sz="3100" b="1" dirty="0" smtClean="0">
                <a:solidFill>
                  <a:schemeClr val="tx1"/>
                </a:solidFill>
                <a:latin typeface="Courier New" panose="02070309020205020404" pitchFamily="49" charset="0"/>
                <a:cs typeface="Courier New" panose="02070309020205020404" pitchFamily="49" charset="0"/>
              </a:rPr>
              <a:t>(stop</a:t>
            </a:r>
            <a:r>
              <a:rPr lang="en-US" sz="3100" b="1" dirty="0">
                <a:solidFill>
                  <a:schemeClr val="tx1"/>
                </a:solidFill>
                <a:latin typeface="Courier New" panose="02070309020205020404" pitchFamily="49" charset="0"/>
                <a:cs typeface="Courier New" panose="02070309020205020404" pitchFamily="49" charset="0"/>
              </a:rPr>
              <a:t>, 0); </a:t>
            </a:r>
            <a:endParaRPr lang="en-US" sz="3100" b="1" dirty="0" smtClean="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err="1" smtClean="0">
                <a:solidFill>
                  <a:srgbClr val="00B050"/>
                </a:solidFill>
                <a:latin typeface="Courier New" panose="02070309020205020404" pitchFamily="49" charset="0"/>
                <a:cs typeface="Courier New" panose="02070309020205020404" pitchFamily="49" charset="0"/>
              </a:rPr>
              <a:t>cudaEventSynchronize</a:t>
            </a:r>
            <a:r>
              <a:rPr lang="en-US" sz="3100" b="1" dirty="0" smtClean="0">
                <a:solidFill>
                  <a:schemeClr val="tx1"/>
                </a:solidFill>
                <a:latin typeface="Courier New" panose="02070309020205020404" pitchFamily="49" charset="0"/>
                <a:cs typeface="Courier New" panose="02070309020205020404" pitchFamily="49" charset="0"/>
              </a:rPr>
              <a:t>(stop</a:t>
            </a:r>
            <a:r>
              <a:rPr lang="en-US" sz="3100" b="1" dirty="0">
                <a:solidFill>
                  <a:schemeClr val="tx1"/>
                </a:solidFill>
                <a:latin typeface="Courier New" panose="02070309020205020404" pitchFamily="49" charset="0"/>
                <a:cs typeface="Courier New" panose="02070309020205020404" pitchFamily="49" charset="0"/>
              </a:rPr>
              <a:t>); </a:t>
            </a:r>
            <a:endParaRPr lang="en-US" sz="3100" b="1" dirty="0" smtClean="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smtClean="0">
                <a:solidFill>
                  <a:schemeClr val="tx1"/>
                </a:solidFill>
                <a:latin typeface="Courier New" panose="02070309020205020404" pitchFamily="49" charset="0"/>
                <a:cs typeface="Courier New" panose="02070309020205020404" pitchFamily="49" charset="0"/>
              </a:rPr>
              <a:t>float </a:t>
            </a:r>
            <a:r>
              <a:rPr lang="en-US" sz="3100" b="1" dirty="0" err="1">
                <a:solidFill>
                  <a:schemeClr val="tx1"/>
                </a:solidFill>
                <a:latin typeface="Courier New" panose="02070309020205020404" pitchFamily="49" charset="0"/>
                <a:cs typeface="Courier New" panose="02070309020205020404" pitchFamily="49" charset="0"/>
              </a:rPr>
              <a:t>ElapsedTime</a:t>
            </a:r>
            <a:r>
              <a:rPr lang="en-US" sz="3100" b="1" dirty="0">
                <a:solidFill>
                  <a:schemeClr val="tx1"/>
                </a:solidFill>
                <a:latin typeface="Courier New" panose="02070309020205020404" pitchFamily="49" charset="0"/>
                <a:cs typeface="Courier New" panose="02070309020205020404" pitchFamily="49" charset="0"/>
              </a:rPr>
              <a:t>; </a:t>
            </a:r>
            <a:endParaRPr lang="en-US" sz="3100" b="1" dirty="0" smtClean="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err="1" smtClean="0">
                <a:solidFill>
                  <a:srgbClr val="00B050"/>
                </a:solidFill>
                <a:latin typeface="Courier New" panose="02070309020205020404" pitchFamily="49" charset="0"/>
                <a:cs typeface="Courier New" panose="02070309020205020404" pitchFamily="49" charset="0"/>
              </a:rPr>
              <a:t>cudaEventElapsedTime</a:t>
            </a:r>
            <a:r>
              <a:rPr lang="en-US" sz="3100" b="1" dirty="0">
                <a:solidFill>
                  <a:schemeClr val="tx1"/>
                </a:solidFill>
                <a:latin typeface="Courier New" panose="02070309020205020404" pitchFamily="49" charset="0"/>
                <a:cs typeface="Courier New" panose="02070309020205020404" pitchFamily="49" charset="0"/>
              </a:rPr>
              <a:t>(&amp;</a:t>
            </a:r>
            <a:r>
              <a:rPr lang="en-US" sz="3100" b="1" dirty="0" err="1">
                <a:solidFill>
                  <a:schemeClr val="tx1"/>
                </a:solidFill>
                <a:latin typeface="Courier New" panose="02070309020205020404" pitchFamily="49" charset="0"/>
                <a:cs typeface="Courier New" panose="02070309020205020404" pitchFamily="49" charset="0"/>
              </a:rPr>
              <a:t>elapsedTime</a:t>
            </a:r>
            <a:r>
              <a:rPr lang="en-US" sz="3100" b="1" dirty="0">
                <a:solidFill>
                  <a:schemeClr val="tx1"/>
                </a:solidFill>
                <a:latin typeface="Courier New" panose="02070309020205020404" pitchFamily="49" charset="0"/>
                <a:cs typeface="Courier New" panose="02070309020205020404" pitchFamily="49" charset="0"/>
              </a:rPr>
              <a:t>, start, stop); </a:t>
            </a:r>
            <a:endParaRPr lang="en-US" sz="3100" b="1" dirty="0" smtClean="0">
              <a:solidFill>
                <a:schemeClr val="tx1"/>
              </a:solidFill>
              <a:latin typeface="Courier New" panose="02070309020205020404" pitchFamily="49" charset="0"/>
              <a:cs typeface="Courier New" panose="02070309020205020404" pitchFamily="49" charset="0"/>
            </a:endParaRPr>
          </a:p>
          <a:p>
            <a:pPr marL="457200" lvl="1" indent="0">
              <a:buNone/>
            </a:pPr>
            <a:r>
              <a:rPr lang="en-US" sz="3100" b="1" dirty="0" err="1" smtClean="0">
                <a:solidFill>
                  <a:srgbClr val="00B050"/>
                </a:solidFill>
                <a:latin typeface="Courier New" panose="02070309020205020404" pitchFamily="49" charset="0"/>
                <a:cs typeface="Courier New" panose="02070309020205020404" pitchFamily="49" charset="0"/>
              </a:rPr>
              <a:t>cudaEventDestroy</a:t>
            </a:r>
            <a:r>
              <a:rPr lang="en-US" sz="3100" b="1" dirty="0" smtClean="0">
                <a:solidFill>
                  <a:schemeClr val="tx1"/>
                </a:solidFill>
                <a:latin typeface="Courier New" panose="02070309020205020404" pitchFamily="49" charset="0"/>
                <a:cs typeface="Courier New" panose="02070309020205020404" pitchFamily="49" charset="0"/>
              </a:rPr>
              <a:t>(start</a:t>
            </a:r>
            <a:r>
              <a:rPr lang="en-US" sz="3100" b="1" dirty="0">
                <a:solidFill>
                  <a:schemeClr val="tx1"/>
                </a:solidFill>
                <a:latin typeface="Courier New" panose="02070309020205020404" pitchFamily="49" charset="0"/>
                <a:cs typeface="Courier New" panose="02070309020205020404" pitchFamily="49" charset="0"/>
              </a:rPr>
              <a:t>); </a:t>
            </a:r>
            <a:r>
              <a:rPr lang="en-US" sz="3100" b="1" dirty="0" err="1">
                <a:solidFill>
                  <a:srgbClr val="00B050"/>
                </a:solidFill>
                <a:latin typeface="Courier New" panose="02070309020205020404" pitchFamily="49" charset="0"/>
                <a:cs typeface="Courier New" panose="02070309020205020404" pitchFamily="49" charset="0"/>
              </a:rPr>
              <a:t>cudaEventDestroy</a:t>
            </a:r>
            <a:r>
              <a:rPr lang="en-US" sz="3100" b="1" dirty="0">
                <a:solidFill>
                  <a:schemeClr val="tx1"/>
                </a:solidFill>
                <a:latin typeface="Courier New" panose="02070309020205020404" pitchFamily="49" charset="0"/>
                <a:cs typeface="Courier New" panose="02070309020205020404" pitchFamily="49" charset="0"/>
              </a:rPr>
              <a:t>(stop);</a:t>
            </a:r>
          </a:p>
        </p:txBody>
      </p:sp>
      <p:sp>
        <p:nvSpPr>
          <p:cNvPr id="6" name="Slide Number Placeholder 5"/>
          <p:cNvSpPr>
            <a:spLocks noGrp="1"/>
          </p:cNvSpPr>
          <p:nvPr>
            <p:ph type="sldNum" sz="quarter" idx="12"/>
          </p:nvPr>
        </p:nvSpPr>
        <p:spPr/>
        <p:txBody>
          <a:bodyPr/>
          <a:lstStyle/>
          <a:p>
            <a:fld id="{16B3AADE-80ED-49F1-ADB4-8B3B92A3600F}" type="slidenum">
              <a:rPr lang="en-GB" smtClean="0">
                <a:solidFill>
                  <a:prstClr val="black">
                    <a:tint val="75000"/>
                  </a:prstClr>
                </a:solidFill>
              </a:rPr>
              <a:pPr/>
              <a:t>139</a:t>
            </a:fld>
            <a:endParaRPr lang="en-GB">
              <a:solidFill>
                <a:prstClr val="black">
                  <a:tint val="75000"/>
                </a:prstClr>
              </a:solidFill>
            </a:endParaRPr>
          </a:p>
        </p:txBody>
      </p:sp>
    </p:spTree>
    <p:extLst>
      <p:ext uri="{BB962C8B-B14F-4D97-AF65-F5344CB8AC3E}">
        <p14:creationId xmlns:p14="http://schemas.microsoft.com/office/powerpoint/2010/main" val="51211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memory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Kepler Architecture:</a:t>
            </a:r>
          </a:p>
          <a:p>
            <a:r>
              <a:rPr lang="en-US" dirty="0"/>
              <a:t>1.3 TFLOPS DPFP peak throughput</a:t>
            </a:r>
          </a:p>
          <a:p>
            <a:r>
              <a:rPr lang="en-US" dirty="0"/>
              <a:t>250 GB/s peak off-chip memory access bandwidth</a:t>
            </a:r>
          </a:p>
          <a:p>
            <a:r>
              <a:rPr lang="it-IT" dirty="0"/>
              <a:t>31 G DPFP operands per second</a:t>
            </a:r>
          </a:p>
          <a:p>
            <a:r>
              <a:rPr lang="en-US" dirty="0"/>
              <a:t>To achieve peak throughput, a program must perform 1,300/31 = ~42 FP arithmetic operations for each operand value fetched from off-chip memory</a:t>
            </a:r>
          </a:p>
          <a:p>
            <a:endParaRPr lang="en-US" dirty="0"/>
          </a:p>
        </p:txBody>
      </p:sp>
      <p:sp>
        <p:nvSpPr>
          <p:cNvPr id="6" name="Slide Number Placeholder 5"/>
          <p:cNvSpPr>
            <a:spLocks noGrp="1"/>
          </p:cNvSpPr>
          <p:nvPr>
            <p:ph type="sldNum" sz="quarter" idx="12"/>
          </p:nvPr>
        </p:nvSpPr>
        <p:spPr/>
        <p:txBody>
          <a:bodyPr/>
          <a:lstStyle/>
          <a:p>
            <a:fld id="{16B3AADE-80ED-49F1-ADB4-8B3B92A3600F}" type="slidenum">
              <a:rPr lang="en-GB" smtClean="0">
                <a:solidFill>
                  <a:prstClr val="black">
                    <a:tint val="75000"/>
                  </a:prstClr>
                </a:solidFill>
              </a:rPr>
              <a:pPr/>
              <a:t>14</a:t>
            </a:fld>
            <a:endParaRPr lang="en-GB">
              <a:solidFill>
                <a:prstClr val="black">
                  <a:tint val="75000"/>
                </a:prstClr>
              </a:solidFill>
            </a:endParaRPr>
          </a:p>
        </p:txBody>
      </p:sp>
    </p:spTree>
    <p:extLst>
      <p:ext uri="{BB962C8B-B14F-4D97-AF65-F5344CB8AC3E}">
        <p14:creationId xmlns:p14="http://schemas.microsoft.com/office/powerpoint/2010/main" val="128215488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IDs and Dimensions</a:t>
            </a:r>
          </a:p>
        </p:txBody>
      </p:sp>
      <p:sp>
        <p:nvSpPr>
          <p:cNvPr id="16387" name="Rectangle 3"/>
          <p:cNvSpPr>
            <a:spLocks noGrp="1" noChangeArrowheads="1"/>
          </p:cNvSpPr>
          <p:nvPr>
            <p:ph idx="4294967295"/>
          </p:nvPr>
        </p:nvSpPr>
        <p:spPr>
          <a:xfrm>
            <a:off x="0" y="1577975"/>
            <a:ext cx="4114800" cy="4725988"/>
          </a:xfrm>
        </p:spPr>
        <p:txBody>
          <a:bodyPr>
            <a:normAutofit fontScale="92500" lnSpcReduction="10000"/>
          </a:bodyPr>
          <a:lstStyle/>
          <a:p>
            <a:pPr marL="342874" lvl="1">
              <a:buSzPct val="100000"/>
            </a:pPr>
            <a:r>
              <a:rPr lang="en-GB" dirty="0"/>
              <a:t>A kernel is launched as a grid of blocks of </a:t>
            </a:r>
            <a:r>
              <a:rPr lang="en-GB" dirty="0" smtClean="0"/>
              <a:t>threads</a:t>
            </a:r>
          </a:p>
          <a:p>
            <a:pPr marL="800036" lvl="2"/>
            <a:r>
              <a:rPr lang="en-GB" dirty="0" err="1">
                <a:latin typeface="Courier New" pitchFamily="49" charset="0"/>
                <a:cs typeface="Courier New" pitchFamily="49" charset="0"/>
              </a:rPr>
              <a:t>blockIdx</a:t>
            </a:r>
            <a:r>
              <a:rPr lang="en-GB" dirty="0"/>
              <a:t> </a:t>
            </a:r>
            <a:r>
              <a:rPr lang="en-GB" dirty="0" smtClean="0"/>
              <a:t>and </a:t>
            </a:r>
            <a:r>
              <a:rPr lang="en-GB" dirty="0" err="1">
                <a:latin typeface="Courier New" pitchFamily="49" charset="0"/>
                <a:cs typeface="Courier New" pitchFamily="49" charset="0"/>
              </a:rPr>
              <a:t>threadIdx</a:t>
            </a:r>
            <a:r>
              <a:rPr lang="en-GB" dirty="0" smtClean="0"/>
              <a:t> are 3D (dim3)</a:t>
            </a:r>
          </a:p>
          <a:p>
            <a:pPr marL="800036" lvl="2"/>
            <a:r>
              <a:rPr lang="en-GB" dirty="0" smtClean="0"/>
              <a:t>We showed only one dimension (</a:t>
            </a:r>
            <a:r>
              <a:rPr lang="en-GB" dirty="0">
                <a:latin typeface="Courier New" pitchFamily="49" charset="0"/>
                <a:cs typeface="Courier New" pitchFamily="49" charset="0"/>
              </a:rPr>
              <a:t>x</a:t>
            </a:r>
            <a:r>
              <a:rPr lang="en-GB" dirty="0" smtClean="0"/>
              <a:t>)</a:t>
            </a:r>
            <a:endParaRPr lang="en-GB" dirty="0"/>
          </a:p>
          <a:p>
            <a:endParaRPr lang="en-US" dirty="0" smtClean="0"/>
          </a:p>
          <a:p>
            <a:r>
              <a:rPr lang="en-US" dirty="0" smtClean="0"/>
              <a:t>Built-in variables:</a:t>
            </a:r>
          </a:p>
          <a:p>
            <a:pPr lvl="1"/>
            <a:r>
              <a:rPr lang="en-US" sz="1800" dirty="0" err="1">
                <a:latin typeface="Courier New" pitchFamily="49" charset="0"/>
                <a:cs typeface="Courier New" pitchFamily="49" charset="0"/>
              </a:rPr>
              <a:t>threadIdx</a:t>
            </a:r>
            <a:endParaRPr lang="en-US" sz="1800" dirty="0">
              <a:latin typeface="Courier New" pitchFamily="49" charset="0"/>
              <a:cs typeface="Courier New" pitchFamily="49" charset="0"/>
            </a:endParaRPr>
          </a:p>
          <a:p>
            <a:pPr lvl="1"/>
            <a:r>
              <a:rPr lang="en-US" sz="1800" dirty="0" err="1">
                <a:latin typeface="Courier New" pitchFamily="49" charset="0"/>
                <a:cs typeface="Courier New" pitchFamily="49" charset="0"/>
              </a:rPr>
              <a:t>blockIdx</a:t>
            </a:r>
            <a:endParaRPr lang="en-US" sz="1800" dirty="0">
              <a:latin typeface="Courier New" pitchFamily="49" charset="0"/>
              <a:cs typeface="Courier New" pitchFamily="49" charset="0"/>
            </a:endParaRPr>
          </a:p>
          <a:p>
            <a:pPr lvl="1"/>
            <a:r>
              <a:rPr lang="en-US" sz="1800" dirty="0" err="1">
                <a:latin typeface="Courier New" pitchFamily="49" charset="0"/>
                <a:cs typeface="Courier New" pitchFamily="49" charset="0"/>
              </a:rPr>
              <a:t>blockDim</a:t>
            </a:r>
            <a:endParaRPr lang="en-US" sz="1800" dirty="0">
              <a:latin typeface="Courier New" pitchFamily="49" charset="0"/>
              <a:cs typeface="Courier New" pitchFamily="49" charset="0"/>
            </a:endParaRPr>
          </a:p>
          <a:p>
            <a:pPr lvl="1"/>
            <a:r>
              <a:rPr lang="en-US" sz="1800" dirty="0" err="1">
                <a:latin typeface="Courier New" pitchFamily="49" charset="0"/>
                <a:cs typeface="Courier New" pitchFamily="49" charset="0"/>
              </a:rPr>
              <a:t>gridDim</a:t>
            </a:r>
            <a:endParaRPr lang="en-US" sz="1800" dirty="0">
              <a:latin typeface="Courier New" pitchFamily="49" charset="0"/>
              <a:cs typeface="Courier New" pitchFamily="49" charset="0"/>
            </a:endParaRPr>
          </a:p>
          <a:p>
            <a:endParaRPr lang="en-US" dirty="0" smtClean="0"/>
          </a:p>
        </p:txBody>
      </p:sp>
      <p:sp>
        <p:nvSpPr>
          <p:cNvPr id="34" name="Rounded Rectangle 33"/>
          <p:cNvSpPr/>
          <p:nvPr/>
        </p:nvSpPr>
        <p:spPr>
          <a:xfrm>
            <a:off x="5292080" y="953725"/>
            <a:ext cx="3487888" cy="3052392"/>
          </a:xfrm>
          <a:prstGeom prst="roundRect">
            <a:avLst>
              <a:gd name="adj" fmla="val 2334"/>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808080"/>
                </a:solidFill>
                <a:effectLst/>
                <a:uLnTx/>
                <a:uFillTx/>
                <a:latin typeface="Arial"/>
                <a:ea typeface="+mn-ea"/>
                <a:cs typeface="+mn-cs"/>
              </a:rPr>
              <a:t>Devic</a:t>
            </a:r>
            <a:r>
              <a:rPr kumimoji="0" lang="en-GB" sz="1800" b="0" i="0" u="none" strike="noStrike" kern="0" cap="none" spc="0" normalizeH="0" baseline="0" noProof="0" dirty="0">
                <a:ln>
                  <a:noFill/>
                </a:ln>
                <a:solidFill>
                  <a:srgbClr val="808080"/>
                </a:solidFill>
                <a:effectLst/>
                <a:uLnTx/>
                <a:uFillTx/>
                <a:latin typeface="Arial"/>
                <a:ea typeface="+mn-ea"/>
                <a:cs typeface="+mn-cs"/>
              </a:rPr>
              <a:t>e</a:t>
            </a:r>
          </a:p>
        </p:txBody>
      </p:sp>
      <p:sp>
        <p:nvSpPr>
          <p:cNvPr id="35" name="Rounded Rectangle 34"/>
          <p:cNvSpPr/>
          <p:nvPr/>
        </p:nvSpPr>
        <p:spPr>
          <a:xfrm>
            <a:off x="5667123" y="1689664"/>
            <a:ext cx="2887821" cy="2182197"/>
          </a:xfrm>
          <a:prstGeom prst="roundRect">
            <a:avLst>
              <a:gd name="adj" fmla="val 3356"/>
            </a:avLst>
          </a:prstGeom>
          <a:gradFill rotWithShape="1">
            <a:gsLst>
              <a:gs pos="0">
                <a:srgbClr val="8AAD00">
                  <a:shade val="51000"/>
                  <a:satMod val="130000"/>
                </a:srgbClr>
              </a:gs>
              <a:gs pos="80000">
                <a:srgbClr val="8AAD00">
                  <a:shade val="93000"/>
                  <a:satMod val="130000"/>
                </a:srgbClr>
              </a:gs>
              <a:gs pos="100000">
                <a:srgbClr val="8AAD00">
                  <a:shade val="94000"/>
                  <a:satMod val="135000"/>
                </a:srgbClr>
              </a:gs>
            </a:gsLst>
            <a:lin ang="16200000" scaled="0"/>
          </a:gradFill>
          <a:ln w="9525" cap="flat" cmpd="sng" algn="ctr">
            <a:solidFill>
              <a:srgbClr val="8AAD00">
                <a:shade val="95000"/>
                <a:satMod val="105000"/>
              </a:srgbClr>
            </a:solidFill>
            <a:prstDash val="solid"/>
          </a:ln>
          <a:effectLst>
            <a:outerShdw blurRad="40000" dist="23000" dir="5400000" rotWithShape="0">
              <a:srgbClr val="000000">
                <a:alpha val="35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Grid 1</a:t>
            </a:r>
            <a:endParaRPr kumimoji="0" lang="en-GB" sz="14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36" name="Rounded Rectangle 35"/>
          <p:cNvSpPr/>
          <p:nvPr/>
        </p:nvSpPr>
        <p:spPr>
          <a:xfrm>
            <a:off x="6042164" y="2048313"/>
            <a:ext cx="613270" cy="652011"/>
          </a:xfrm>
          <a:prstGeom prst="roundRect">
            <a:avLst>
              <a:gd name="adj" fmla="val 8002"/>
            </a:avLst>
          </a:prstGeom>
          <a:gradFill rotWithShape="1">
            <a:gsLst>
              <a:gs pos="0">
                <a:srgbClr val="FF9933">
                  <a:shade val="51000"/>
                  <a:satMod val="130000"/>
                </a:srgbClr>
              </a:gs>
              <a:gs pos="80000">
                <a:srgbClr val="FF9933">
                  <a:shade val="93000"/>
                  <a:satMod val="130000"/>
                </a:srgbClr>
              </a:gs>
              <a:gs pos="100000">
                <a:srgbClr val="FF9933">
                  <a:shade val="94000"/>
                  <a:satMod val="135000"/>
                </a:srgbClr>
              </a:gs>
            </a:gsLst>
            <a:lin ang="16200000" scaled="0"/>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Block</a:t>
            </a:r>
            <a:b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b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(0,0,0)</a:t>
            </a:r>
            <a:endParaRPr kumimoji="0" lang="en-GB" sz="11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37" name="Rounded Rectangle 36"/>
          <p:cNvSpPr/>
          <p:nvPr/>
        </p:nvSpPr>
        <p:spPr>
          <a:xfrm>
            <a:off x="6829752" y="2048313"/>
            <a:ext cx="621228" cy="652011"/>
          </a:xfrm>
          <a:prstGeom prst="roundRect">
            <a:avLst>
              <a:gd name="adj" fmla="val 8002"/>
            </a:avLst>
          </a:prstGeom>
          <a:gradFill rotWithShape="1">
            <a:gsLst>
              <a:gs pos="0">
                <a:srgbClr val="FF9933">
                  <a:shade val="51000"/>
                  <a:satMod val="130000"/>
                </a:srgbClr>
              </a:gs>
              <a:gs pos="80000">
                <a:srgbClr val="FF9933">
                  <a:shade val="93000"/>
                  <a:satMod val="130000"/>
                </a:srgbClr>
              </a:gs>
              <a:gs pos="100000">
                <a:srgbClr val="FF9933">
                  <a:shade val="94000"/>
                  <a:satMod val="135000"/>
                </a:srgbClr>
              </a:gs>
            </a:gsLst>
            <a:lin ang="16200000" scaled="0"/>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Block</a:t>
            </a:r>
            <a:b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b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(1,0,0)</a:t>
            </a:r>
            <a:endParaRPr kumimoji="0" lang="en-GB" sz="11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38" name="Rounded Rectangle 37"/>
          <p:cNvSpPr/>
          <p:nvPr/>
        </p:nvSpPr>
        <p:spPr>
          <a:xfrm>
            <a:off x="7617339" y="2048313"/>
            <a:ext cx="621228" cy="652011"/>
          </a:xfrm>
          <a:prstGeom prst="roundRect">
            <a:avLst>
              <a:gd name="adj" fmla="val 8002"/>
            </a:avLst>
          </a:prstGeom>
          <a:gradFill rotWithShape="1">
            <a:gsLst>
              <a:gs pos="0">
                <a:srgbClr val="FF9933">
                  <a:shade val="51000"/>
                  <a:satMod val="130000"/>
                </a:srgbClr>
              </a:gs>
              <a:gs pos="80000">
                <a:srgbClr val="FF9933">
                  <a:shade val="93000"/>
                  <a:satMod val="130000"/>
                </a:srgbClr>
              </a:gs>
              <a:gs pos="100000">
                <a:srgbClr val="FF9933">
                  <a:shade val="94000"/>
                  <a:satMod val="135000"/>
                </a:srgbClr>
              </a:gs>
            </a:gsLst>
            <a:lin ang="16200000" scaled="0"/>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Block</a:t>
            </a:r>
            <a:b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b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(2,0,0)</a:t>
            </a:r>
            <a:endParaRPr kumimoji="0" lang="en-GB" sz="11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39" name="Rounded Rectangle 38"/>
          <p:cNvSpPr/>
          <p:nvPr/>
        </p:nvSpPr>
        <p:spPr>
          <a:xfrm>
            <a:off x="6829752" y="2915608"/>
            <a:ext cx="621228" cy="652011"/>
          </a:xfrm>
          <a:prstGeom prst="roundRect">
            <a:avLst>
              <a:gd name="adj" fmla="val 8002"/>
            </a:avLst>
          </a:prstGeom>
          <a:gradFill rotWithShape="1">
            <a:gsLst>
              <a:gs pos="0">
                <a:srgbClr val="FF9933">
                  <a:shade val="51000"/>
                  <a:satMod val="130000"/>
                </a:srgbClr>
              </a:gs>
              <a:gs pos="80000">
                <a:srgbClr val="FF9933">
                  <a:shade val="93000"/>
                  <a:satMod val="130000"/>
                </a:srgbClr>
              </a:gs>
              <a:gs pos="100000">
                <a:srgbClr val="FF9933">
                  <a:shade val="94000"/>
                  <a:satMod val="135000"/>
                </a:srgbClr>
              </a:gs>
            </a:gsLst>
            <a:lin ang="16200000" scaled="0"/>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Block</a:t>
            </a:r>
            <a:b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b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(1,1,0)</a:t>
            </a:r>
            <a:endParaRPr kumimoji="0" lang="en-GB" sz="11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40" name="Rounded Rectangle 39"/>
          <p:cNvSpPr/>
          <p:nvPr/>
        </p:nvSpPr>
        <p:spPr>
          <a:xfrm>
            <a:off x="7617339" y="2915608"/>
            <a:ext cx="621228" cy="652011"/>
          </a:xfrm>
          <a:prstGeom prst="roundRect">
            <a:avLst>
              <a:gd name="adj" fmla="val 8002"/>
            </a:avLst>
          </a:prstGeom>
          <a:gradFill rotWithShape="1">
            <a:gsLst>
              <a:gs pos="0">
                <a:srgbClr val="FF9933">
                  <a:shade val="51000"/>
                  <a:satMod val="130000"/>
                </a:srgbClr>
              </a:gs>
              <a:gs pos="80000">
                <a:srgbClr val="FF9933">
                  <a:shade val="93000"/>
                  <a:satMod val="130000"/>
                </a:srgbClr>
              </a:gs>
              <a:gs pos="100000">
                <a:srgbClr val="FF9933">
                  <a:shade val="94000"/>
                  <a:satMod val="135000"/>
                </a:srgbClr>
              </a:gs>
            </a:gsLst>
            <a:lin ang="16200000" scaled="0"/>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Block</a:t>
            </a:r>
            <a:b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b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(2,1,0)</a:t>
            </a:r>
            <a:endParaRPr kumimoji="0" lang="en-GB" sz="11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cxnSp>
        <p:nvCxnSpPr>
          <p:cNvPr id="41" name="Straight Connector 40"/>
          <p:cNvCxnSpPr/>
          <p:nvPr/>
        </p:nvCxnSpPr>
        <p:spPr>
          <a:xfrm flipH="1">
            <a:off x="5667124" y="2915608"/>
            <a:ext cx="350739" cy="1013448"/>
          </a:xfrm>
          <a:prstGeom prst="line">
            <a:avLst/>
          </a:prstGeom>
          <a:noFill/>
          <a:ln w="28575" cap="flat" cmpd="sng" algn="ctr">
            <a:solidFill>
              <a:srgbClr val="000000">
                <a:lumMod val="85000"/>
                <a:lumOff val="15000"/>
              </a:srgbClr>
            </a:solidFill>
            <a:prstDash val="sysDash"/>
          </a:ln>
          <a:effectLst/>
        </p:spPr>
      </p:cxnSp>
      <p:cxnSp>
        <p:nvCxnSpPr>
          <p:cNvPr id="42" name="Straight Connector 41"/>
          <p:cNvCxnSpPr/>
          <p:nvPr/>
        </p:nvCxnSpPr>
        <p:spPr>
          <a:xfrm>
            <a:off x="6655434" y="2997612"/>
            <a:ext cx="1486963" cy="931444"/>
          </a:xfrm>
          <a:prstGeom prst="line">
            <a:avLst/>
          </a:prstGeom>
          <a:noFill/>
          <a:ln w="28575" cap="flat" cmpd="sng" algn="ctr">
            <a:solidFill>
              <a:srgbClr val="000000">
                <a:lumMod val="85000"/>
                <a:lumOff val="15000"/>
              </a:srgbClr>
            </a:solidFill>
            <a:prstDash val="sysDash"/>
          </a:ln>
          <a:effectLst/>
        </p:spPr>
      </p:cxnSp>
      <p:cxnSp>
        <p:nvCxnSpPr>
          <p:cNvPr id="43" name="Straight Connector 42"/>
          <p:cNvCxnSpPr/>
          <p:nvPr/>
        </p:nvCxnSpPr>
        <p:spPr>
          <a:xfrm flipH="1">
            <a:off x="5629619" y="3575079"/>
            <a:ext cx="412545" cy="2186371"/>
          </a:xfrm>
          <a:prstGeom prst="line">
            <a:avLst/>
          </a:prstGeom>
          <a:noFill/>
          <a:ln w="28575" cap="flat" cmpd="sng" algn="ctr">
            <a:solidFill>
              <a:srgbClr val="000000">
                <a:lumMod val="85000"/>
                <a:lumOff val="15000"/>
              </a:srgbClr>
            </a:solidFill>
            <a:prstDash val="sysDash"/>
          </a:ln>
          <a:effectLst/>
        </p:spPr>
      </p:cxnSp>
      <p:cxnSp>
        <p:nvCxnSpPr>
          <p:cNvPr id="44" name="Straight Connector 43"/>
          <p:cNvCxnSpPr/>
          <p:nvPr/>
        </p:nvCxnSpPr>
        <p:spPr>
          <a:xfrm>
            <a:off x="6663392" y="3575079"/>
            <a:ext cx="1479005" cy="2254189"/>
          </a:xfrm>
          <a:prstGeom prst="line">
            <a:avLst/>
          </a:prstGeom>
          <a:noFill/>
          <a:ln w="28575" cap="flat" cmpd="sng" algn="ctr">
            <a:solidFill>
              <a:srgbClr val="000000">
                <a:lumMod val="85000"/>
                <a:lumOff val="15000"/>
              </a:srgbClr>
            </a:solidFill>
            <a:prstDash val="sysDash"/>
          </a:ln>
          <a:effectLst/>
        </p:spPr>
      </p:cxnSp>
      <p:sp>
        <p:nvSpPr>
          <p:cNvPr id="45" name="Rounded Rectangle 44"/>
          <p:cNvSpPr/>
          <p:nvPr/>
        </p:nvSpPr>
        <p:spPr>
          <a:xfrm>
            <a:off x="6042164" y="2915608"/>
            <a:ext cx="621228" cy="652011"/>
          </a:xfrm>
          <a:prstGeom prst="roundRect">
            <a:avLst>
              <a:gd name="adj" fmla="val 8002"/>
            </a:avLst>
          </a:prstGeom>
          <a:gradFill rotWithShape="1">
            <a:gsLst>
              <a:gs pos="0">
                <a:srgbClr val="FF9933">
                  <a:shade val="51000"/>
                  <a:satMod val="130000"/>
                </a:srgbClr>
              </a:gs>
              <a:gs pos="80000">
                <a:srgbClr val="FF9933">
                  <a:shade val="93000"/>
                  <a:satMod val="130000"/>
                </a:srgbClr>
              </a:gs>
              <a:gs pos="100000">
                <a:srgbClr val="FF9933">
                  <a:shade val="94000"/>
                  <a:satMod val="135000"/>
                </a:srgbClr>
              </a:gs>
            </a:gsLst>
            <a:lin ang="16200000" scaled="0"/>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Block</a:t>
            </a:r>
            <a:b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br>
            <a:r>
              <a:rPr kumimoji="0" lang="en-GB" sz="11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(0,1,0)</a:t>
            </a:r>
            <a:endParaRPr kumimoji="0" lang="en-GB" sz="11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46" name="Rounded Rectangle 45"/>
          <p:cNvSpPr/>
          <p:nvPr/>
        </p:nvSpPr>
        <p:spPr>
          <a:xfrm>
            <a:off x="5592114" y="4013577"/>
            <a:ext cx="2625293" cy="1922341"/>
          </a:xfrm>
          <a:prstGeom prst="roundRect">
            <a:avLst>
              <a:gd name="adj" fmla="val 3238"/>
            </a:avLst>
          </a:prstGeom>
          <a:gradFill rotWithShape="1">
            <a:gsLst>
              <a:gs pos="0">
                <a:srgbClr val="FF9933">
                  <a:shade val="51000"/>
                  <a:satMod val="130000"/>
                </a:srgbClr>
              </a:gs>
              <a:gs pos="80000">
                <a:srgbClr val="FF9933">
                  <a:shade val="93000"/>
                  <a:satMod val="130000"/>
                </a:srgbClr>
              </a:gs>
              <a:gs pos="100000">
                <a:srgbClr val="FF9933">
                  <a:shade val="94000"/>
                  <a:satMod val="135000"/>
                </a:srgbClr>
              </a:gs>
            </a:gsLst>
            <a:lin ang="16200000" scaled="0"/>
          </a:gradFill>
          <a:ln w="9525" cap="flat" cmpd="sng" algn="ctr">
            <a:solidFill>
              <a:srgbClr val="FF9933">
                <a:shade val="95000"/>
                <a:satMod val="105000"/>
              </a:srgbClr>
            </a:solidFill>
            <a:prstDash val="solid"/>
          </a:ln>
          <a:effectLst>
            <a:outerShdw blurRad="40000" dist="23000" dir="5400000" rotWithShape="0">
              <a:srgbClr val="000000">
                <a:alpha val="35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smtClean="0">
                <a:ln>
                  <a:noFill/>
                </a:ln>
                <a:solidFill>
                  <a:srgbClr val="000000">
                    <a:lumMod val="85000"/>
                    <a:lumOff val="15000"/>
                  </a:srgbClr>
                </a:solidFill>
                <a:effectLst/>
                <a:uLnTx/>
                <a:uFillTx/>
                <a:latin typeface="Arial"/>
                <a:ea typeface="+mn-ea"/>
                <a:cs typeface="+mn-cs"/>
              </a:rPr>
              <a:t>Block (1,1,0)</a:t>
            </a:r>
            <a:endParaRPr kumimoji="0" lang="en-GB" sz="1400" b="0" i="0" u="none" strike="noStrike" kern="0" cap="none" spc="0" normalizeH="0" baseline="0" noProof="0" dirty="0">
              <a:ln>
                <a:noFill/>
              </a:ln>
              <a:solidFill>
                <a:srgbClr val="000000">
                  <a:lumMod val="85000"/>
                  <a:lumOff val="15000"/>
                </a:srgbClr>
              </a:solidFill>
              <a:effectLst/>
              <a:uLnTx/>
              <a:uFillTx/>
              <a:latin typeface="Arial"/>
              <a:ea typeface="+mn-ea"/>
              <a:cs typeface="+mn-cs"/>
            </a:endParaRPr>
          </a:p>
        </p:txBody>
      </p:sp>
      <p:graphicFrame>
        <p:nvGraphicFramePr>
          <p:cNvPr id="47" name="Table 46"/>
          <p:cNvGraphicFramePr>
            <a:graphicFrameLocks noGrp="1"/>
          </p:cNvGraphicFramePr>
          <p:nvPr>
            <p:extLst>
              <p:ext uri="{D42A27DB-BD31-4B8C-83A1-F6EECF244321}">
                <p14:modId xmlns:p14="http://schemas.microsoft.com/office/powerpoint/2010/main" val="2072497364"/>
              </p:ext>
            </p:extLst>
          </p:nvPr>
        </p:nvGraphicFramePr>
        <p:xfrm>
          <a:off x="5723379" y="4553688"/>
          <a:ext cx="2831565" cy="2055666"/>
        </p:xfrm>
        <a:graphic>
          <a:graphicData uri="http://schemas.openxmlformats.org/drawingml/2006/table">
            <a:tbl>
              <a:tblPr>
                <a:gradFill rotWithShape="1">
                  <a:gsLst>
                    <a:gs pos="0">
                      <a:srgbClr val="AAAAAA">
                        <a:tint val="50000"/>
                        <a:satMod val="300000"/>
                      </a:srgbClr>
                    </a:gs>
                    <a:gs pos="35000">
                      <a:srgbClr val="AAAAAA">
                        <a:tint val="37000"/>
                        <a:satMod val="300000"/>
                      </a:srgbClr>
                    </a:gs>
                    <a:gs pos="100000">
                      <a:srgbClr val="AAAAAA">
                        <a:tint val="15000"/>
                        <a:satMod val="350000"/>
                      </a:srgbClr>
                    </a:gs>
                  </a:gsLst>
                  <a:lin ang="16200000" scaled="1"/>
                </a:gradFill>
                <a:effectLst>
                  <a:outerShdw blurRad="40000" dist="20000" dir="5400000" rotWithShape="0">
                    <a:srgbClr val="000000">
                      <a:alpha val="38000"/>
                    </a:srgbClr>
                  </a:outerShdw>
                </a:effectLst>
              </a:tblPr>
              <a:tblGrid>
                <a:gridCol w="566313"/>
                <a:gridCol w="566313"/>
                <a:gridCol w="566313"/>
                <a:gridCol w="566313"/>
                <a:gridCol w="566313"/>
              </a:tblGrid>
              <a:tr h="6852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(0,0,0)</a:t>
                      </a:r>
                      <a:endParaRPr lang="en-GB" sz="1000" dirty="0">
                        <a:solidFill>
                          <a:schemeClr val="tx1"/>
                        </a:solidFill>
                      </a:endParaRP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(1,0,0)</a:t>
                      </a:r>
                      <a:endParaRPr lang="en-GB" sz="1000" dirty="0">
                        <a:solidFill>
                          <a:schemeClr val="tx1"/>
                        </a:solidFill>
                      </a:endParaRP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(2,0,0)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(3,0,0)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(4,0,0)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r>
              <a:tr h="6852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(0,1,0)</a:t>
                      </a:r>
                      <a:endParaRPr lang="en-GB" sz="1000" dirty="0">
                        <a:solidFill>
                          <a:schemeClr val="tx1"/>
                        </a:solidFill>
                      </a:endParaRP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(1,1,0)</a:t>
                      </a:r>
                      <a:endParaRPr lang="en-GB" sz="1000" dirty="0">
                        <a:solidFill>
                          <a:schemeClr val="tx1"/>
                        </a:solidFill>
                      </a:endParaRP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(2,1,0)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(3,1,0)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(4,1,0)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r>
              <a:tr h="6852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(0,2,0)</a:t>
                      </a:r>
                      <a:endParaRPr lang="en-GB" sz="1000" dirty="0">
                        <a:solidFill>
                          <a:schemeClr val="tx1"/>
                        </a:solidFill>
                      </a:endParaRP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(1,2,0)</a:t>
                      </a:r>
                      <a:endParaRPr lang="en-GB" sz="1000" dirty="0">
                        <a:solidFill>
                          <a:schemeClr val="tx1"/>
                        </a:solidFill>
                      </a:endParaRP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(2,2,0)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(3,2,0)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328" rtl="0" eaLnBrk="1" fontAlgn="auto" latinLnBrk="0" hangingPunct="1">
                        <a:lnSpc>
                          <a:spcPct val="100000"/>
                        </a:lnSpc>
                        <a:spcBef>
                          <a:spcPts val="0"/>
                        </a:spcBef>
                        <a:spcAft>
                          <a:spcPts val="0"/>
                        </a:spcAft>
                        <a:buClrTx/>
                        <a:buSzTx/>
                        <a:buFontTx/>
                        <a:buNone/>
                        <a:tabLst/>
                        <a:defRPr/>
                      </a:pPr>
                      <a:r>
                        <a:rPr lang="en-GB" sz="1000" dirty="0" smtClean="0">
                          <a:solidFill>
                            <a:schemeClr val="tx1"/>
                          </a:solidFill>
                        </a:rPr>
                        <a:t>Thread</a:t>
                      </a:r>
                      <a:br>
                        <a:rPr lang="en-GB" sz="1000" dirty="0" smtClean="0">
                          <a:solidFill>
                            <a:schemeClr val="tx1"/>
                          </a:solidFill>
                        </a:rPr>
                      </a:br>
                      <a:r>
                        <a:rPr lang="en-GB" sz="1000" dirty="0" smtClean="0">
                          <a:solidFill>
                            <a:schemeClr val="tx1"/>
                          </a:solidFill>
                        </a:rPr>
                        <a:t>(4,2,0)</a:t>
                      </a:r>
                    </a:p>
                  </a:txBody>
                  <a:tcPr marL="76200" marR="76200" marT="50800" marB="50800" anchor="ctr">
                    <a:lnL w="9525" cap="flat" cmpd="sng" algn="ctr">
                      <a:solidFill>
                        <a:srgbClr val="AAAAAA">
                          <a:shade val="95000"/>
                          <a:satMod val="105000"/>
                        </a:srgbClr>
                      </a:solidFill>
                      <a:prstDash val="solid"/>
                    </a:lnL>
                    <a:lnR w="9525" cap="flat" cmpd="sng" algn="ctr">
                      <a:solidFill>
                        <a:srgbClr val="AAAAAA">
                          <a:shade val="95000"/>
                          <a:satMod val="105000"/>
                        </a:srgbClr>
                      </a:solidFill>
                      <a:prstDash val="solid"/>
                    </a:lnR>
                    <a:lnT w="9525" cap="flat" cmpd="sng" algn="ctr">
                      <a:solidFill>
                        <a:srgbClr val="AAAAAA">
                          <a:shade val="95000"/>
                          <a:satMod val="105000"/>
                        </a:srgbClr>
                      </a:solidFill>
                      <a:prstDash val="solid"/>
                    </a:lnT>
                    <a:lnB w="9525" cap="flat" cmpd="sng" algn="ctr">
                      <a:solidFill>
                        <a:srgbClr val="AAAAAA">
                          <a:shade val="95000"/>
                          <a:satMod val="105000"/>
                        </a:srgbClr>
                      </a:solidFill>
                      <a:prstDash val="soli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065587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CUDA 8</a:t>
            </a:r>
            <a:endParaRPr lang="en-US" dirty="0"/>
          </a:p>
        </p:txBody>
      </p:sp>
      <p:sp>
        <p:nvSpPr>
          <p:cNvPr id="3" name="Content Placeholder 2"/>
          <p:cNvSpPr>
            <a:spLocks noGrp="1"/>
          </p:cNvSpPr>
          <p:nvPr>
            <p:ph idx="1"/>
          </p:nvPr>
        </p:nvSpPr>
        <p:spPr>
          <a:xfrm>
            <a:off x="457200" y="3744948"/>
            <a:ext cx="8229600" cy="2381217"/>
          </a:xfrm>
        </p:spPr>
        <p:txBody>
          <a:bodyPr>
            <a:normAutofit fontScale="70000" lnSpcReduction="20000"/>
          </a:bodyPr>
          <a:lstStyle/>
          <a:p>
            <a:r>
              <a:rPr lang="en-US" dirty="0" smtClean="0">
                <a:solidFill>
                  <a:srgbClr val="373737"/>
                </a:solidFill>
              </a:rPr>
              <a:t>Pascal supports </a:t>
            </a:r>
            <a:r>
              <a:rPr lang="en-US" dirty="0">
                <a:solidFill>
                  <a:srgbClr val="373737"/>
                </a:solidFill>
              </a:rPr>
              <a:t>unified memory with the default system </a:t>
            </a:r>
            <a:r>
              <a:rPr lang="en-US" dirty="0" smtClean="0">
                <a:solidFill>
                  <a:srgbClr val="373737"/>
                </a:solidFill>
              </a:rPr>
              <a:t>allocator</a:t>
            </a:r>
            <a:endParaRPr lang="en-US" dirty="0">
              <a:solidFill>
                <a:srgbClr val="373737"/>
              </a:solidFill>
            </a:endParaRPr>
          </a:p>
          <a:p>
            <a:r>
              <a:rPr lang="en-US" dirty="0">
                <a:solidFill>
                  <a:srgbClr val="373737"/>
                </a:solidFill>
              </a:rPr>
              <a:t>With page faulting on GP100, locality can be ensured </a:t>
            </a:r>
            <a:r>
              <a:rPr lang="en-US" dirty="0" smtClean="0">
                <a:solidFill>
                  <a:srgbClr val="373737"/>
                </a:solidFill>
              </a:rPr>
              <a:t>for</a:t>
            </a:r>
          </a:p>
          <a:p>
            <a:pPr lvl="1"/>
            <a:r>
              <a:rPr lang="en-US" dirty="0" smtClean="0">
                <a:solidFill>
                  <a:srgbClr val="373737"/>
                </a:solidFill>
              </a:rPr>
              <a:t>programs </a:t>
            </a:r>
            <a:r>
              <a:rPr lang="en-US" dirty="0">
                <a:solidFill>
                  <a:srgbClr val="373737"/>
                </a:solidFill>
              </a:rPr>
              <a:t>with sparse data </a:t>
            </a:r>
            <a:r>
              <a:rPr lang="en-US" dirty="0" smtClean="0">
                <a:solidFill>
                  <a:srgbClr val="373737"/>
                </a:solidFill>
              </a:rPr>
              <a:t>access </a:t>
            </a:r>
          </a:p>
          <a:p>
            <a:pPr lvl="1"/>
            <a:r>
              <a:rPr lang="en-US" dirty="0" smtClean="0">
                <a:solidFill>
                  <a:srgbClr val="373737"/>
                </a:solidFill>
              </a:rPr>
              <a:t>pages </a:t>
            </a:r>
            <a:r>
              <a:rPr lang="en-US" dirty="0">
                <a:solidFill>
                  <a:srgbClr val="373737"/>
                </a:solidFill>
              </a:rPr>
              <a:t>accessed by the CPU or GPU cannot be known ahead of </a:t>
            </a:r>
            <a:r>
              <a:rPr lang="en-US" dirty="0" smtClean="0">
                <a:solidFill>
                  <a:srgbClr val="373737"/>
                </a:solidFill>
              </a:rPr>
              <a:t>time</a:t>
            </a:r>
          </a:p>
          <a:p>
            <a:pPr lvl="1"/>
            <a:r>
              <a:rPr lang="en-US" dirty="0" smtClean="0">
                <a:solidFill>
                  <a:srgbClr val="373737"/>
                </a:solidFill>
              </a:rPr>
              <a:t>CPU </a:t>
            </a:r>
            <a:r>
              <a:rPr lang="en-US" dirty="0">
                <a:solidFill>
                  <a:srgbClr val="373737"/>
                </a:solidFill>
              </a:rPr>
              <a:t>and GPU access parts of the same array allocations simultaneously</a:t>
            </a:r>
            <a:endParaRPr lang="en-US" dirty="0"/>
          </a:p>
        </p:txBody>
      </p:sp>
      <p:pic>
        <p:nvPicPr>
          <p:cNvPr id="4" name="Picture 4" descr="With operating support, Pascal is capable of supporting unified memory with the default system allocator. Here, malloc is all that is needed to allocate memory accessible from any CPU or GPU in th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03" y="973946"/>
            <a:ext cx="6532383" cy="2742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 CUDA 6 Unified Memory simplifies porting code to the GPU by providing a new managed memory allocator that returns a pointer to data that can be accessed from either CPU or GPU c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6" y="973946"/>
            <a:ext cx="6427900" cy="277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64043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thrust lambda support</a:t>
            </a:r>
            <a:endParaRPr lang="en-US" dirty="0"/>
          </a:p>
        </p:txBody>
      </p:sp>
      <p:pic>
        <p:nvPicPr>
          <p:cNvPr id="4" name="Content Placeholder 3"/>
          <p:cNvPicPr>
            <a:picLocks noGrp="1" noChangeAspect="1"/>
          </p:cNvPicPr>
          <p:nvPr>
            <p:ph idx="1"/>
          </p:nvPr>
        </p:nvPicPr>
        <p:blipFill>
          <a:blip r:embed="rId2"/>
          <a:stretch>
            <a:fillRect/>
          </a:stretch>
        </p:blipFill>
        <p:spPr>
          <a:xfrm>
            <a:off x="1163911" y="1562088"/>
            <a:ext cx="6648450" cy="4238625"/>
          </a:xfrm>
          <a:prstGeom prst="rect">
            <a:avLst/>
          </a:prstGeom>
        </p:spPr>
      </p:pic>
    </p:spTree>
    <p:extLst>
      <p:ext uri="{BB962C8B-B14F-4D97-AF65-F5344CB8AC3E}">
        <p14:creationId xmlns:p14="http://schemas.microsoft.com/office/powerpoint/2010/main" val="237510841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Thrust</a:t>
            </a:r>
            <a:endParaRPr lang="en-US" dirty="0"/>
          </a:p>
        </p:txBody>
      </p:sp>
      <p:sp>
        <p:nvSpPr>
          <p:cNvPr id="6" name="Subtitle 5"/>
          <p:cNvSpPr>
            <a:spLocks noGrp="1"/>
          </p:cNvSpPr>
          <p:nvPr>
            <p:ph type="subTitle" idx="1"/>
          </p:nvPr>
        </p:nvSpPr>
        <p:spPr/>
        <p:txBody>
          <a:bodyPr/>
          <a:lstStyle/>
          <a:p>
            <a:endParaRPr lang="en-US"/>
          </a:p>
        </p:txBody>
      </p:sp>
      <p:sp>
        <p:nvSpPr>
          <p:cNvPr id="3" name="Footer Placeholder 2"/>
          <p:cNvSpPr>
            <a:spLocks noGrp="1"/>
          </p:cNvSpPr>
          <p:nvPr>
            <p:ph type="ftr" sz="quarter" idx="11"/>
          </p:nvPr>
        </p:nvSpPr>
        <p:spPr/>
        <p:txBody>
          <a:bodyPr/>
          <a:lstStyle/>
          <a:p>
            <a:r>
              <a:rPr lang="en-GB" smtClean="0">
                <a:solidFill>
                  <a:prstClr val="black">
                    <a:tint val="75000"/>
                  </a:prstClr>
                </a:solidFill>
              </a:rPr>
              <a:t>felice@cern.ch</a:t>
            </a:r>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143</a:t>
            </a:fld>
            <a:endParaRPr lang="en-GB">
              <a:solidFill>
                <a:prstClr val="black">
                  <a:tint val="75000"/>
                </a:prstClr>
              </a:solidFill>
            </a:endParaRPr>
          </a:p>
        </p:txBody>
      </p:sp>
    </p:spTree>
    <p:extLst>
      <p:ext uri="{BB962C8B-B14F-4D97-AF65-F5344CB8AC3E}">
        <p14:creationId xmlns:p14="http://schemas.microsoft.com/office/powerpoint/2010/main" val="25377973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Thrust</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Thrust is a C++ template library for CUDA based on the Standard Template Library (STL). </a:t>
            </a:r>
            <a:endParaRPr lang="en-US" dirty="0" smtClean="0"/>
          </a:p>
          <a:p>
            <a:r>
              <a:rPr lang="en-US" dirty="0" smtClean="0"/>
              <a:t>Thrust </a:t>
            </a:r>
            <a:r>
              <a:rPr lang="en-US" dirty="0"/>
              <a:t>allows you to implement high performance parallel applications with minimal programming effort through a high-level interface that is fully interoperable with CUDA C. </a:t>
            </a:r>
            <a:endParaRPr lang="en-US" dirty="0" smtClean="0"/>
          </a:p>
          <a:p>
            <a:r>
              <a:rPr lang="en-US" dirty="0" smtClean="0"/>
              <a:t>Rich </a:t>
            </a:r>
            <a:r>
              <a:rPr lang="en-US" dirty="0"/>
              <a:t>collection of data parallel primitives such as scan, sort, and </a:t>
            </a:r>
            <a:r>
              <a:rPr lang="en-US" dirty="0" smtClean="0"/>
              <a:t>reduce</a:t>
            </a:r>
            <a:r>
              <a:rPr lang="en-US" dirty="0">
                <a:effectLst/>
              </a:rPr>
              <a:t/>
            </a:r>
            <a:br>
              <a:rPr lang="en-US" dirty="0">
                <a:effectLst/>
              </a:rPr>
            </a:br>
            <a:r>
              <a:rPr lang="en-US" dirty="0">
                <a:effectLst/>
              </a:rPr>
              <a:t>Read more at: </a:t>
            </a:r>
            <a:r>
              <a:rPr lang="en-US" dirty="0">
                <a:effectLst/>
                <a:hlinkClick r:id="rId2"/>
              </a:rPr>
              <a:t>http://docs.nvidia.com/cuda/thrust/index.html#ixzz3ypRKV2Zt</a:t>
            </a:r>
            <a:r>
              <a:rPr lang="en-US" dirty="0">
                <a:effectLst/>
              </a:rPr>
              <a:t> </a:t>
            </a:r>
            <a:br>
              <a:rPr lang="en-US" dirty="0">
                <a:effectLst/>
              </a:rPr>
            </a:br>
            <a:endParaRPr lang="en-US" dirty="0">
              <a:effectLst/>
            </a:endParaRPr>
          </a:p>
          <a:p>
            <a:endParaRPr lang="en-US" dirty="0"/>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144</a:t>
            </a:fld>
            <a:endParaRPr lang="en-GB">
              <a:solidFill>
                <a:prstClr val="black">
                  <a:tint val="75000"/>
                </a:prstClr>
              </a:solidFill>
            </a:endParaRPr>
          </a:p>
        </p:txBody>
      </p:sp>
    </p:spTree>
    <p:extLst>
      <p:ext uri="{BB962C8B-B14F-4D97-AF65-F5344CB8AC3E}">
        <p14:creationId xmlns:p14="http://schemas.microsoft.com/office/powerpoint/2010/main" val="126359970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Sorting using Thrust</a:t>
            </a:r>
            <a:endParaRPr lang="en-US" dirty="0"/>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145</a:t>
            </a:fld>
            <a:endParaRPr lang="en-GB">
              <a:solidFill>
                <a:prstClr val="black">
                  <a:tint val="75000"/>
                </a:prstClr>
              </a:solidFill>
            </a:endParaRPr>
          </a:p>
        </p:txBody>
      </p:sp>
      <p:pic>
        <p:nvPicPr>
          <p:cNvPr id="6" name="Picture 5"/>
          <p:cNvPicPr>
            <a:picLocks noChangeAspect="1"/>
          </p:cNvPicPr>
          <p:nvPr/>
        </p:nvPicPr>
        <p:blipFill>
          <a:blip r:embed="rId3"/>
          <a:stretch>
            <a:fillRect/>
          </a:stretch>
        </p:blipFill>
        <p:spPr>
          <a:xfrm>
            <a:off x="791580" y="1538790"/>
            <a:ext cx="7200800" cy="4678071"/>
          </a:xfrm>
          <a:prstGeom prst="rect">
            <a:avLst/>
          </a:prstGeom>
        </p:spPr>
      </p:pic>
      <p:sp>
        <p:nvSpPr>
          <p:cNvPr id="7" name="TextBox 6"/>
          <p:cNvSpPr txBox="1"/>
          <p:nvPr/>
        </p:nvSpPr>
        <p:spPr>
          <a:xfrm>
            <a:off x="717169" y="6287109"/>
            <a:ext cx="3285365" cy="369332"/>
          </a:xfrm>
          <a:prstGeom prst="rect">
            <a:avLst/>
          </a:prstGeom>
          <a:noFill/>
        </p:spPr>
        <p:txBody>
          <a:bodyPr wrap="square" rtlCol="0">
            <a:spAutoFit/>
          </a:bodyPr>
          <a:lstStyle/>
          <a:p>
            <a:r>
              <a:rPr lang="en-US" dirty="0">
                <a:latin typeface="Bell MT" panose="02020503060305020303" pitchFamily="18" charset="0"/>
              </a:rPr>
              <a:t>https://thrust.github.io/</a:t>
            </a:r>
          </a:p>
        </p:txBody>
      </p:sp>
    </p:spTree>
    <p:extLst>
      <p:ext uri="{BB962C8B-B14F-4D97-AF65-F5344CB8AC3E}">
        <p14:creationId xmlns:p14="http://schemas.microsoft.com/office/powerpoint/2010/main" val="172891712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Thrust and CUDA Interoperability</a:t>
            </a:r>
            <a:endParaRPr lang="en-US" dirty="0"/>
          </a:p>
        </p:txBody>
      </p:sp>
      <p:sp>
        <p:nvSpPr>
          <p:cNvPr id="3" name="Content Placeholder 2"/>
          <p:cNvSpPr>
            <a:spLocks noGrp="1"/>
          </p:cNvSpPr>
          <p:nvPr>
            <p:ph idx="1"/>
          </p:nvPr>
        </p:nvSpPr>
        <p:spPr/>
        <p:txBody>
          <a:bodyPr>
            <a:normAutofit/>
          </a:bodyPr>
          <a:lstStyle/>
          <a:p>
            <a:r>
              <a:rPr lang="en-US" sz="1800" dirty="0" smtClean="0">
                <a:effectLst/>
                <a:latin typeface="Bell MT" panose="02020503060305020303" pitchFamily="18" charset="0"/>
              </a:rPr>
              <a:t>You can easily launch your custom CUDA Kernels on thrust device vectors, by passing the pointer to the first element (you can use the </a:t>
            </a:r>
            <a:r>
              <a:rPr lang="en-US" sz="1800" dirty="0">
                <a:effectLst/>
                <a:latin typeface="Courier 10 Pitch" pitchFamily="50" charset="0"/>
              </a:rPr>
              <a:t>thrust::</a:t>
            </a:r>
            <a:r>
              <a:rPr lang="en-US" sz="1800" dirty="0" err="1" smtClean="0">
                <a:effectLst/>
                <a:latin typeface="Courier 10 Pitch" pitchFamily="50" charset="0"/>
              </a:rPr>
              <a:t>device_vector</a:t>
            </a:r>
            <a:r>
              <a:rPr lang="en-US" sz="1800" dirty="0" smtClean="0">
                <a:effectLst/>
                <a:latin typeface="Courier 10 Pitch" pitchFamily="50" charset="0"/>
              </a:rPr>
              <a:t>::data() </a:t>
            </a:r>
            <a:r>
              <a:rPr lang="en-US" sz="1800" dirty="0" smtClean="0">
                <a:effectLst/>
                <a:latin typeface="Bell MT" panose="02020503060305020303" pitchFamily="18" charset="0"/>
              </a:rPr>
              <a:t>method or </a:t>
            </a:r>
            <a:r>
              <a:rPr lang="en-US" sz="1800" dirty="0" smtClean="0">
                <a:effectLst/>
                <a:latin typeface="Courier 10 Pitch" pitchFamily="50" charset="0"/>
              </a:rPr>
              <a:t>&amp;vector[0]</a:t>
            </a:r>
            <a:r>
              <a:rPr lang="en-US" sz="1800" dirty="0" smtClean="0">
                <a:effectLst/>
                <a:latin typeface="Bell MT" panose="02020503060305020303" pitchFamily="18" charset="0"/>
              </a:rPr>
              <a:t>)</a:t>
            </a:r>
          </a:p>
          <a:p>
            <a:r>
              <a:rPr lang="en-US" sz="1800" dirty="0" smtClean="0">
                <a:effectLst/>
                <a:latin typeface="Bell MT" panose="02020503060305020303" pitchFamily="18" charset="0"/>
              </a:rPr>
              <a:t>Improves readability</a:t>
            </a:r>
          </a:p>
          <a:p>
            <a:r>
              <a:rPr lang="en-US" sz="1800" dirty="0" smtClean="0">
                <a:effectLst/>
                <a:latin typeface="Bell MT" panose="02020503060305020303" pitchFamily="18" charset="0"/>
              </a:rPr>
              <a:t>Memory managed automatically</a:t>
            </a:r>
          </a:p>
          <a:p>
            <a:r>
              <a:rPr lang="en-US" sz="1800" dirty="0" smtClean="0">
                <a:effectLst/>
                <a:latin typeface="Bell MT" panose="02020503060305020303" pitchFamily="18" charset="0"/>
              </a:rPr>
              <a:t>CUDA code generated behind the scenes</a:t>
            </a:r>
          </a:p>
          <a:p>
            <a:endParaRPr lang="en-US" sz="1800" dirty="0" smtClean="0">
              <a:effectLst/>
              <a:latin typeface="Bell MT" panose="02020503060305020303" pitchFamily="18" charset="0"/>
            </a:endParaRPr>
          </a:p>
          <a:p>
            <a:pPr marL="0" indent="0">
              <a:buNone/>
            </a:pPr>
            <a:r>
              <a:rPr lang="en-US" sz="1800" dirty="0" smtClean="0">
                <a:effectLst/>
                <a:latin typeface="Courier 10 Pitch" pitchFamily="50" charset="0"/>
              </a:rPr>
              <a:t>thrust</a:t>
            </a:r>
            <a:r>
              <a:rPr lang="en-US" sz="1800" dirty="0">
                <a:effectLst/>
                <a:latin typeface="Courier 10 Pitch" pitchFamily="50" charset="0"/>
              </a:rPr>
              <a:t>::</a:t>
            </a:r>
            <a:r>
              <a:rPr lang="en-US" sz="1800" dirty="0" err="1" smtClean="0">
                <a:effectLst/>
                <a:latin typeface="Courier 10 Pitch" pitchFamily="50" charset="0"/>
              </a:rPr>
              <a:t>device_vector</a:t>
            </a:r>
            <a:r>
              <a:rPr lang="en-US" sz="1800" dirty="0" smtClean="0">
                <a:effectLst/>
                <a:latin typeface="Courier 10 Pitch" pitchFamily="50" charset="0"/>
              </a:rPr>
              <a:t>&lt;</a:t>
            </a:r>
            <a:r>
              <a:rPr lang="en-US" sz="1800" dirty="0" err="1" smtClean="0">
                <a:solidFill>
                  <a:schemeClr val="tx2">
                    <a:lumMod val="60000"/>
                    <a:lumOff val="40000"/>
                  </a:schemeClr>
                </a:solidFill>
                <a:effectLst/>
                <a:latin typeface="Courier 10 Pitch" pitchFamily="50" charset="0"/>
              </a:rPr>
              <a:t>int</a:t>
            </a:r>
            <a:r>
              <a:rPr lang="en-US" sz="1800" dirty="0" smtClean="0">
                <a:effectLst/>
                <a:latin typeface="Courier 10 Pitch" pitchFamily="50" charset="0"/>
              </a:rPr>
              <a:t>&gt; </a:t>
            </a:r>
            <a:r>
              <a:rPr lang="en-US" sz="1800" dirty="0" err="1" smtClean="0">
                <a:effectLst/>
                <a:latin typeface="Courier 10 Pitch" pitchFamily="50" charset="0"/>
              </a:rPr>
              <a:t>d_vector</a:t>
            </a:r>
            <a:r>
              <a:rPr lang="en-US" sz="1800" dirty="0" smtClean="0">
                <a:effectLst/>
                <a:latin typeface="Courier 10 Pitch" pitchFamily="50" charset="0"/>
              </a:rPr>
              <a:t>;</a:t>
            </a:r>
            <a:endParaRPr lang="en-US" sz="1800" dirty="0">
              <a:effectLst/>
              <a:latin typeface="Courier 10 Pitch" pitchFamily="50" charset="0"/>
            </a:endParaRPr>
          </a:p>
          <a:p>
            <a:pPr marL="0" indent="0">
              <a:buNone/>
            </a:pPr>
            <a:r>
              <a:rPr lang="en-US" sz="1800" dirty="0" err="1" smtClean="0">
                <a:solidFill>
                  <a:schemeClr val="tx2">
                    <a:lumMod val="60000"/>
                    <a:lumOff val="40000"/>
                  </a:schemeClr>
                </a:solidFill>
                <a:effectLst/>
                <a:latin typeface="Courier 10 Pitch" pitchFamily="50" charset="0"/>
              </a:rPr>
              <a:t>int</a:t>
            </a:r>
            <a:r>
              <a:rPr lang="en-US" sz="1800" dirty="0" smtClean="0">
                <a:solidFill>
                  <a:schemeClr val="tx2">
                    <a:lumMod val="60000"/>
                    <a:lumOff val="40000"/>
                  </a:schemeClr>
                </a:solidFill>
                <a:effectLst/>
                <a:latin typeface="Courier 10 Pitch" pitchFamily="50" charset="0"/>
              </a:rPr>
              <a:t>* </a:t>
            </a:r>
            <a:r>
              <a:rPr lang="en-US" sz="1800" dirty="0" err="1" smtClean="0">
                <a:effectLst/>
                <a:latin typeface="Courier 10 Pitch" pitchFamily="50" charset="0"/>
              </a:rPr>
              <a:t>d_array</a:t>
            </a:r>
            <a:r>
              <a:rPr lang="en-US" sz="1800" dirty="0" smtClean="0">
                <a:effectLst/>
                <a:latin typeface="Courier 10 Pitch" pitchFamily="50" charset="0"/>
              </a:rPr>
              <a:t>= </a:t>
            </a:r>
            <a:r>
              <a:rPr lang="en-US" sz="1800" dirty="0">
                <a:effectLst/>
                <a:latin typeface="Courier 10 Pitch" pitchFamily="50" charset="0"/>
              </a:rPr>
              <a:t>thrust::</a:t>
            </a:r>
            <a:r>
              <a:rPr lang="en-US" sz="1800" dirty="0" err="1">
                <a:effectLst/>
                <a:latin typeface="Courier 10 Pitch" pitchFamily="50" charset="0"/>
              </a:rPr>
              <a:t>raw_pointer_cast</a:t>
            </a:r>
            <a:r>
              <a:rPr lang="en-US" sz="1800" dirty="0" smtClean="0">
                <a:solidFill>
                  <a:schemeClr val="accent3">
                    <a:lumMod val="75000"/>
                  </a:schemeClr>
                </a:solidFill>
                <a:effectLst/>
                <a:latin typeface="Courier 10 Pitch" pitchFamily="50" charset="0"/>
              </a:rPr>
              <a:t>(</a:t>
            </a:r>
            <a:r>
              <a:rPr lang="en-US" sz="1800" dirty="0" smtClean="0">
                <a:effectLst/>
                <a:latin typeface="Courier 10 Pitch" pitchFamily="50" charset="0"/>
              </a:rPr>
              <a:t>&amp;</a:t>
            </a:r>
            <a:r>
              <a:rPr lang="en-US" sz="1800" dirty="0" err="1" smtClean="0">
                <a:effectLst/>
                <a:latin typeface="Courier 10 Pitch" pitchFamily="50" charset="0"/>
              </a:rPr>
              <a:t>d_vector</a:t>
            </a:r>
            <a:r>
              <a:rPr lang="en-US" sz="1800" dirty="0" smtClean="0">
                <a:effectLst/>
                <a:latin typeface="Courier 10 Pitch" pitchFamily="50" charset="0"/>
              </a:rPr>
              <a:t>[0]</a:t>
            </a:r>
            <a:r>
              <a:rPr lang="en-US" sz="1800" dirty="0" smtClean="0">
                <a:solidFill>
                  <a:schemeClr val="accent3">
                    <a:lumMod val="75000"/>
                  </a:schemeClr>
                </a:solidFill>
                <a:effectLst/>
                <a:latin typeface="Courier 10 Pitch" pitchFamily="50" charset="0"/>
              </a:rPr>
              <a:t>)</a:t>
            </a:r>
            <a:r>
              <a:rPr lang="en-US" sz="1800" dirty="0" smtClean="0">
                <a:effectLst/>
                <a:latin typeface="Courier 10 Pitch" pitchFamily="50" charset="0"/>
              </a:rPr>
              <a:t>;</a:t>
            </a:r>
            <a:endParaRPr lang="en-US" sz="1800" dirty="0">
              <a:effectLst/>
              <a:latin typeface="Courier 10 Pitch" pitchFamily="50" charset="0"/>
            </a:endParaRPr>
          </a:p>
          <a:p>
            <a:pPr marL="0" indent="0">
              <a:buNone/>
            </a:pPr>
            <a:r>
              <a:rPr lang="en-US" sz="1800" dirty="0">
                <a:effectLst/>
                <a:latin typeface="Courier 10 Pitch" pitchFamily="50" charset="0"/>
              </a:rPr>
              <a:t> </a:t>
            </a:r>
          </a:p>
          <a:p>
            <a:pPr marL="0" indent="0">
              <a:buNone/>
            </a:pPr>
            <a:r>
              <a:rPr lang="en-US" sz="1800" dirty="0" err="1" smtClean="0">
                <a:effectLst/>
                <a:latin typeface="Courier 10 Pitch" pitchFamily="50" charset="0"/>
              </a:rPr>
              <a:t>myCUDAKernel</a:t>
            </a:r>
            <a:r>
              <a:rPr lang="en-US" sz="1800" dirty="0" smtClean="0">
                <a:effectLst/>
                <a:latin typeface="Courier 10 Pitch" pitchFamily="50" charset="0"/>
              </a:rPr>
              <a:t>&lt;&lt;&lt; </a:t>
            </a:r>
            <a:r>
              <a:rPr lang="en-US" sz="1800" dirty="0">
                <a:effectLst/>
                <a:latin typeface="Courier 10 Pitch" pitchFamily="50" charset="0"/>
              </a:rPr>
              <a:t>x, y </a:t>
            </a:r>
            <a:r>
              <a:rPr lang="en-US" sz="1800" dirty="0" smtClean="0">
                <a:effectLst/>
                <a:latin typeface="Courier 10 Pitch" pitchFamily="50" charset="0"/>
              </a:rPr>
              <a:t>&gt;&gt;&gt;</a:t>
            </a:r>
            <a:r>
              <a:rPr lang="en-US" sz="1800" dirty="0" smtClean="0">
                <a:solidFill>
                  <a:schemeClr val="accent3">
                    <a:lumMod val="75000"/>
                  </a:schemeClr>
                </a:solidFill>
                <a:effectLst/>
                <a:latin typeface="Courier 10 Pitch" pitchFamily="50" charset="0"/>
              </a:rPr>
              <a:t>(</a:t>
            </a:r>
            <a:r>
              <a:rPr lang="en-US" sz="1800" dirty="0" err="1">
                <a:effectLst/>
                <a:latin typeface="Courier 10 Pitch" pitchFamily="50" charset="0"/>
              </a:rPr>
              <a:t>d_array</a:t>
            </a:r>
            <a:r>
              <a:rPr lang="en-US" sz="1800" dirty="0" smtClean="0">
                <a:effectLst/>
                <a:latin typeface="Courier 10 Pitch" pitchFamily="50" charset="0"/>
              </a:rPr>
              <a:t>, </a:t>
            </a:r>
            <a:r>
              <a:rPr lang="en-US" sz="1800" dirty="0" err="1">
                <a:effectLst/>
                <a:latin typeface="Courier 10 Pitch" pitchFamily="50" charset="0"/>
              </a:rPr>
              <a:t>d_vector</a:t>
            </a:r>
            <a:r>
              <a:rPr lang="en-US" sz="1800" dirty="0" err="1" smtClean="0">
                <a:effectLst/>
                <a:latin typeface="Courier 10 Pitch" pitchFamily="50" charset="0"/>
              </a:rPr>
              <a:t>.size</a:t>
            </a:r>
            <a:r>
              <a:rPr lang="en-US" sz="1800" dirty="0" smtClean="0">
                <a:solidFill>
                  <a:schemeClr val="accent3">
                    <a:lumMod val="75000"/>
                  </a:schemeClr>
                </a:solidFill>
                <a:effectLst/>
                <a:latin typeface="Courier 10 Pitch" pitchFamily="50" charset="0"/>
              </a:rPr>
              <a:t>())</a:t>
            </a:r>
            <a:r>
              <a:rPr lang="en-US" sz="1800" dirty="0" smtClean="0">
                <a:effectLst/>
                <a:latin typeface="Courier 10 Pitch" pitchFamily="50" charset="0"/>
              </a:rPr>
              <a:t>;</a:t>
            </a:r>
            <a:endParaRPr lang="en-US" sz="1800" dirty="0">
              <a:effectLst/>
              <a:latin typeface="Courier 10 Pitch" pitchFamily="50"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146</a:t>
            </a:fld>
            <a:endParaRPr lang="en-GB">
              <a:solidFill>
                <a:prstClr val="black">
                  <a:tint val="75000"/>
                </a:prstClr>
              </a:solidFill>
            </a:endParaRPr>
          </a:p>
        </p:txBody>
      </p:sp>
    </p:spTree>
    <p:extLst>
      <p:ext uri="{BB962C8B-B14F-4D97-AF65-F5344CB8AC3E}">
        <p14:creationId xmlns:p14="http://schemas.microsoft.com/office/powerpoint/2010/main" val="63129053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a:bodyPr>
          <a:lstStyle/>
          <a:p>
            <a:r>
              <a:rPr lang="en-GB" dirty="0" smtClean="0"/>
              <a:t>Questions?</a:t>
            </a:r>
            <a:endParaRPr lang="en-GB" dirty="0"/>
          </a:p>
        </p:txBody>
      </p:sp>
    </p:spTree>
    <p:extLst>
      <p:ext uri="{BB962C8B-B14F-4D97-AF65-F5344CB8AC3E}">
        <p14:creationId xmlns:p14="http://schemas.microsoft.com/office/powerpoint/2010/main" val="75486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dirty="0" smtClean="0"/>
              <a:t>CUDA Training – NVIDIA</a:t>
            </a:r>
          </a:p>
          <a:p>
            <a:r>
              <a:rPr lang="en-US" dirty="0"/>
              <a:t>Programming Massively Parallel </a:t>
            </a:r>
            <a:r>
              <a:rPr lang="en-US" dirty="0" smtClean="0"/>
              <a:t>Processors – D. B. Kirk, W. W. </a:t>
            </a:r>
            <a:r>
              <a:rPr lang="en-US" dirty="0" err="1" smtClean="0"/>
              <a:t>Hwu</a:t>
            </a:r>
            <a:r>
              <a:rPr lang="en-US" dirty="0" smtClean="0"/>
              <a:t> </a:t>
            </a:r>
          </a:p>
          <a:p>
            <a:endParaRPr lang="en-US" dirty="0"/>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148</a:t>
            </a:fld>
            <a:endParaRPr lang="en-GB">
              <a:solidFill>
                <a:prstClr val="black">
                  <a:tint val="75000"/>
                </a:prstClr>
              </a:solidFill>
            </a:endParaRPr>
          </a:p>
        </p:txBody>
      </p:sp>
    </p:spTree>
    <p:extLst>
      <p:ext uri="{BB962C8B-B14F-4D97-AF65-F5344CB8AC3E}">
        <p14:creationId xmlns:p14="http://schemas.microsoft.com/office/powerpoint/2010/main" val="1765726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Bandwidth</a:t>
            </a:r>
            <a:endParaRPr lang="en-US" dirty="0"/>
          </a:p>
        </p:txBody>
      </p:sp>
      <p:pic>
        <p:nvPicPr>
          <p:cNvPr id="7" name="Content Placeholder 6"/>
          <p:cNvPicPr>
            <a:picLocks noGrp="1" noChangeAspect="1"/>
          </p:cNvPicPr>
          <p:nvPr>
            <p:ph idx="1"/>
          </p:nvPr>
        </p:nvPicPr>
        <p:blipFill>
          <a:blip r:embed="rId2"/>
          <a:stretch>
            <a:fillRect/>
          </a:stretch>
        </p:blipFill>
        <p:spPr>
          <a:xfrm>
            <a:off x="1554692" y="1600200"/>
            <a:ext cx="6034616" cy="4525963"/>
          </a:xfrm>
          <a:prstGeom prst="rect">
            <a:avLst/>
          </a:prstGeom>
        </p:spPr>
      </p:pic>
      <p:sp>
        <p:nvSpPr>
          <p:cNvPr id="6" name="Slide Number Placeholder 5"/>
          <p:cNvSpPr>
            <a:spLocks noGrp="1"/>
          </p:cNvSpPr>
          <p:nvPr>
            <p:ph type="sldNum" sz="quarter" idx="12"/>
          </p:nvPr>
        </p:nvSpPr>
        <p:spPr/>
        <p:txBody>
          <a:bodyPr/>
          <a:lstStyle/>
          <a:p>
            <a:fld id="{16B3AADE-80ED-49F1-ADB4-8B3B92A3600F}" type="slidenum">
              <a:rPr lang="en-GB" smtClean="0">
                <a:solidFill>
                  <a:prstClr val="black">
                    <a:tint val="75000"/>
                  </a:prstClr>
                </a:solidFill>
              </a:rPr>
              <a:pPr/>
              <a:t>15</a:t>
            </a:fld>
            <a:endParaRPr lang="en-GB">
              <a:solidFill>
                <a:prstClr val="black">
                  <a:tint val="75000"/>
                </a:prstClr>
              </a:solidFill>
            </a:endParaRPr>
          </a:p>
        </p:txBody>
      </p:sp>
    </p:spTree>
    <p:extLst>
      <p:ext uri="{BB962C8B-B14F-4D97-AF65-F5344CB8AC3E}">
        <p14:creationId xmlns:p14="http://schemas.microsoft.com/office/powerpoint/2010/main" val="988854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Bandwidth</a:t>
            </a:r>
            <a:endParaRPr lang="en-US" dirty="0"/>
          </a:p>
        </p:txBody>
      </p:sp>
      <p:sp>
        <p:nvSpPr>
          <p:cNvPr id="6" name="Slide Number Placeholder 5"/>
          <p:cNvSpPr>
            <a:spLocks noGrp="1"/>
          </p:cNvSpPr>
          <p:nvPr>
            <p:ph type="sldNum" sz="quarter" idx="12"/>
          </p:nvPr>
        </p:nvSpPr>
        <p:spPr/>
        <p:txBody>
          <a:bodyPr/>
          <a:lstStyle/>
          <a:p>
            <a:fld id="{16B3AADE-80ED-49F1-ADB4-8B3B92A3600F}" type="slidenum">
              <a:rPr lang="en-GB" smtClean="0">
                <a:solidFill>
                  <a:prstClr val="black">
                    <a:tint val="75000"/>
                  </a:prstClr>
                </a:solidFill>
              </a:rPr>
              <a:pPr/>
              <a:t>16</a:t>
            </a:fld>
            <a:endParaRPr lang="en-GB">
              <a:solidFill>
                <a:prstClr val="black">
                  <a:tint val="75000"/>
                </a:prstClr>
              </a:solidFill>
            </a:endParaRPr>
          </a:p>
        </p:txBody>
      </p:sp>
      <p:pic>
        <p:nvPicPr>
          <p:cNvPr id="3" name="Picture 2"/>
          <p:cNvPicPr>
            <a:picLocks noChangeAspect="1"/>
          </p:cNvPicPr>
          <p:nvPr/>
        </p:nvPicPr>
        <p:blipFill>
          <a:blip r:embed="rId2"/>
          <a:stretch>
            <a:fillRect/>
          </a:stretch>
        </p:blipFill>
        <p:spPr>
          <a:xfrm>
            <a:off x="1106615" y="1017282"/>
            <a:ext cx="7111111" cy="5333333"/>
          </a:xfrm>
          <a:prstGeom prst="rect">
            <a:avLst/>
          </a:prstGeom>
        </p:spPr>
      </p:pic>
    </p:spTree>
    <p:extLst>
      <p:ext uri="{BB962C8B-B14F-4D97-AF65-F5344CB8AC3E}">
        <p14:creationId xmlns:p14="http://schemas.microsoft.com/office/powerpoint/2010/main" val="3047207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Conflicting </a:t>
            </a:r>
            <a:r>
              <a:rPr lang="en-US" dirty="0" smtClean="0"/>
              <a:t>data</a:t>
            </a:r>
            <a:endParaRPr lang="en-US" dirty="0"/>
          </a:p>
        </p:txBody>
      </p:sp>
      <p:sp>
        <p:nvSpPr>
          <p:cNvPr id="3" name="Content Placeholder 2"/>
          <p:cNvSpPr>
            <a:spLocks noGrp="1"/>
          </p:cNvSpPr>
          <p:nvPr>
            <p:ph idx="1"/>
          </p:nvPr>
        </p:nvSpPr>
        <p:spPr>
          <a:xfrm>
            <a:off x="457200" y="1018272"/>
            <a:ext cx="8229600" cy="4525963"/>
          </a:xfrm>
        </p:spPr>
        <p:txBody>
          <a:bodyPr>
            <a:normAutofit/>
          </a:bodyPr>
          <a:lstStyle/>
          <a:p>
            <a:pPr marL="0" indent="0">
              <a:buNone/>
            </a:pPr>
            <a:r>
              <a:rPr lang="en-US" sz="2400" dirty="0"/>
              <a:t>Conflicting Data Updates Cause Serialization and Delays:</a:t>
            </a:r>
          </a:p>
          <a:p>
            <a:r>
              <a:rPr lang="en-US" sz="2400" dirty="0"/>
              <a:t>Massively parallel execution cannot afford serialization</a:t>
            </a:r>
          </a:p>
          <a:p>
            <a:r>
              <a:rPr lang="en-US" sz="2400" dirty="0"/>
              <a:t>Contentions in updating critical data causes serialization</a:t>
            </a:r>
          </a:p>
          <a:p>
            <a:endParaRPr lang="en-US" sz="2400" dirty="0"/>
          </a:p>
        </p:txBody>
      </p:sp>
      <p:sp>
        <p:nvSpPr>
          <p:cNvPr id="6" name="Slide Number Placeholder 5"/>
          <p:cNvSpPr>
            <a:spLocks noGrp="1"/>
          </p:cNvSpPr>
          <p:nvPr>
            <p:ph type="sldNum" sz="quarter" idx="12"/>
          </p:nvPr>
        </p:nvSpPr>
        <p:spPr/>
        <p:txBody>
          <a:bodyPr/>
          <a:lstStyle/>
          <a:p>
            <a:fld id="{16B3AADE-80ED-49F1-ADB4-8B3B92A3600F}" type="slidenum">
              <a:rPr lang="en-GB" smtClean="0">
                <a:solidFill>
                  <a:prstClr val="black">
                    <a:tint val="75000"/>
                  </a:prstClr>
                </a:solidFill>
              </a:rPr>
              <a:pPr/>
              <a:t>17</a:t>
            </a:fld>
            <a:endParaRPr lang="en-GB">
              <a:solidFill>
                <a:prstClr val="black">
                  <a:tint val="75000"/>
                </a:prstClr>
              </a:solidFill>
            </a:endParaRPr>
          </a:p>
        </p:txBody>
      </p:sp>
      <p:pic>
        <p:nvPicPr>
          <p:cNvPr id="7" name="Picture 6"/>
          <p:cNvPicPr>
            <a:picLocks noChangeAspect="1"/>
          </p:cNvPicPr>
          <p:nvPr/>
        </p:nvPicPr>
        <p:blipFill>
          <a:blip r:embed="rId2"/>
          <a:stretch>
            <a:fillRect/>
          </a:stretch>
        </p:blipFill>
        <p:spPr>
          <a:xfrm>
            <a:off x="-72086" y="2438890"/>
            <a:ext cx="9288171" cy="3838095"/>
          </a:xfrm>
          <a:prstGeom prst="rect">
            <a:avLst/>
          </a:prstGeom>
        </p:spPr>
      </p:pic>
    </p:spTree>
    <p:extLst>
      <p:ext uri="{BB962C8B-B14F-4D97-AF65-F5344CB8AC3E}">
        <p14:creationId xmlns:p14="http://schemas.microsoft.com/office/powerpoint/2010/main" val="3477349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Heterogeneous Parallel Computing Systems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18</a:t>
            </a:fld>
            <a:endParaRPr lang="en-GB">
              <a:solidFill>
                <a:prstClr val="black">
                  <a:tint val="75000"/>
                </a:prstClr>
              </a:solidFill>
            </a:endParaRPr>
          </a:p>
        </p:txBody>
      </p:sp>
    </p:spTree>
    <p:extLst>
      <p:ext uri="{BB962C8B-B14F-4D97-AF65-F5344CB8AC3E}">
        <p14:creationId xmlns:p14="http://schemas.microsoft.com/office/powerpoint/2010/main" val="2663156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Heterogeneous Computing</a:t>
            </a:r>
            <a:endParaRPr lang="en-GB" dirty="0"/>
          </a:p>
        </p:txBody>
      </p:sp>
      <p:sp>
        <p:nvSpPr>
          <p:cNvPr id="3" name="Content Placeholder 2"/>
          <p:cNvSpPr>
            <a:spLocks noGrp="1"/>
          </p:cNvSpPr>
          <p:nvPr>
            <p:ph idx="1"/>
          </p:nvPr>
        </p:nvSpPr>
        <p:spPr/>
        <p:txBody>
          <a:bodyPr/>
          <a:lstStyle/>
          <a:p>
            <a:r>
              <a:rPr lang="en-US" dirty="0" smtClean="0"/>
              <a:t>Terminology</a:t>
            </a:r>
          </a:p>
          <a:p>
            <a:pPr lvl="1"/>
            <a:r>
              <a:rPr lang="en-US" dirty="0" smtClean="0"/>
              <a:t>Host       The CPU and its memory space</a:t>
            </a:r>
          </a:p>
          <a:p>
            <a:pPr lvl="1"/>
            <a:r>
              <a:rPr lang="en-US" dirty="0" smtClean="0"/>
              <a:t>Device    The GPU and its memory space</a:t>
            </a:r>
            <a:endParaRPr lang="en-GB" dirty="0"/>
          </a:p>
        </p:txBody>
      </p:sp>
      <p:pic>
        <p:nvPicPr>
          <p:cNvPr id="7" name="Picture 2" descr="\\JASON-PC\Users\Jason\Documents\CUDA by Example\Tesla_c1060_3qtr.png"/>
          <p:cNvPicPr>
            <a:picLocks noChangeAspect="1" noChangeArrowheads="1"/>
          </p:cNvPicPr>
          <p:nvPr/>
        </p:nvPicPr>
        <p:blipFill>
          <a:blip r:embed="rId3" cstate="print"/>
          <a:srcRect/>
          <a:stretch>
            <a:fillRect/>
          </a:stretch>
        </p:blipFill>
        <p:spPr bwMode="auto">
          <a:xfrm>
            <a:off x="5126296" y="3803313"/>
            <a:ext cx="2416034" cy="1635828"/>
          </a:xfrm>
          <a:prstGeom prst="rect">
            <a:avLst/>
          </a:prstGeom>
          <a:noFill/>
        </p:spPr>
      </p:pic>
      <p:sp>
        <p:nvSpPr>
          <p:cNvPr id="9" name="TextBox 8"/>
          <p:cNvSpPr txBox="1"/>
          <p:nvPr/>
        </p:nvSpPr>
        <p:spPr bwMode="auto">
          <a:xfrm>
            <a:off x="5928357" y="5535723"/>
            <a:ext cx="811911" cy="360751"/>
          </a:xfrm>
          <a:prstGeom prst="rect">
            <a:avLst/>
          </a:prstGeom>
          <a:noFill/>
          <a:ln w="9525">
            <a:noFill/>
            <a:miter lim="800000"/>
            <a:headEnd/>
            <a:tailEnd/>
          </a:ln>
        </p:spPr>
        <p:txBody>
          <a:bodyPr wrap="none" lIns="82942" tIns="41471" rIns="82942" bIns="41471" rtlCol="0">
            <a:spAutoFit/>
          </a:bodyPr>
          <a:lstStyle/>
          <a:p>
            <a:pPr algn="ctr" defTabSz="829452" eaLnBrk="0" fontAlgn="auto" hangingPunct="0">
              <a:spcBef>
                <a:spcPts val="0"/>
              </a:spcBef>
              <a:spcAft>
                <a:spcPts val="0"/>
              </a:spcAft>
              <a:defRPr/>
            </a:pPr>
            <a:r>
              <a:rPr lang="en-GB" kern="0" dirty="0">
                <a:solidFill>
                  <a:srgbClr val="808080"/>
                </a:solidFill>
                <a:latin typeface="Bell MT" panose="02020503060305020303" pitchFamily="18" charset="0"/>
              </a:rPr>
              <a:t>Device</a:t>
            </a:r>
          </a:p>
        </p:txBody>
      </p:sp>
      <p:pic>
        <p:nvPicPr>
          <p:cNvPr id="10" name="Picture 3" descr="\\JASON-PC\Users\Jason\Documents\CUDA by Example\host.png"/>
          <p:cNvPicPr>
            <a:picLocks noChangeAspect="1" noChangeArrowheads="1"/>
          </p:cNvPicPr>
          <p:nvPr/>
        </p:nvPicPr>
        <p:blipFill>
          <a:blip r:embed="rId4" cstate="print"/>
          <a:srcRect/>
          <a:stretch>
            <a:fillRect/>
          </a:stretch>
        </p:blipFill>
        <p:spPr bwMode="auto">
          <a:xfrm>
            <a:off x="1186456" y="3610147"/>
            <a:ext cx="2438178" cy="1828994"/>
          </a:xfrm>
          <a:prstGeom prst="rect">
            <a:avLst/>
          </a:prstGeom>
          <a:noFill/>
        </p:spPr>
      </p:pic>
      <p:sp>
        <p:nvSpPr>
          <p:cNvPr id="11" name="TextBox 10"/>
          <p:cNvSpPr txBox="1"/>
          <p:nvPr/>
        </p:nvSpPr>
        <p:spPr bwMode="auto">
          <a:xfrm>
            <a:off x="2091761" y="5535723"/>
            <a:ext cx="627566" cy="360751"/>
          </a:xfrm>
          <a:prstGeom prst="rect">
            <a:avLst/>
          </a:prstGeom>
          <a:noFill/>
          <a:ln w="9525">
            <a:noFill/>
            <a:miter lim="800000"/>
            <a:headEnd/>
            <a:tailEnd/>
          </a:ln>
        </p:spPr>
        <p:txBody>
          <a:bodyPr wrap="none" lIns="82942" tIns="41471" rIns="82942" bIns="41471" rtlCol="0">
            <a:spAutoFit/>
          </a:bodyPr>
          <a:lstStyle/>
          <a:p>
            <a:pPr algn="ctr" defTabSz="829452" eaLnBrk="0" fontAlgn="auto" hangingPunct="0">
              <a:spcBef>
                <a:spcPts val="0"/>
              </a:spcBef>
              <a:spcAft>
                <a:spcPts val="0"/>
              </a:spcAft>
              <a:defRPr/>
            </a:pPr>
            <a:r>
              <a:rPr lang="en-GB" kern="0" dirty="0">
                <a:solidFill>
                  <a:srgbClr val="808080"/>
                </a:solidFill>
                <a:latin typeface="Bell MT" panose="02020503060305020303" pitchFamily="18" charset="0"/>
              </a:rPr>
              <a:t>Host</a:t>
            </a:r>
          </a:p>
        </p:txBody>
      </p:sp>
    </p:spTree>
    <p:extLst>
      <p:ext uri="{BB962C8B-B14F-4D97-AF65-F5344CB8AC3E}">
        <p14:creationId xmlns:p14="http://schemas.microsoft.com/office/powerpoint/2010/main" val="156042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Prerequisites</a:t>
            </a:r>
            <a:endParaRPr lang="en-GB" dirty="0"/>
          </a:p>
        </p:txBody>
      </p:sp>
      <p:sp>
        <p:nvSpPr>
          <p:cNvPr id="3" name="Content Placeholder 2" descr=" 3"/>
          <p:cNvSpPr>
            <a:spLocks noGrp="1"/>
          </p:cNvSpPr>
          <p:nvPr>
            <p:ph idx="1"/>
          </p:nvPr>
        </p:nvSpPr>
        <p:spPr>
          <a:xfrm>
            <a:off x="457200" y="1600200"/>
            <a:ext cx="8229600" cy="4525963"/>
          </a:xfrm>
        </p:spPr>
        <p:txBody>
          <a:bodyPr>
            <a:normAutofit lnSpcReduction="10000"/>
          </a:bodyPr>
          <a:lstStyle/>
          <a:p>
            <a:r>
              <a:rPr lang="en-GB" dirty="0" smtClean="0"/>
              <a:t>You need </a:t>
            </a:r>
            <a:r>
              <a:rPr lang="en-GB" dirty="0"/>
              <a:t>e</a:t>
            </a:r>
            <a:r>
              <a:rPr lang="en-GB" dirty="0" smtClean="0"/>
              <a:t>xperience with C or C++</a:t>
            </a:r>
          </a:p>
          <a:p>
            <a:endParaRPr lang="en-GB" dirty="0"/>
          </a:p>
          <a:p>
            <a:pPr lvl="0"/>
            <a:r>
              <a:rPr lang="en-GB" smtClean="0">
                <a:latin typeface="Bell MT" panose="02020503060305020303" pitchFamily="18" charset="0"/>
              </a:rPr>
              <a:t>You don’t need GPU experience</a:t>
            </a:r>
          </a:p>
          <a:p>
            <a:endParaRPr lang="en-GB" dirty="0"/>
          </a:p>
          <a:p>
            <a:pPr lvl="0"/>
            <a:r>
              <a:rPr lang="en-GB" smtClean="0">
                <a:latin typeface="Bell MT" panose="02020503060305020303" pitchFamily="18" charset="0"/>
              </a:rPr>
              <a:t>You don’t need parallel programming experience</a:t>
            </a:r>
          </a:p>
          <a:p>
            <a:endParaRPr lang="en-GB" dirty="0"/>
          </a:p>
          <a:p>
            <a:pPr lvl="0"/>
            <a:r>
              <a:rPr lang="en-GB" smtClean="0">
                <a:latin typeface="Bell MT" panose="02020503060305020303" pitchFamily="18" charset="0"/>
              </a:rPr>
              <a:t>You don’t need graphics experience</a:t>
            </a:r>
          </a:p>
          <a:p>
            <a:pPr>
              <a:buChar char=" "/>
            </a:pPr>
            <a:endParaRPr lang="en-GB" dirty="0"/>
          </a:p>
        </p:txBody>
      </p:sp>
    </p:spTree>
    <p:extLst>
      <p:ext uri="{BB962C8B-B14F-4D97-AF65-F5344CB8AC3E}">
        <p14:creationId xmlns:p14="http://schemas.microsoft.com/office/powerpoint/2010/main" val="13929575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 3"/>
          <p:cNvSpPr>
            <a:spLocks noGrp="1"/>
          </p:cNvSpPr>
          <p:nvPr>
            <p:ph type="title"/>
          </p:nvPr>
        </p:nvSpPr>
        <p:spPr/>
        <p:txBody>
          <a:bodyPr/>
          <a:lstStyle/>
          <a:p>
            <a:r>
              <a:rPr lang="en-GB" dirty="0" smtClean="0">
                <a:latin typeface="Bell MT" panose="02020503060305020303" pitchFamily="18" charset="0"/>
              </a:rPr>
              <a:t>Heterogeneous Computing</a:t>
            </a:r>
            <a:endParaRPr lang="en-GB" dirty="0">
              <a:latin typeface="Bell MT" panose="02020503060305020303" pitchFamily="18" charset="0"/>
            </a:endParaRPr>
          </a:p>
        </p:txBody>
      </p:sp>
      <p:sp>
        <p:nvSpPr>
          <p:cNvPr id="100" name="Folded Corner 99" descr=" 100"/>
          <p:cNvSpPr/>
          <p:nvPr/>
        </p:nvSpPr>
        <p:spPr>
          <a:xfrm>
            <a:off x="985458" y="1596208"/>
            <a:ext cx="1912713" cy="4500499"/>
          </a:xfrm>
          <a:prstGeom prst="foldedCorner">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t>
            </a:r>
            <a:r>
              <a:rPr kumimoji="0" lang="en-GB" sz="400" b="0" i="0" u="none" strike="noStrike" kern="0" cap="none" spc="0" normalizeH="0" baseline="0" noProof="0" dirty="0" err="1">
                <a:ln>
                  <a:noFill/>
                </a:ln>
                <a:solidFill>
                  <a:srgbClr val="A31515"/>
                </a:solidFill>
                <a:effectLst/>
                <a:uLnTx/>
                <a:uFillTx/>
                <a:latin typeface="Bell MT" panose="02020503060305020303" pitchFamily="18" charset="0"/>
              </a:rPr>
              <a:t>iostream</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&lt;algorithm&gt;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A31515"/>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using</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namespace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std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1024</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RADIUS     3</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BLOCK_SIZE 16</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__global__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__shared__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temp[BLOCK_SIZE + 2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blockDim</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Read input elements into shared memory</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&lt; RADIUS)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Synchronize (ensure all the data is available)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syncthreads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Apply the stencil</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for</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offset = -RADIUS ; offset &lt;= RADIUS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Store the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*x,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(x, n, 1);</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main(</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*out;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host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device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 (N + 2*RADIUS)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sizeof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host copies and setup values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(in,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device copies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to device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Launch stencil_1d() kernel on GPU</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stencil_1d&lt;&lt;&lt;N/BLOCK_SIZE,BLOCK_SIZE&gt;&gt;&gt;(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result back to host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cudaMemcpyDeviceToHost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Cleanup</a:t>
            </a:r>
            <a:endParaRPr kumimoji="0" lang="en-GB" sz="400" b="0" i="0" u="none" strike="noStrike" kern="0" cap="none" spc="0" normalizeH="0" baseline="0" noProof="0" dirty="0">
              <a:ln>
                <a:noFill/>
              </a:ln>
              <a:solidFill>
                <a:srgbClr val="008000"/>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free(in); free(out);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return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000000"/>
              </a:solidFill>
              <a:effectLst/>
              <a:uLnTx/>
              <a:uFillTx/>
              <a:latin typeface="Bell MT" panose="02020503060305020303" pitchFamily="18" charset="0"/>
            </a:endParaRPr>
          </a:p>
        </p:txBody>
      </p:sp>
    </p:spTree>
    <p:extLst>
      <p:ext uri="{BB962C8B-B14F-4D97-AF65-F5344CB8AC3E}">
        <p14:creationId xmlns:p14="http://schemas.microsoft.com/office/powerpoint/2010/main" val="28783592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 3"/>
          <p:cNvSpPr>
            <a:spLocks noGrp="1"/>
          </p:cNvSpPr>
          <p:nvPr>
            <p:ph type="title"/>
          </p:nvPr>
        </p:nvSpPr>
        <p:spPr/>
        <p:txBody>
          <a:bodyPr/>
          <a:lstStyle/>
          <a:p>
            <a:r>
              <a:rPr lang="en-GB" dirty="0" smtClean="0">
                <a:latin typeface="Bell MT" panose="02020503060305020303" pitchFamily="18" charset="0"/>
              </a:rPr>
              <a:t>Heterogeneous Computing</a:t>
            </a:r>
            <a:endParaRPr lang="en-GB" dirty="0">
              <a:latin typeface="Bell MT" panose="02020503060305020303" pitchFamily="18" charset="0"/>
            </a:endParaRPr>
          </a:p>
        </p:txBody>
      </p:sp>
      <p:sp>
        <p:nvSpPr>
          <p:cNvPr id="100" name="Folded Corner 99" descr=" 100"/>
          <p:cNvSpPr/>
          <p:nvPr/>
        </p:nvSpPr>
        <p:spPr>
          <a:xfrm>
            <a:off x="985458" y="1596208"/>
            <a:ext cx="1912713" cy="4500499"/>
          </a:xfrm>
          <a:prstGeom prst="foldedCorner">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t>
            </a:r>
            <a:r>
              <a:rPr kumimoji="0" lang="en-GB" sz="400" b="0" i="0" u="none" strike="noStrike" kern="0" cap="none" spc="0" normalizeH="0" baseline="0" noProof="0" dirty="0" err="1">
                <a:ln>
                  <a:noFill/>
                </a:ln>
                <a:solidFill>
                  <a:srgbClr val="A31515"/>
                </a:solidFill>
                <a:effectLst/>
                <a:uLnTx/>
                <a:uFillTx/>
                <a:latin typeface="Bell MT" panose="02020503060305020303" pitchFamily="18" charset="0"/>
              </a:rPr>
              <a:t>iostream</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&lt;algorithm&gt;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A31515"/>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using</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namespace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std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1024</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RADIUS     3</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BLOCK_SIZE 16</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__global__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__shared__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temp[BLOCK_SIZE + 2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blockDim</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Read input elements into shared memory</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&lt; RADIUS)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Synchronize (ensure all the data is available)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syncthreads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Apply the stencil</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for</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offset = -RADIUS ; offset &lt;= RADIUS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Store the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*x,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(x, n, 1);</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main(</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*out;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host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device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 (N + 2*RADIUS)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sizeof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host copies and setup values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(in,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device copies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to device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Launch stencil_1d() kernel on GPU</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stencil_1d&lt;&lt;&lt;N/BLOCK_SIZE,BLOCK_SIZE&gt;&gt;&gt;(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result back to host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cudaMemcpyDeviceToHost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Cleanup</a:t>
            </a:r>
            <a:endParaRPr kumimoji="0" lang="en-GB" sz="400" b="0" i="0" u="none" strike="noStrike" kern="0" cap="none" spc="0" normalizeH="0" baseline="0" noProof="0" dirty="0">
              <a:ln>
                <a:noFill/>
              </a:ln>
              <a:solidFill>
                <a:srgbClr val="008000"/>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free(in); free(out);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return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000000"/>
              </a:solidFill>
              <a:effectLst/>
              <a:uLnTx/>
              <a:uFillTx/>
              <a:latin typeface="Bell MT" panose="02020503060305020303" pitchFamily="18" charset="0"/>
            </a:endParaRPr>
          </a:p>
        </p:txBody>
      </p:sp>
      <p:sp>
        <p:nvSpPr>
          <p:cNvPr id="4" name="Right Brace 3" descr=" 101"/>
          <p:cNvSpPr/>
          <p:nvPr/>
        </p:nvSpPr>
        <p:spPr>
          <a:xfrm>
            <a:off x="2941446" y="3954059"/>
            <a:ext cx="75008" cy="110012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5" name="TextBox 4" descr=" 104"/>
          <p:cNvSpPr txBox="1"/>
          <p:nvPr/>
        </p:nvSpPr>
        <p:spPr bwMode="auto">
          <a:xfrm>
            <a:off x="3083685" y="4281836"/>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Tree>
    <p:extLst>
      <p:ext uri="{BB962C8B-B14F-4D97-AF65-F5344CB8AC3E}">
        <p14:creationId xmlns:p14="http://schemas.microsoft.com/office/powerpoint/2010/main" val="22177789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 3"/>
          <p:cNvSpPr>
            <a:spLocks noGrp="1"/>
          </p:cNvSpPr>
          <p:nvPr>
            <p:ph type="title"/>
          </p:nvPr>
        </p:nvSpPr>
        <p:spPr/>
        <p:txBody>
          <a:bodyPr/>
          <a:lstStyle/>
          <a:p>
            <a:r>
              <a:rPr lang="en-GB" dirty="0" smtClean="0">
                <a:latin typeface="Bell MT" panose="02020503060305020303" pitchFamily="18" charset="0"/>
              </a:rPr>
              <a:t>Heterogeneous Computing</a:t>
            </a:r>
            <a:endParaRPr lang="en-GB" dirty="0">
              <a:latin typeface="Bell MT" panose="02020503060305020303" pitchFamily="18" charset="0"/>
            </a:endParaRPr>
          </a:p>
        </p:txBody>
      </p:sp>
      <p:sp>
        <p:nvSpPr>
          <p:cNvPr id="100" name="Folded Corner 99" descr=" 100"/>
          <p:cNvSpPr/>
          <p:nvPr/>
        </p:nvSpPr>
        <p:spPr>
          <a:xfrm>
            <a:off x="985458" y="1596208"/>
            <a:ext cx="1912713" cy="4500499"/>
          </a:xfrm>
          <a:prstGeom prst="foldedCorner">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t>
            </a:r>
            <a:r>
              <a:rPr kumimoji="0" lang="en-GB" sz="400" b="0" i="0" u="none" strike="noStrike" kern="0" cap="none" spc="0" normalizeH="0" baseline="0" noProof="0" dirty="0" err="1">
                <a:ln>
                  <a:noFill/>
                </a:ln>
                <a:solidFill>
                  <a:srgbClr val="A31515"/>
                </a:solidFill>
                <a:effectLst/>
                <a:uLnTx/>
                <a:uFillTx/>
                <a:latin typeface="Bell MT" panose="02020503060305020303" pitchFamily="18" charset="0"/>
              </a:rPr>
              <a:t>iostream</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&lt;algorithm&gt;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A31515"/>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using</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namespace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std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1024</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RADIUS     3</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BLOCK_SIZE 16</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__global__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__shared__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temp[BLOCK_SIZE + 2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blockDim</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Read input elements into shared memory</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&lt; RADIUS)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Synchronize (ensure all the data is available)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syncthreads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Apply the stencil</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for</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offset = -RADIUS ; offset &lt;= RADIUS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Store the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*x,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(x, n, 1);</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main(</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*out;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host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device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 (N + 2*RADIUS)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sizeof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host copies and setup values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(in,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device copies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to device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Launch stencil_1d() kernel on GPU</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stencil_1d&lt;&lt;&lt;N/BLOCK_SIZE,BLOCK_SIZE&gt;&gt;&gt;(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result back to host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cudaMemcpyDeviceToHost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Cleanup</a:t>
            </a:r>
            <a:endParaRPr kumimoji="0" lang="en-GB" sz="400" b="0" i="0" u="none" strike="noStrike" kern="0" cap="none" spc="0" normalizeH="0" baseline="0" noProof="0" dirty="0">
              <a:ln>
                <a:noFill/>
              </a:ln>
              <a:solidFill>
                <a:srgbClr val="008000"/>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free(in); free(out);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return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000000"/>
              </a:solidFill>
              <a:effectLst/>
              <a:uLnTx/>
              <a:uFillTx/>
              <a:latin typeface="Bell MT" panose="02020503060305020303" pitchFamily="18" charset="0"/>
            </a:endParaRPr>
          </a:p>
        </p:txBody>
      </p:sp>
      <p:sp>
        <p:nvSpPr>
          <p:cNvPr id="4" name="Right Brace 3" descr=" 101"/>
          <p:cNvSpPr/>
          <p:nvPr/>
        </p:nvSpPr>
        <p:spPr>
          <a:xfrm>
            <a:off x="2941446" y="3954059"/>
            <a:ext cx="75008" cy="110012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7" name="Right Brace 6" descr=" 103"/>
          <p:cNvSpPr/>
          <p:nvPr/>
        </p:nvSpPr>
        <p:spPr>
          <a:xfrm>
            <a:off x="2941446" y="5054181"/>
            <a:ext cx="75008" cy="30003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5" name="TextBox 4" descr=" 104"/>
          <p:cNvSpPr txBox="1"/>
          <p:nvPr/>
        </p:nvSpPr>
        <p:spPr bwMode="auto">
          <a:xfrm>
            <a:off x="3083685" y="4281836"/>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6" name="TextBox 5" descr=" 105"/>
          <p:cNvSpPr txBox="1"/>
          <p:nvPr/>
        </p:nvSpPr>
        <p:spPr bwMode="auto">
          <a:xfrm>
            <a:off x="3083686" y="4981913"/>
            <a:ext cx="137691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code</a:t>
            </a:r>
          </a:p>
        </p:txBody>
      </p:sp>
      <p:sp>
        <p:nvSpPr>
          <p:cNvPr id="8" name="Right Brace 7" descr=" 107"/>
          <p:cNvSpPr/>
          <p:nvPr/>
        </p:nvSpPr>
        <p:spPr>
          <a:xfrm>
            <a:off x="2941446" y="2026104"/>
            <a:ext cx="75008" cy="1627920"/>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9" name="TextBox 8" descr=" 108"/>
          <p:cNvSpPr txBox="1"/>
          <p:nvPr/>
        </p:nvSpPr>
        <p:spPr bwMode="auto">
          <a:xfrm>
            <a:off x="3083685" y="2634880"/>
            <a:ext cx="1139671"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a:t>
            </a:r>
            <a:r>
              <a:rPr lang="en-GB" dirty="0" err="1" smtClean="0">
                <a:latin typeface="Bell MT" panose="02020503060305020303" pitchFamily="18" charset="0"/>
              </a:rPr>
              <a:t>fn</a:t>
            </a:r>
            <a:endParaRPr lang="en-GB" dirty="0" smtClean="0">
              <a:latin typeface="Bell MT" panose="02020503060305020303" pitchFamily="18" charset="0"/>
            </a:endParaRPr>
          </a:p>
        </p:txBody>
      </p:sp>
    </p:spTree>
    <p:extLst>
      <p:ext uri="{BB962C8B-B14F-4D97-AF65-F5344CB8AC3E}">
        <p14:creationId xmlns:p14="http://schemas.microsoft.com/office/powerpoint/2010/main" val="2739341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 3"/>
          <p:cNvSpPr>
            <a:spLocks noGrp="1"/>
          </p:cNvSpPr>
          <p:nvPr>
            <p:ph type="title"/>
          </p:nvPr>
        </p:nvSpPr>
        <p:spPr/>
        <p:txBody>
          <a:bodyPr/>
          <a:lstStyle/>
          <a:p>
            <a:r>
              <a:rPr lang="en-GB" dirty="0" smtClean="0">
                <a:latin typeface="Bell MT" panose="02020503060305020303" pitchFamily="18" charset="0"/>
              </a:rPr>
              <a:t>Heterogeneous Computing</a:t>
            </a:r>
            <a:endParaRPr lang="en-GB" dirty="0">
              <a:latin typeface="Bell MT" panose="02020503060305020303" pitchFamily="18" charset="0"/>
            </a:endParaRPr>
          </a:p>
        </p:txBody>
      </p:sp>
      <p:sp>
        <p:nvSpPr>
          <p:cNvPr id="100" name="Folded Corner 99" descr=" 100"/>
          <p:cNvSpPr/>
          <p:nvPr/>
        </p:nvSpPr>
        <p:spPr>
          <a:xfrm>
            <a:off x="985458" y="1596208"/>
            <a:ext cx="1912713" cy="4500499"/>
          </a:xfrm>
          <a:prstGeom prst="foldedCorner">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t>
            </a:r>
            <a:r>
              <a:rPr kumimoji="0" lang="en-GB" sz="400" b="0" i="0" u="none" strike="noStrike" kern="0" cap="none" spc="0" normalizeH="0" baseline="0" noProof="0" dirty="0" err="1">
                <a:ln>
                  <a:noFill/>
                </a:ln>
                <a:solidFill>
                  <a:srgbClr val="A31515"/>
                </a:solidFill>
                <a:effectLst/>
                <a:uLnTx/>
                <a:uFillTx/>
                <a:latin typeface="Bell MT" panose="02020503060305020303" pitchFamily="18" charset="0"/>
              </a:rPr>
              <a:t>iostream</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&lt;algorithm&gt;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A31515"/>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using</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namespace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std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1024</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RADIUS     3</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BLOCK_SIZE 16</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__global__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__shared__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temp[BLOCK_SIZE + 2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blockDim</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Read input elements into shared memory</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&lt; RADIUS)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Synchronize (ensure all the data is available)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syncthreads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Apply the stencil</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for</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offset = -RADIUS ; offset &lt;= RADIUS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Store the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*x,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(x, n, 1);</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main(</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*out;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host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device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 (N + 2*RADIUS)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sizeof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host copies and setup values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(in,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device copies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to device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Launch stencil_1d() kernel on GPU</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stencil_1d&lt;&lt;&lt;N/BLOCK_SIZE,BLOCK_SIZE&gt;&gt;&gt;(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result back to host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cudaMemcpyDeviceToHost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Cleanup</a:t>
            </a:r>
            <a:endParaRPr kumimoji="0" lang="en-GB" sz="400" b="0" i="0" u="none" strike="noStrike" kern="0" cap="none" spc="0" normalizeH="0" baseline="0" noProof="0" dirty="0">
              <a:ln>
                <a:noFill/>
              </a:ln>
              <a:solidFill>
                <a:srgbClr val="008000"/>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free(in); free(out);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return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000000"/>
              </a:solidFill>
              <a:effectLst/>
              <a:uLnTx/>
              <a:uFillTx/>
              <a:latin typeface="Bell MT" panose="02020503060305020303" pitchFamily="18" charset="0"/>
            </a:endParaRPr>
          </a:p>
        </p:txBody>
      </p:sp>
      <p:sp>
        <p:nvSpPr>
          <p:cNvPr id="4" name="Right Brace 3" descr=" 101"/>
          <p:cNvSpPr/>
          <p:nvPr/>
        </p:nvSpPr>
        <p:spPr>
          <a:xfrm>
            <a:off x="2941446" y="3954059"/>
            <a:ext cx="75008" cy="110012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1" name="Right Brace 10" descr=" 102"/>
          <p:cNvSpPr/>
          <p:nvPr/>
        </p:nvSpPr>
        <p:spPr>
          <a:xfrm>
            <a:off x="2953519" y="5354213"/>
            <a:ext cx="62935" cy="450051"/>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7" name="Right Brace 6" descr=" 103"/>
          <p:cNvSpPr/>
          <p:nvPr/>
        </p:nvSpPr>
        <p:spPr>
          <a:xfrm>
            <a:off x="2941446" y="5054181"/>
            <a:ext cx="75008" cy="30003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5" name="TextBox 4" descr=" 104"/>
          <p:cNvSpPr txBox="1"/>
          <p:nvPr/>
        </p:nvSpPr>
        <p:spPr bwMode="auto">
          <a:xfrm>
            <a:off x="3083685" y="4281836"/>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6" name="TextBox 5" descr=" 105"/>
          <p:cNvSpPr txBox="1"/>
          <p:nvPr/>
        </p:nvSpPr>
        <p:spPr bwMode="auto">
          <a:xfrm>
            <a:off x="3083686" y="4981913"/>
            <a:ext cx="137691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code</a:t>
            </a:r>
          </a:p>
        </p:txBody>
      </p:sp>
      <p:sp>
        <p:nvSpPr>
          <p:cNvPr id="10" name="TextBox 9" descr=" 106"/>
          <p:cNvSpPr txBox="1"/>
          <p:nvPr/>
        </p:nvSpPr>
        <p:spPr bwMode="auto">
          <a:xfrm>
            <a:off x="3083685" y="5356955"/>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8" name="Right Brace 7" descr=" 107"/>
          <p:cNvSpPr/>
          <p:nvPr/>
        </p:nvSpPr>
        <p:spPr>
          <a:xfrm>
            <a:off x="2941446" y="2026104"/>
            <a:ext cx="75008" cy="1627920"/>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9" name="TextBox 8" descr=" 108"/>
          <p:cNvSpPr txBox="1"/>
          <p:nvPr/>
        </p:nvSpPr>
        <p:spPr bwMode="auto">
          <a:xfrm>
            <a:off x="3083685" y="2634880"/>
            <a:ext cx="1139671"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a:t>
            </a:r>
            <a:r>
              <a:rPr lang="en-GB" dirty="0" err="1" smtClean="0">
                <a:latin typeface="Bell MT" panose="02020503060305020303" pitchFamily="18" charset="0"/>
              </a:rPr>
              <a:t>fn</a:t>
            </a:r>
            <a:endParaRPr lang="en-GB" dirty="0" smtClean="0">
              <a:latin typeface="Bell MT" panose="02020503060305020303" pitchFamily="18" charset="0"/>
            </a:endParaRPr>
          </a:p>
        </p:txBody>
      </p:sp>
    </p:spTree>
    <p:extLst>
      <p:ext uri="{BB962C8B-B14F-4D97-AF65-F5344CB8AC3E}">
        <p14:creationId xmlns:p14="http://schemas.microsoft.com/office/powerpoint/2010/main" val="38851455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 3"/>
          <p:cNvSpPr>
            <a:spLocks noGrp="1"/>
          </p:cNvSpPr>
          <p:nvPr>
            <p:ph type="title"/>
          </p:nvPr>
        </p:nvSpPr>
        <p:spPr/>
        <p:txBody>
          <a:bodyPr/>
          <a:lstStyle/>
          <a:p>
            <a:r>
              <a:rPr lang="en-GB" dirty="0" smtClean="0">
                <a:latin typeface="Bell MT" panose="02020503060305020303" pitchFamily="18" charset="0"/>
              </a:rPr>
              <a:t>Heterogeneous Computing</a:t>
            </a:r>
            <a:endParaRPr lang="en-GB" dirty="0">
              <a:latin typeface="Bell MT" panose="02020503060305020303" pitchFamily="18" charset="0"/>
            </a:endParaRPr>
          </a:p>
        </p:txBody>
      </p:sp>
      <p:sp>
        <p:nvSpPr>
          <p:cNvPr id="100" name="Folded Corner 99" descr=" 100"/>
          <p:cNvSpPr/>
          <p:nvPr/>
        </p:nvSpPr>
        <p:spPr>
          <a:xfrm>
            <a:off x="985458" y="1596208"/>
            <a:ext cx="1912713" cy="4500499"/>
          </a:xfrm>
          <a:prstGeom prst="foldedCorner">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t>
            </a:r>
            <a:r>
              <a:rPr kumimoji="0" lang="en-GB" sz="400" b="0" i="0" u="none" strike="noStrike" kern="0" cap="none" spc="0" normalizeH="0" baseline="0" noProof="0" dirty="0" err="1">
                <a:ln>
                  <a:noFill/>
                </a:ln>
                <a:solidFill>
                  <a:srgbClr val="A31515"/>
                </a:solidFill>
                <a:effectLst/>
                <a:uLnTx/>
                <a:uFillTx/>
                <a:latin typeface="Bell MT" panose="02020503060305020303" pitchFamily="18" charset="0"/>
              </a:rPr>
              <a:t>iostream</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&lt;algorithm&gt;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A31515"/>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using</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namespace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std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1024</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RADIUS     3</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BLOCK_SIZE 16</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__global__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__shared__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temp[BLOCK_SIZE + 2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blockDim</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Read input elements into shared memory</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&lt; RADIUS)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Synchronize (ensure all the data is available)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syncthreads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Apply the stencil</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for</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offset = -RADIUS ; offset &lt;= RADIUS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Store the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*x,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(x, n, 1);</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main(</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*out;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host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device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 (N + 2*RADIUS)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sizeof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host copies and setup values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(in,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device copies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to device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Launch stencil_1d() kernel on GPU</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stencil_1d&lt;&lt;&lt;N/BLOCK_SIZE,BLOCK_SIZE&gt;&gt;&gt;(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result back to host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cudaMemcpyDeviceToHost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Cleanup</a:t>
            </a:r>
            <a:endParaRPr kumimoji="0" lang="en-GB" sz="400" b="0" i="0" u="none" strike="noStrike" kern="0" cap="none" spc="0" normalizeH="0" baseline="0" noProof="0" dirty="0">
              <a:ln>
                <a:noFill/>
              </a:ln>
              <a:solidFill>
                <a:srgbClr val="008000"/>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free(in); free(out);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return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000000"/>
              </a:solidFill>
              <a:effectLst/>
              <a:uLnTx/>
              <a:uFillTx/>
              <a:latin typeface="Bell MT" panose="02020503060305020303" pitchFamily="18" charset="0"/>
            </a:endParaRPr>
          </a:p>
        </p:txBody>
      </p:sp>
      <p:sp>
        <p:nvSpPr>
          <p:cNvPr id="4" name="Right Brace 3" descr=" 101"/>
          <p:cNvSpPr/>
          <p:nvPr/>
        </p:nvSpPr>
        <p:spPr>
          <a:xfrm>
            <a:off x="2941446" y="3954059"/>
            <a:ext cx="75008" cy="110012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1" name="Right Brace 10" descr=" 102"/>
          <p:cNvSpPr/>
          <p:nvPr/>
        </p:nvSpPr>
        <p:spPr>
          <a:xfrm>
            <a:off x="2953519" y="5354213"/>
            <a:ext cx="62935" cy="450051"/>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7" name="Right Brace 6" descr=" 103"/>
          <p:cNvSpPr/>
          <p:nvPr/>
        </p:nvSpPr>
        <p:spPr>
          <a:xfrm>
            <a:off x="2941446" y="5054181"/>
            <a:ext cx="75008" cy="30003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5" name="TextBox 4" descr=" 104"/>
          <p:cNvSpPr txBox="1"/>
          <p:nvPr/>
        </p:nvSpPr>
        <p:spPr bwMode="auto">
          <a:xfrm>
            <a:off x="3083685" y="4281836"/>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6" name="TextBox 5" descr=" 105"/>
          <p:cNvSpPr txBox="1"/>
          <p:nvPr/>
        </p:nvSpPr>
        <p:spPr bwMode="auto">
          <a:xfrm>
            <a:off x="3083686" y="4981913"/>
            <a:ext cx="137691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code</a:t>
            </a:r>
          </a:p>
        </p:txBody>
      </p:sp>
      <p:sp>
        <p:nvSpPr>
          <p:cNvPr id="10" name="TextBox 9" descr=" 106"/>
          <p:cNvSpPr txBox="1"/>
          <p:nvPr/>
        </p:nvSpPr>
        <p:spPr bwMode="auto">
          <a:xfrm>
            <a:off x="3083685" y="5356955"/>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8" name="Right Brace 7" descr=" 107"/>
          <p:cNvSpPr/>
          <p:nvPr/>
        </p:nvSpPr>
        <p:spPr>
          <a:xfrm>
            <a:off x="2941446" y="2026104"/>
            <a:ext cx="75008" cy="1627920"/>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9" name="TextBox 8" descr=" 108"/>
          <p:cNvSpPr txBox="1"/>
          <p:nvPr/>
        </p:nvSpPr>
        <p:spPr bwMode="auto">
          <a:xfrm>
            <a:off x="3083685" y="2634880"/>
            <a:ext cx="1139671"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a:t>
            </a:r>
            <a:r>
              <a:rPr lang="en-GB" dirty="0" err="1" smtClean="0">
                <a:latin typeface="Bell MT" panose="02020503060305020303" pitchFamily="18" charset="0"/>
              </a:rPr>
              <a:t>fn</a:t>
            </a:r>
            <a:endParaRPr lang="en-GB" dirty="0" smtClean="0">
              <a:latin typeface="Bell MT" panose="02020503060305020303" pitchFamily="18" charset="0"/>
            </a:endParaRPr>
          </a:p>
        </p:txBody>
      </p:sp>
      <p:pic>
        <p:nvPicPr>
          <p:cNvPr id="13" name="Picture 3" descr=" 109"/>
          <p:cNvPicPr>
            <a:picLocks noChangeAspect="1" noChangeArrowheads="1"/>
          </p:cNvPicPr>
          <p:nvPr/>
        </p:nvPicPr>
        <p:blipFill>
          <a:blip r:embed="rId3" cstate="print"/>
          <a:srcRect/>
          <a:stretch>
            <a:fillRect/>
          </a:stretch>
        </p:blipFill>
        <p:spPr bwMode="auto">
          <a:xfrm>
            <a:off x="7234323" y="1403775"/>
            <a:ext cx="1107723" cy="1107824"/>
          </a:xfrm>
          <a:prstGeom prst="rect">
            <a:avLst/>
          </a:prstGeom>
          <a:noFill/>
        </p:spPr>
      </p:pic>
      <p:sp>
        <p:nvSpPr>
          <p:cNvPr id="12" name="Freeform 11" descr=" 110"/>
          <p:cNvSpPr/>
          <p:nvPr/>
        </p:nvSpPr>
        <p:spPr>
          <a:xfrm>
            <a:off x="6667076" y="1557209"/>
            <a:ext cx="92812" cy="800956"/>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cxnSp>
        <p:nvCxnSpPr>
          <p:cNvPr id="14" name="Straight Arrow Connector 13" descr=" 142"/>
          <p:cNvCxnSpPr/>
          <p:nvPr/>
        </p:nvCxnSpPr>
        <p:spPr>
          <a:xfrm flipV="1">
            <a:off x="4254091" y="2103854"/>
            <a:ext cx="2129083" cy="2177982"/>
          </a:xfrm>
          <a:prstGeom prst="straightConnector1">
            <a:avLst/>
          </a:prstGeom>
          <a:noFill/>
          <a:ln w="9525" cap="flat" cmpd="sng" algn="ctr">
            <a:solidFill>
              <a:srgbClr val="E78A2D">
                <a:shade val="95000"/>
                <a:satMod val="105000"/>
              </a:srgbClr>
            </a:solidFill>
            <a:prstDash val="solid"/>
            <a:tailEnd type="arrow"/>
          </a:ln>
          <a:effectLst/>
        </p:spPr>
      </p:cxnSp>
    </p:spTree>
    <p:extLst>
      <p:ext uri="{BB962C8B-B14F-4D97-AF65-F5344CB8AC3E}">
        <p14:creationId xmlns:p14="http://schemas.microsoft.com/office/powerpoint/2010/main" val="40566221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 3"/>
          <p:cNvSpPr>
            <a:spLocks noGrp="1"/>
          </p:cNvSpPr>
          <p:nvPr>
            <p:ph type="title"/>
          </p:nvPr>
        </p:nvSpPr>
        <p:spPr/>
        <p:txBody>
          <a:bodyPr/>
          <a:lstStyle/>
          <a:p>
            <a:r>
              <a:rPr lang="en-GB" dirty="0" smtClean="0">
                <a:latin typeface="Bell MT" panose="02020503060305020303" pitchFamily="18" charset="0"/>
              </a:rPr>
              <a:t>Heterogeneous Computing</a:t>
            </a:r>
            <a:endParaRPr lang="en-GB" dirty="0">
              <a:latin typeface="Bell MT" panose="02020503060305020303" pitchFamily="18" charset="0"/>
            </a:endParaRPr>
          </a:p>
        </p:txBody>
      </p:sp>
      <p:sp>
        <p:nvSpPr>
          <p:cNvPr id="100" name="Folded Corner 99" descr=" 100"/>
          <p:cNvSpPr/>
          <p:nvPr/>
        </p:nvSpPr>
        <p:spPr>
          <a:xfrm>
            <a:off x="985458" y="1596208"/>
            <a:ext cx="1912713" cy="4500499"/>
          </a:xfrm>
          <a:prstGeom prst="foldedCorner">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t>
            </a:r>
            <a:r>
              <a:rPr kumimoji="0" lang="en-GB" sz="400" b="0" i="0" u="none" strike="noStrike" kern="0" cap="none" spc="0" normalizeH="0" baseline="0" noProof="0" dirty="0" err="1">
                <a:ln>
                  <a:noFill/>
                </a:ln>
                <a:solidFill>
                  <a:srgbClr val="A31515"/>
                </a:solidFill>
                <a:effectLst/>
                <a:uLnTx/>
                <a:uFillTx/>
                <a:latin typeface="Bell MT" panose="02020503060305020303" pitchFamily="18" charset="0"/>
              </a:rPr>
              <a:t>iostream</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&lt;algorithm&gt;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A31515"/>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using</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namespace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std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1024</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RADIUS     3</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BLOCK_SIZE 16</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__global__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__shared__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temp[BLOCK_SIZE + 2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blockDim</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Read input elements into shared memory</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&lt; RADIUS)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Synchronize (ensure all the data is available)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syncthreads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Apply the stencil</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for</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offset = -RADIUS ; offset &lt;= RADIUS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Store the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*x,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(x, n, 1);</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main(</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*out;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host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device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 (N + 2*RADIUS)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sizeof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host copies and setup values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(in,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device copies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to device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Launch stencil_1d() kernel on GPU</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stencil_1d&lt;&lt;&lt;N/BLOCK_SIZE,BLOCK_SIZE&gt;&gt;&gt;(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result back to host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cudaMemcpyDeviceToHost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Cleanup</a:t>
            </a:r>
            <a:endParaRPr kumimoji="0" lang="en-GB" sz="400" b="0" i="0" u="none" strike="noStrike" kern="0" cap="none" spc="0" normalizeH="0" baseline="0" noProof="0" dirty="0">
              <a:ln>
                <a:noFill/>
              </a:ln>
              <a:solidFill>
                <a:srgbClr val="008000"/>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free(in); free(out);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return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000000"/>
              </a:solidFill>
              <a:effectLst/>
              <a:uLnTx/>
              <a:uFillTx/>
              <a:latin typeface="Bell MT" panose="02020503060305020303" pitchFamily="18" charset="0"/>
            </a:endParaRPr>
          </a:p>
        </p:txBody>
      </p:sp>
      <p:sp>
        <p:nvSpPr>
          <p:cNvPr id="4" name="Right Brace 3" descr=" 101"/>
          <p:cNvSpPr/>
          <p:nvPr/>
        </p:nvSpPr>
        <p:spPr>
          <a:xfrm>
            <a:off x="2941446" y="3954059"/>
            <a:ext cx="75008" cy="110012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1" name="Right Brace 10" descr=" 102"/>
          <p:cNvSpPr/>
          <p:nvPr/>
        </p:nvSpPr>
        <p:spPr>
          <a:xfrm>
            <a:off x="2953519" y="5354213"/>
            <a:ext cx="62935" cy="450051"/>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7" name="Right Brace 6" descr=" 103"/>
          <p:cNvSpPr/>
          <p:nvPr/>
        </p:nvSpPr>
        <p:spPr>
          <a:xfrm>
            <a:off x="2941446" y="5054181"/>
            <a:ext cx="75008" cy="30003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5" name="TextBox 4" descr=" 104"/>
          <p:cNvSpPr txBox="1"/>
          <p:nvPr/>
        </p:nvSpPr>
        <p:spPr bwMode="auto">
          <a:xfrm>
            <a:off x="3083685" y="4281836"/>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6" name="TextBox 5" descr=" 105"/>
          <p:cNvSpPr txBox="1"/>
          <p:nvPr/>
        </p:nvSpPr>
        <p:spPr bwMode="auto">
          <a:xfrm>
            <a:off x="3083686" y="4981913"/>
            <a:ext cx="137691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code</a:t>
            </a:r>
          </a:p>
        </p:txBody>
      </p:sp>
      <p:sp>
        <p:nvSpPr>
          <p:cNvPr id="10" name="TextBox 9" descr=" 106"/>
          <p:cNvSpPr txBox="1"/>
          <p:nvPr/>
        </p:nvSpPr>
        <p:spPr bwMode="auto">
          <a:xfrm>
            <a:off x="3083685" y="5356955"/>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8" name="Right Brace 7" descr=" 107"/>
          <p:cNvSpPr/>
          <p:nvPr/>
        </p:nvSpPr>
        <p:spPr>
          <a:xfrm>
            <a:off x="2941446" y="2026104"/>
            <a:ext cx="75008" cy="1627920"/>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9" name="TextBox 8" descr=" 108"/>
          <p:cNvSpPr txBox="1"/>
          <p:nvPr/>
        </p:nvSpPr>
        <p:spPr bwMode="auto">
          <a:xfrm>
            <a:off x="3083685" y="2634880"/>
            <a:ext cx="1139671"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a:t>
            </a:r>
            <a:r>
              <a:rPr lang="en-GB" dirty="0" err="1" smtClean="0">
                <a:latin typeface="Bell MT" panose="02020503060305020303" pitchFamily="18" charset="0"/>
              </a:rPr>
              <a:t>fn</a:t>
            </a:r>
            <a:endParaRPr lang="en-GB" dirty="0" smtClean="0">
              <a:latin typeface="Bell MT" panose="02020503060305020303" pitchFamily="18" charset="0"/>
            </a:endParaRPr>
          </a:p>
        </p:txBody>
      </p:sp>
      <p:pic>
        <p:nvPicPr>
          <p:cNvPr id="13" name="Picture 3" descr=" 109"/>
          <p:cNvPicPr>
            <a:picLocks noChangeAspect="1" noChangeArrowheads="1"/>
          </p:cNvPicPr>
          <p:nvPr/>
        </p:nvPicPr>
        <p:blipFill>
          <a:blip r:embed="rId3" cstate="print"/>
          <a:srcRect/>
          <a:stretch>
            <a:fillRect/>
          </a:stretch>
        </p:blipFill>
        <p:spPr bwMode="auto">
          <a:xfrm>
            <a:off x="7234323" y="1403775"/>
            <a:ext cx="1107723" cy="1107824"/>
          </a:xfrm>
          <a:prstGeom prst="rect">
            <a:avLst/>
          </a:prstGeom>
          <a:noFill/>
        </p:spPr>
      </p:pic>
      <p:sp>
        <p:nvSpPr>
          <p:cNvPr id="12" name="Freeform 11" descr=" 110"/>
          <p:cNvSpPr/>
          <p:nvPr/>
        </p:nvSpPr>
        <p:spPr>
          <a:xfrm>
            <a:off x="6667076" y="1557209"/>
            <a:ext cx="92812" cy="800956"/>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grpSp>
        <p:nvGrpSpPr>
          <p:cNvPr id="15" name="Group 14" descr=" 111"/>
          <p:cNvGrpSpPr/>
          <p:nvPr/>
        </p:nvGrpSpPr>
        <p:grpSpPr>
          <a:xfrm>
            <a:off x="5987444" y="2853068"/>
            <a:ext cx="1217937" cy="800956"/>
            <a:chOff x="7881458" y="2545259"/>
            <a:chExt cx="1461524" cy="720860"/>
          </a:xfrm>
        </p:grpSpPr>
        <p:sp>
          <p:nvSpPr>
            <p:cNvPr id="16" name="Freeform 15"/>
            <p:cNvSpPr/>
            <p:nvPr/>
          </p:nvSpPr>
          <p:spPr>
            <a:xfrm>
              <a:off x="788145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7" name="Freeform 16"/>
            <p:cNvSpPr/>
            <p:nvPr/>
          </p:nvSpPr>
          <p:spPr>
            <a:xfrm>
              <a:off x="7933387"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8" name="Freeform 17"/>
            <p:cNvSpPr/>
            <p:nvPr/>
          </p:nvSpPr>
          <p:spPr>
            <a:xfrm>
              <a:off x="7985316"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9" name="Freeform 18"/>
            <p:cNvSpPr/>
            <p:nvPr/>
          </p:nvSpPr>
          <p:spPr>
            <a:xfrm>
              <a:off x="8037245"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0" name="Freeform 19"/>
            <p:cNvSpPr/>
            <p:nvPr/>
          </p:nvSpPr>
          <p:spPr>
            <a:xfrm>
              <a:off x="8141103"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1" name="Freeform 20"/>
            <p:cNvSpPr/>
            <p:nvPr/>
          </p:nvSpPr>
          <p:spPr>
            <a:xfrm>
              <a:off x="8244961"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2" name="Freeform 21"/>
            <p:cNvSpPr/>
            <p:nvPr/>
          </p:nvSpPr>
          <p:spPr>
            <a:xfrm>
              <a:off x="8348819"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3" name="Freeform 22"/>
            <p:cNvSpPr/>
            <p:nvPr/>
          </p:nvSpPr>
          <p:spPr>
            <a:xfrm>
              <a:off x="8504606"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4" name="Freeform 23"/>
            <p:cNvSpPr/>
            <p:nvPr/>
          </p:nvSpPr>
          <p:spPr>
            <a:xfrm>
              <a:off x="8660393"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5" name="Freeform 24"/>
            <p:cNvSpPr/>
            <p:nvPr/>
          </p:nvSpPr>
          <p:spPr>
            <a:xfrm>
              <a:off x="8089174"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6" name="Freeform 25"/>
            <p:cNvSpPr/>
            <p:nvPr/>
          </p:nvSpPr>
          <p:spPr>
            <a:xfrm>
              <a:off x="8193032"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7" name="Freeform 26"/>
            <p:cNvSpPr/>
            <p:nvPr/>
          </p:nvSpPr>
          <p:spPr>
            <a:xfrm>
              <a:off x="8296890"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8" name="Freeform 27"/>
            <p:cNvSpPr/>
            <p:nvPr/>
          </p:nvSpPr>
          <p:spPr>
            <a:xfrm>
              <a:off x="840074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9" name="Freeform 28"/>
            <p:cNvSpPr/>
            <p:nvPr/>
          </p:nvSpPr>
          <p:spPr>
            <a:xfrm>
              <a:off x="8556535"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0" name="Freeform 29"/>
            <p:cNvSpPr/>
            <p:nvPr/>
          </p:nvSpPr>
          <p:spPr>
            <a:xfrm>
              <a:off x="8712322"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1" name="Freeform 30"/>
            <p:cNvSpPr/>
            <p:nvPr/>
          </p:nvSpPr>
          <p:spPr>
            <a:xfrm>
              <a:off x="8816180"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2" name="Freeform 31"/>
            <p:cNvSpPr/>
            <p:nvPr/>
          </p:nvSpPr>
          <p:spPr>
            <a:xfrm>
              <a:off x="892003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3" name="Freeform 32"/>
            <p:cNvSpPr/>
            <p:nvPr/>
          </p:nvSpPr>
          <p:spPr>
            <a:xfrm>
              <a:off x="9023896"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4" name="Freeform 33"/>
            <p:cNvSpPr/>
            <p:nvPr/>
          </p:nvSpPr>
          <p:spPr>
            <a:xfrm>
              <a:off x="8452677"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5" name="Freeform 34"/>
            <p:cNvSpPr/>
            <p:nvPr/>
          </p:nvSpPr>
          <p:spPr>
            <a:xfrm>
              <a:off x="8608464"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6" name="Freeform 35"/>
            <p:cNvSpPr/>
            <p:nvPr/>
          </p:nvSpPr>
          <p:spPr>
            <a:xfrm>
              <a:off x="8764251"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7" name="Freeform 36"/>
            <p:cNvSpPr/>
            <p:nvPr/>
          </p:nvSpPr>
          <p:spPr>
            <a:xfrm>
              <a:off x="8868109"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8" name="Freeform 37"/>
            <p:cNvSpPr/>
            <p:nvPr/>
          </p:nvSpPr>
          <p:spPr>
            <a:xfrm>
              <a:off x="8971967"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9" name="Freeform 38"/>
            <p:cNvSpPr/>
            <p:nvPr/>
          </p:nvSpPr>
          <p:spPr>
            <a:xfrm>
              <a:off x="9075825"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40" name="Freeform 39"/>
            <p:cNvSpPr/>
            <p:nvPr/>
          </p:nvSpPr>
          <p:spPr>
            <a:xfrm>
              <a:off x="9127754"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41" name="Freeform 40"/>
            <p:cNvSpPr/>
            <p:nvPr/>
          </p:nvSpPr>
          <p:spPr>
            <a:xfrm>
              <a:off x="9179683"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42" name="Freeform 41"/>
            <p:cNvSpPr/>
            <p:nvPr/>
          </p:nvSpPr>
          <p:spPr>
            <a:xfrm>
              <a:off x="923160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grpSp>
      <p:pic>
        <p:nvPicPr>
          <p:cNvPr id="44" name="Picture 2" descr=" 139"/>
          <p:cNvPicPr>
            <a:picLocks noChangeAspect="1" noChangeArrowheads="1"/>
          </p:cNvPicPr>
          <p:nvPr/>
        </p:nvPicPr>
        <p:blipFill>
          <a:blip r:embed="rId4" cstate="print"/>
          <a:srcRect/>
          <a:stretch>
            <a:fillRect/>
          </a:stretch>
        </p:blipFill>
        <p:spPr bwMode="auto">
          <a:xfrm>
            <a:off x="7309378" y="2788849"/>
            <a:ext cx="957612" cy="864404"/>
          </a:xfrm>
          <a:prstGeom prst="rect">
            <a:avLst/>
          </a:prstGeom>
          <a:noFill/>
        </p:spPr>
      </p:pic>
      <p:cxnSp>
        <p:nvCxnSpPr>
          <p:cNvPr id="14" name="Straight Arrow Connector 13" descr=" 142"/>
          <p:cNvCxnSpPr/>
          <p:nvPr/>
        </p:nvCxnSpPr>
        <p:spPr>
          <a:xfrm flipV="1">
            <a:off x="4254091" y="2103854"/>
            <a:ext cx="2129083" cy="2177982"/>
          </a:xfrm>
          <a:prstGeom prst="straightConnector1">
            <a:avLst/>
          </a:prstGeom>
          <a:noFill/>
          <a:ln w="9525" cap="flat" cmpd="sng" algn="ctr">
            <a:solidFill>
              <a:srgbClr val="E78A2D">
                <a:shade val="95000"/>
                <a:satMod val="105000"/>
              </a:srgbClr>
            </a:solidFill>
            <a:prstDash val="solid"/>
            <a:tailEnd type="arrow"/>
          </a:ln>
          <a:effectLst/>
        </p:spPr>
      </p:cxnSp>
      <p:cxnSp>
        <p:nvCxnSpPr>
          <p:cNvPr id="43" name="Straight Arrow Connector 42" descr=" 143"/>
          <p:cNvCxnSpPr/>
          <p:nvPr/>
        </p:nvCxnSpPr>
        <p:spPr>
          <a:xfrm flipV="1">
            <a:off x="4372181" y="3653253"/>
            <a:ext cx="1569598" cy="1533844"/>
          </a:xfrm>
          <a:prstGeom prst="straightConnector1">
            <a:avLst/>
          </a:prstGeom>
          <a:noFill/>
          <a:ln w="9525" cap="flat" cmpd="sng" algn="ctr">
            <a:solidFill>
              <a:srgbClr val="E78A2D">
                <a:shade val="95000"/>
                <a:satMod val="105000"/>
              </a:srgbClr>
            </a:solidFill>
            <a:prstDash val="solid"/>
            <a:tailEnd type="arrow"/>
          </a:ln>
          <a:effectLst/>
        </p:spPr>
      </p:cxnSp>
    </p:spTree>
    <p:extLst>
      <p:ext uri="{BB962C8B-B14F-4D97-AF65-F5344CB8AC3E}">
        <p14:creationId xmlns:p14="http://schemas.microsoft.com/office/powerpoint/2010/main" val="28447268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 3"/>
          <p:cNvSpPr>
            <a:spLocks noGrp="1"/>
          </p:cNvSpPr>
          <p:nvPr>
            <p:ph type="title"/>
          </p:nvPr>
        </p:nvSpPr>
        <p:spPr/>
        <p:txBody>
          <a:bodyPr/>
          <a:lstStyle/>
          <a:p>
            <a:r>
              <a:rPr lang="en-GB" dirty="0" smtClean="0">
                <a:latin typeface="Bell MT" panose="02020503060305020303" pitchFamily="18" charset="0"/>
              </a:rPr>
              <a:t>Heterogeneous Computing</a:t>
            </a:r>
            <a:endParaRPr lang="en-GB" dirty="0">
              <a:latin typeface="Bell MT" panose="02020503060305020303" pitchFamily="18" charset="0"/>
            </a:endParaRPr>
          </a:p>
        </p:txBody>
      </p:sp>
      <p:sp>
        <p:nvSpPr>
          <p:cNvPr id="100" name="Folded Corner 99" descr=" 100"/>
          <p:cNvSpPr/>
          <p:nvPr/>
        </p:nvSpPr>
        <p:spPr>
          <a:xfrm>
            <a:off x="985458" y="1596208"/>
            <a:ext cx="1912713" cy="4500499"/>
          </a:xfrm>
          <a:prstGeom prst="foldedCorner">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t>
            </a:r>
            <a:r>
              <a:rPr kumimoji="0" lang="en-GB" sz="400" b="0" i="0" u="none" strike="noStrike" kern="0" cap="none" spc="0" normalizeH="0" baseline="0" noProof="0" dirty="0" err="1">
                <a:ln>
                  <a:noFill/>
                </a:ln>
                <a:solidFill>
                  <a:srgbClr val="A31515"/>
                </a:solidFill>
                <a:effectLst/>
                <a:uLnTx/>
                <a:uFillTx/>
                <a:latin typeface="Bell MT" panose="02020503060305020303" pitchFamily="18" charset="0"/>
              </a:rPr>
              <a:t>iostream</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#include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A31515"/>
                </a:solidFill>
                <a:effectLst/>
                <a:uLnTx/>
                <a:uFillTx/>
                <a:latin typeface="Bell MT" panose="02020503060305020303" pitchFamily="18" charset="0"/>
              </a:rPr>
              <a:t>&lt;algorithm&gt;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A31515"/>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using</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namespace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std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1024</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RADIUS     3</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#define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BLOCK_SIZE 16</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__global__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__shared__</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temp[BLOCK_SIZE + 2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blockDim</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Read input elements into shared memory</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if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threadIdx</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&lt; RADIUS)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 = in[</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BLOCK_SIZE];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Synchronize (ensure all the data is available)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__</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syncthreads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Apply the stencil</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for</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offset = -RADIUS ; offset &lt;= RADIUS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result += temp[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lindex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offset];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Store the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gindex</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result;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*x,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n)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(x, n, 1);</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main(</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*out;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host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device copies of a, b, c</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 (N + 2*RADIUS)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sizeof</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host copies and setup values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(in,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 (</a:t>
            </a:r>
            <a:r>
              <a:rPr kumimoji="0" lang="en-GB" sz="400" b="0" i="0" u="none" strike="noStrike" kern="0" cap="none" spc="0" normalizeH="0" baseline="0" noProof="0" dirty="0" err="1">
                <a:ln>
                  <a:noFill/>
                </a:ln>
                <a:solidFill>
                  <a:srgbClr val="0000FF"/>
                </a:solidFill>
                <a:effectLst/>
                <a:uLnTx/>
                <a:uFillTx/>
                <a:latin typeface="Bell MT" panose="02020503060305020303" pitchFamily="18" charset="0"/>
              </a:rPr>
              <a:t>int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fill_ints</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N + 2*RADIUS);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Alloc</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space for device copies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cudaMalloc</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void</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**)&amp;</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to device</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in,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out,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cudaMemcpyHostToDevice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Launch stencil_1d() kernel on GPU</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stencil_1d&lt;&lt;&lt;N/BLOCK_SIZE,BLOCK_SIZE&gt;&gt;&gt;(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 RADIUS);</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Copy result back to host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(out,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size,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cudaMemcpyDeviceToHost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prstClr val="black"/>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8000"/>
                </a:solidFill>
                <a:effectLst/>
                <a:uLnTx/>
                <a:uFillTx/>
                <a:latin typeface="Bell MT" panose="02020503060305020303" pitchFamily="18" charset="0"/>
              </a:rPr>
              <a:t>// </a:t>
            </a:r>
            <a:r>
              <a:rPr kumimoji="0" lang="en-GB" sz="400" b="0" i="0" u="none" strike="noStrike" kern="0" cap="none" spc="0" normalizeH="0" baseline="0" noProof="0" dirty="0" err="1">
                <a:ln>
                  <a:noFill/>
                </a:ln>
                <a:solidFill>
                  <a:srgbClr val="008000"/>
                </a:solidFill>
                <a:effectLst/>
                <a:uLnTx/>
                <a:uFillTx/>
                <a:latin typeface="Bell MT" panose="02020503060305020303" pitchFamily="18" charset="0"/>
              </a:rPr>
              <a:t>Cleanup</a:t>
            </a:r>
            <a:endParaRPr kumimoji="0" lang="en-GB" sz="400" b="0" i="0" u="none" strike="noStrike" kern="0" cap="none" spc="0" normalizeH="0" baseline="0" noProof="0" dirty="0">
              <a:ln>
                <a:noFill/>
              </a:ln>
              <a:solidFill>
                <a:srgbClr val="008000"/>
              </a:solidFill>
              <a:effectLst/>
              <a:uLnTx/>
              <a:uFillTx/>
              <a:latin typeface="Bell MT" panose="02020503060305020303" pitchFamily="18" charset="0"/>
            </a:endParaRP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free(in); free(out);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d_in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cudaFree</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r>
              <a:rPr kumimoji="0" lang="en-GB" sz="400" b="0" i="0" u="none" strike="noStrike" kern="0" cap="none" spc="0" normalizeH="0" baseline="0" noProof="0" dirty="0" err="1">
                <a:ln>
                  <a:noFill/>
                </a:ln>
                <a:solidFill>
                  <a:prstClr val="black"/>
                </a:solidFill>
                <a:effectLst/>
                <a:uLnTx/>
                <a:uFillTx/>
                <a:latin typeface="Bell MT" panose="02020503060305020303" pitchFamily="18" charset="0"/>
              </a:rPr>
              <a:t>d_out</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a:t>
            </a:r>
            <a:r>
              <a:rPr kumimoji="0" lang="en-GB" sz="400" b="0" i="0" u="none" strike="noStrike" kern="0" cap="none" spc="0" normalizeH="0" baseline="0" noProof="0" dirty="0">
                <a:ln>
                  <a:noFill/>
                </a:ln>
                <a:solidFill>
                  <a:srgbClr val="0000FF"/>
                </a:solidFill>
                <a:effectLst/>
                <a:uLnTx/>
                <a:uFillTx/>
                <a:latin typeface="Bell MT" panose="02020503060305020303" pitchFamily="18" charset="0"/>
              </a:rPr>
              <a:t>return</a:t>
            </a: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 0;</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r>
              <a:rPr kumimoji="0" lang="en-GB" sz="400" b="0" i="0" u="none" strike="noStrike" kern="0" cap="none" spc="0" normalizeH="0" baseline="0" noProof="0" dirty="0">
                <a:ln>
                  <a:noFill/>
                </a:ln>
                <a:solidFill>
                  <a:prstClr val="black"/>
                </a:solidFill>
                <a:effectLst/>
                <a:uLnTx/>
                <a:uFillTx/>
                <a:latin typeface="Bell MT" panose="02020503060305020303" pitchFamily="18" charset="0"/>
              </a:rPr>
              <a:t>}</a:t>
            </a:r>
          </a:p>
          <a:p>
            <a:pPr marL="0" marR="0" lvl="0" indent="0" defTabSz="914400" eaLnBrk="1" fontAlgn="auto" latinLnBrk="0" hangingPunct="1">
              <a:lnSpc>
                <a:spcPct val="100000"/>
              </a:lnSpc>
              <a:spcBef>
                <a:spcPts val="0"/>
              </a:spcBef>
              <a:spcAft>
                <a:spcPts val="0"/>
              </a:spcAft>
              <a:buClrTx/>
              <a:buSzTx/>
              <a:buFontTx/>
              <a:buNone/>
              <a:tabLst>
                <a:tab pos="180000" algn="l"/>
                <a:tab pos="360000" algn="l"/>
                <a:tab pos="540000" algn="l"/>
                <a:tab pos="720000" algn="l"/>
              </a:tabLst>
              <a:defRPr/>
            </a:pPr>
            <a:endParaRPr kumimoji="0" lang="en-GB" sz="400" b="0" i="0" u="none" strike="noStrike" kern="0" cap="none" spc="0" normalizeH="0" baseline="0" noProof="0" dirty="0">
              <a:ln>
                <a:noFill/>
              </a:ln>
              <a:solidFill>
                <a:srgbClr val="000000"/>
              </a:solidFill>
              <a:effectLst/>
              <a:uLnTx/>
              <a:uFillTx/>
              <a:latin typeface="Bell MT" panose="02020503060305020303" pitchFamily="18" charset="0"/>
            </a:endParaRPr>
          </a:p>
        </p:txBody>
      </p:sp>
      <p:sp>
        <p:nvSpPr>
          <p:cNvPr id="4" name="Right Brace 3" descr=" 101"/>
          <p:cNvSpPr/>
          <p:nvPr/>
        </p:nvSpPr>
        <p:spPr>
          <a:xfrm>
            <a:off x="2941446" y="3954059"/>
            <a:ext cx="75008" cy="110012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1" name="Right Brace 10" descr=" 102"/>
          <p:cNvSpPr/>
          <p:nvPr/>
        </p:nvSpPr>
        <p:spPr>
          <a:xfrm>
            <a:off x="2953519" y="5354213"/>
            <a:ext cx="62935" cy="450051"/>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7" name="Right Brace 6" descr=" 103"/>
          <p:cNvSpPr/>
          <p:nvPr/>
        </p:nvSpPr>
        <p:spPr>
          <a:xfrm>
            <a:off x="2941446" y="5054181"/>
            <a:ext cx="75008" cy="300032"/>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5" name="TextBox 4" descr=" 104"/>
          <p:cNvSpPr txBox="1"/>
          <p:nvPr/>
        </p:nvSpPr>
        <p:spPr bwMode="auto">
          <a:xfrm>
            <a:off x="3083685" y="4281836"/>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6" name="TextBox 5" descr=" 105"/>
          <p:cNvSpPr txBox="1"/>
          <p:nvPr/>
        </p:nvSpPr>
        <p:spPr bwMode="auto">
          <a:xfrm>
            <a:off x="3083686" y="4981913"/>
            <a:ext cx="137691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code</a:t>
            </a:r>
          </a:p>
        </p:txBody>
      </p:sp>
      <p:sp>
        <p:nvSpPr>
          <p:cNvPr id="10" name="TextBox 9" descr=" 106"/>
          <p:cNvSpPr txBox="1"/>
          <p:nvPr/>
        </p:nvSpPr>
        <p:spPr bwMode="auto">
          <a:xfrm>
            <a:off x="3083685" y="5356955"/>
            <a:ext cx="1176925"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serial code</a:t>
            </a:r>
          </a:p>
        </p:txBody>
      </p:sp>
      <p:sp>
        <p:nvSpPr>
          <p:cNvPr id="8" name="Right Brace 7" descr=" 107"/>
          <p:cNvSpPr/>
          <p:nvPr/>
        </p:nvSpPr>
        <p:spPr>
          <a:xfrm>
            <a:off x="2941446" y="2026104"/>
            <a:ext cx="75008" cy="1627920"/>
          </a:xfrm>
          <a:prstGeom prst="rightBrace">
            <a:avLst/>
          </a:prstGeom>
          <a:noFill/>
          <a:ln w="9525" cap="flat" cmpd="sng" algn="ctr">
            <a:solidFill>
              <a:srgbClr val="8AAD00">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9" name="TextBox 8" descr=" 108"/>
          <p:cNvSpPr txBox="1"/>
          <p:nvPr/>
        </p:nvSpPr>
        <p:spPr bwMode="auto">
          <a:xfrm>
            <a:off x="3083685" y="2634880"/>
            <a:ext cx="1139671" cy="369332"/>
          </a:xfrm>
          <a:prstGeom prst="rect">
            <a:avLst/>
          </a:prstGeom>
          <a:noFill/>
          <a:ln w="9525">
            <a:noFill/>
            <a:miter lim="800000"/>
            <a:headEnd/>
            <a:tailEnd/>
          </a:ln>
        </p:spPr>
        <p:txBody>
          <a:bodyPr wrap="none" rtlCol="0">
            <a:spAutoFit/>
          </a:bodyPr>
          <a:lstStyle/>
          <a:p>
            <a:pPr eaLnBrk="0" hangingPunct="0"/>
            <a:r>
              <a:rPr lang="en-GB" dirty="0" smtClean="0">
                <a:latin typeface="Bell MT" panose="02020503060305020303" pitchFamily="18" charset="0"/>
              </a:rPr>
              <a:t>parallel </a:t>
            </a:r>
            <a:r>
              <a:rPr lang="en-GB" dirty="0" err="1" smtClean="0">
                <a:latin typeface="Bell MT" panose="02020503060305020303" pitchFamily="18" charset="0"/>
              </a:rPr>
              <a:t>fn</a:t>
            </a:r>
            <a:endParaRPr lang="en-GB" dirty="0" smtClean="0">
              <a:latin typeface="Bell MT" panose="02020503060305020303" pitchFamily="18" charset="0"/>
            </a:endParaRPr>
          </a:p>
        </p:txBody>
      </p:sp>
      <p:pic>
        <p:nvPicPr>
          <p:cNvPr id="13" name="Picture 3" descr=" 109"/>
          <p:cNvPicPr>
            <a:picLocks noChangeAspect="1" noChangeArrowheads="1"/>
          </p:cNvPicPr>
          <p:nvPr/>
        </p:nvPicPr>
        <p:blipFill>
          <a:blip r:embed="rId3" cstate="print"/>
          <a:srcRect/>
          <a:stretch>
            <a:fillRect/>
          </a:stretch>
        </p:blipFill>
        <p:spPr bwMode="auto">
          <a:xfrm>
            <a:off x="7234323" y="1403775"/>
            <a:ext cx="1107723" cy="1107824"/>
          </a:xfrm>
          <a:prstGeom prst="rect">
            <a:avLst/>
          </a:prstGeom>
          <a:noFill/>
        </p:spPr>
      </p:pic>
      <p:sp>
        <p:nvSpPr>
          <p:cNvPr id="12" name="Freeform 11" descr=" 110"/>
          <p:cNvSpPr/>
          <p:nvPr/>
        </p:nvSpPr>
        <p:spPr>
          <a:xfrm>
            <a:off x="6667076" y="1557209"/>
            <a:ext cx="92812" cy="800956"/>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grpSp>
        <p:nvGrpSpPr>
          <p:cNvPr id="15" name="Group 14" descr=" 111"/>
          <p:cNvGrpSpPr/>
          <p:nvPr/>
        </p:nvGrpSpPr>
        <p:grpSpPr>
          <a:xfrm>
            <a:off x="5987444" y="2853068"/>
            <a:ext cx="1217937" cy="800956"/>
            <a:chOff x="7881458" y="2545259"/>
            <a:chExt cx="1461524" cy="720860"/>
          </a:xfrm>
        </p:grpSpPr>
        <p:sp>
          <p:nvSpPr>
            <p:cNvPr id="16" name="Freeform 15"/>
            <p:cNvSpPr/>
            <p:nvPr/>
          </p:nvSpPr>
          <p:spPr>
            <a:xfrm>
              <a:off x="788145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7" name="Freeform 16"/>
            <p:cNvSpPr/>
            <p:nvPr/>
          </p:nvSpPr>
          <p:spPr>
            <a:xfrm>
              <a:off x="7933387"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8" name="Freeform 17"/>
            <p:cNvSpPr/>
            <p:nvPr/>
          </p:nvSpPr>
          <p:spPr>
            <a:xfrm>
              <a:off x="7985316"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19" name="Freeform 18"/>
            <p:cNvSpPr/>
            <p:nvPr/>
          </p:nvSpPr>
          <p:spPr>
            <a:xfrm>
              <a:off x="8037245"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0" name="Freeform 19"/>
            <p:cNvSpPr/>
            <p:nvPr/>
          </p:nvSpPr>
          <p:spPr>
            <a:xfrm>
              <a:off x="8141103"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1" name="Freeform 20"/>
            <p:cNvSpPr/>
            <p:nvPr/>
          </p:nvSpPr>
          <p:spPr>
            <a:xfrm>
              <a:off x="8244961"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2" name="Freeform 21"/>
            <p:cNvSpPr/>
            <p:nvPr/>
          </p:nvSpPr>
          <p:spPr>
            <a:xfrm>
              <a:off x="8348819"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3" name="Freeform 22"/>
            <p:cNvSpPr/>
            <p:nvPr/>
          </p:nvSpPr>
          <p:spPr>
            <a:xfrm>
              <a:off x="8504606"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4" name="Freeform 23"/>
            <p:cNvSpPr/>
            <p:nvPr/>
          </p:nvSpPr>
          <p:spPr>
            <a:xfrm>
              <a:off x="8660393"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5" name="Freeform 24"/>
            <p:cNvSpPr/>
            <p:nvPr/>
          </p:nvSpPr>
          <p:spPr>
            <a:xfrm>
              <a:off x="8089174"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6" name="Freeform 25"/>
            <p:cNvSpPr/>
            <p:nvPr/>
          </p:nvSpPr>
          <p:spPr>
            <a:xfrm>
              <a:off x="8193032"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7" name="Freeform 26"/>
            <p:cNvSpPr/>
            <p:nvPr/>
          </p:nvSpPr>
          <p:spPr>
            <a:xfrm>
              <a:off x="8296890"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8" name="Freeform 27"/>
            <p:cNvSpPr/>
            <p:nvPr/>
          </p:nvSpPr>
          <p:spPr>
            <a:xfrm>
              <a:off x="840074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29" name="Freeform 28"/>
            <p:cNvSpPr/>
            <p:nvPr/>
          </p:nvSpPr>
          <p:spPr>
            <a:xfrm>
              <a:off x="8556535"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0" name="Freeform 29"/>
            <p:cNvSpPr/>
            <p:nvPr/>
          </p:nvSpPr>
          <p:spPr>
            <a:xfrm>
              <a:off x="8712322"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1" name="Freeform 30"/>
            <p:cNvSpPr/>
            <p:nvPr/>
          </p:nvSpPr>
          <p:spPr>
            <a:xfrm>
              <a:off x="8816180"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2" name="Freeform 31"/>
            <p:cNvSpPr/>
            <p:nvPr/>
          </p:nvSpPr>
          <p:spPr>
            <a:xfrm>
              <a:off x="892003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3" name="Freeform 32"/>
            <p:cNvSpPr/>
            <p:nvPr/>
          </p:nvSpPr>
          <p:spPr>
            <a:xfrm>
              <a:off x="9023896"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4" name="Freeform 33"/>
            <p:cNvSpPr/>
            <p:nvPr/>
          </p:nvSpPr>
          <p:spPr>
            <a:xfrm>
              <a:off x="8452677"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5" name="Freeform 34"/>
            <p:cNvSpPr/>
            <p:nvPr/>
          </p:nvSpPr>
          <p:spPr>
            <a:xfrm>
              <a:off x="8608464"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6" name="Freeform 35"/>
            <p:cNvSpPr/>
            <p:nvPr/>
          </p:nvSpPr>
          <p:spPr>
            <a:xfrm>
              <a:off x="8764251"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7" name="Freeform 36"/>
            <p:cNvSpPr/>
            <p:nvPr/>
          </p:nvSpPr>
          <p:spPr>
            <a:xfrm>
              <a:off x="8868109"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8" name="Freeform 37"/>
            <p:cNvSpPr/>
            <p:nvPr/>
          </p:nvSpPr>
          <p:spPr>
            <a:xfrm>
              <a:off x="8971967"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39" name="Freeform 38"/>
            <p:cNvSpPr/>
            <p:nvPr/>
          </p:nvSpPr>
          <p:spPr>
            <a:xfrm>
              <a:off x="9075825"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40" name="Freeform 39"/>
            <p:cNvSpPr/>
            <p:nvPr/>
          </p:nvSpPr>
          <p:spPr>
            <a:xfrm>
              <a:off x="9127754"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41" name="Freeform 40"/>
            <p:cNvSpPr/>
            <p:nvPr/>
          </p:nvSpPr>
          <p:spPr>
            <a:xfrm>
              <a:off x="9179683"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sp>
          <p:nvSpPr>
            <p:cNvPr id="42" name="Freeform 41"/>
            <p:cNvSpPr/>
            <p:nvPr/>
          </p:nvSpPr>
          <p:spPr>
            <a:xfrm>
              <a:off x="9231608" y="2545259"/>
              <a:ext cx="111374" cy="720860"/>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grpSp>
      <p:pic>
        <p:nvPicPr>
          <p:cNvPr id="44" name="Picture 2" descr=" 139"/>
          <p:cNvPicPr>
            <a:picLocks noChangeAspect="1" noChangeArrowheads="1"/>
          </p:cNvPicPr>
          <p:nvPr/>
        </p:nvPicPr>
        <p:blipFill>
          <a:blip r:embed="rId4" cstate="print"/>
          <a:srcRect/>
          <a:stretch>
            <a:fillRect/>
          </a:stretch>
        </p:blipFill>
        <p:spPr bwMode="auto">
          <a:xfrm>
            <a:off x="7309378" y="2788849"/>
            <a:ext cx="957612" cy="864404"/>
          </a:xfrm>
          <a:prstGeom prst="rect">
            <a:avLst/>
          </a:prstGeom>
          <a:noFill/>
        </p:spPr>
      </p:pic>
      <p:pic>
        <p:nvPicPr>
          <p:cNvPr id="47" name="Picture 3" descr=" 140"/>
          <p:cNvPicPr>
            <a:picLocks noChangeAspect="1" noChangeArrowheads="1"/>
          </p:cNvPicPr>
          <p:nvPr/>
        </p:nvPicPr>
        <p:blipFill>
          <a:blip r:embed="rId3" cstate="print"/>
          <a:srcRect/>
          <a:stretch>
            <a:fillRect/>
          </a:stretch>
        </p:blipFill>
        <p:spPr bwMode="auto">
          <a:xfrm>
            <a:off x="7234323" y="4346401"/>
            <a:ext cx="1107723" cy="1107824"/>
          </a:xfrm>
          <a:prstGeom prst="rect">
            <a:avLst/>
          </a:prstGeom>
          <a:noFill/>
        </p:spPr>
      </p:pic>
      <p:sp>
        <p:nvSpPr>
          <p:cNvPr id="46" name="Freeform 45" descr=" 141"/>
          <p:cNvSpPr/>
          <p:nvPr/>
        </p:nvSpPr>
        <p:spPr>
          <a:xfrm>
            <a:off x="6667076" y="4499835"/>
            <a:ext cx="92812" cy="800956"/>
          </a:xfrm>
          <a:custGeom>
            <a:avLst/>
            <a:gdLst>
              <a:gd name="connsiteX0" fmla="*/ 2 w 733595"/>
              <a:gd name="connsiteY0" fmla="*/ 0 h 4064000"/>
              <a:gd name="connsiteX1" fmla="*/ 719668 w 733595"/>
              <a:gd name="connsiteY1" fmla="*/ 736600 h 4064000"/>
              <a:gd name="connsiteX2" fmla="*/ 2 w 733595"/>
              <a:gd name="connsiteY2" fmla="*/ 1456266 h 4064000"/>
              <a:gd name="connsiteX3" fmla="*/ 728135 w 733595"/>
              <a:gd name="connsiteY3" fmla="*/ 2175933 h 4064000"/>
              <a:gd name="connsiteX4" fmla="*/ 16935 w 733595"/>
              <a:gd name="connsiteY4" fmla="*/ 2895600 h 4064000"/>
              <a:gd name="connsiteX5" fmla="*/ 728135 w 733595"/>
              <a:gd name="connsiteY5" fmla="*/ 3615266 h 4064000"/>
              <a:gd name="connsiteX6" fmla="*/ 287868 w 733595"/>
              <a:gd name="connsiteY6" fmla="*/ 4064000 h 4064000"/>
              <a:gd name="connsiteX0" fmla="*/ 278841 w 733595"/>
              <a:gd name="connsiteY0" fmla="*/ 0 h 3840926"/>
              <a:gd name="connsiteX1" fmla="*/ 719668 w 733595"/>
              <a:gd name="connsiteY1" fmla="*/ 513526 h 3840926"/>
              <a:gd name="connsiteX2" fmla="*/ 2 w 733595"/>
              <a:gd name="connsiteY2" fmla="*/ 1233192 h 3840926"/>
              <a:gd name="connsiteX3" fmla="*/ 728135 w 733595"/>
              <a:gd name="connsiteY3" fmla="*/ 1952859 h 3840926"/>
              <a:gd name="connsiteX4" fmla="*/ 16935 w 733595"/>
              <a:gd name="connsiteY4" fmla="*/ 2672526 h 3840926"/>
              <a:gd name="connsiteX5" fmla="*/ 728135 w 733595"/>
              <a:gd name="connsiteY5" fmla="*/ 3392192 h 3840926"/>
              <a:gd name="connsiteX6" fmla="*/ 287868 w 733595"/>
              <a:gd name="connsiteY6" fmla="*/ 3840926 h 38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595" h="3840926">
                <a:moveTo>
                  <a:pt x="278841" y="0"/>
                </a:moveTo>
                <a:cubicBezTo>
                  <a:pt x="638674" y="246944"/>
                  <a:pt x="766141" y="307994"/>
                  <a:pt x="719668" y="513526"/>
                </a:cubicBezTo>
                <a:cubicBezTo>
                  <a:pt x="673195" y="719058"/>
                  <a:pt x="-1409" y="993303"/>
                  <a:pt x="2" y="1233192"/>
                </a:cubicBezTo>
                <a:cubicBezTo>
                  <a:pt x="1413" y="1473081"/>
                  <a:pt x="725313" y="1712970"/>
                  <a:pt x="728135" y="1952859"/>
                </a:cubicBezTo>
                <a:cubicBezTo>
                  <a:pt x="730957" y="2192748"/>
                  <a:pt x="16935" y="2432637"/>
                  <a:pt x="16935" y="2672526"/>
                </a:cubicBezTo>
                <a:cubicBezTo>
                  <a:pt x="16935" y="2912415"/>
                  <a:pt x="682980" y="3197459"/>
                  <a:pt x="728135" y="3392192"/>
                </a:cubicBezTo>
                <a:cubicBezTo>
                  <a:pt x="773291" y="3586925"/>
                  <a:pt x="530579" y="3713925"/>
                  <a:pt x="287868" y="3840926"/>
                </a:cubicBezTo>
              </a:path>
            </a:pathLst>
          </a:custGeom>
          <a:noFill/>
          <a:ln w="9525" cap="flat" cmpd="sng" algn="ctr">
            <a:solidFill>
              <a:srgbClr val="8AAD00">
                <a:shade val="95000"/>
                <a:satMod val="105000"/>
              </a:srgbClr>
            </a:solidFill>
            <a:prstDash val="solid"/>
            <a:tailEnd type="triangl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Bell MT" panose="02020503060305020303" pitchFamily="18" charset="0"/>
            </a:endParaRPr>
          </a:p>
        </p:txBody>
      </p:sp>
      <p:cxnSp>
        <p:nvCxnSpPr>
          <p:cNvPr id="14" name="Straight Arrow Connector 13" descr=" 142"/>
          <p:cNvCxnSpPr/>
          <p:nvPr/>
        </p:nvCxnSpPr>
        <p:spPr>
          <a:xfrm flipV="1">
            <a:off x="4254091" y="2103854"/>
            <a:ext cx="2129083" cy="2177982"/>
          </a:xfrm>
          <a:prstGeom prst="straightConnector1">
            <a:avLst/>
          </a:prstGeom>
          <a:noFill/>
          <a:ln w="9525" cap="flat" cmpd="sng" algn="ctr">
            <a:solidFill>
              <a:srgbClr val="E78A2D">
                <a:shade val="95000"/>
                <a:satMod val="105000"/>
              </a:srgbClr>
            </a:solidFill>
            <a:prstDash val="solid"/>
            <a:tailEnd type="arrow"/>
          </a:ln>
          <a:effectLst/>
        </p:spPr>
      </p:cxnSp>
      <p:cxnSp>
        <p:nvCxnSpPr>
          <p:cNvPr id="43" name="Straight Arrow Connector 42" descr=" 143"/>
          <p:cNvCxnSpPr/>
          <p:nvPr/>
        </p:nvCxnSpPr>
        <p:spPr>
          <a:xfrm flipV="1">
            <a:off x="4372181" y="3653253"/>
            <a:ext cx="1569598" cy="1533844"/>
          </a:xfrm>
          <a:prstGeom prst="straightConnector1">
            <a:avLst/>
          </a:prstGeom>
          <a:noFill/>
          <a:ln w="9525" cap="flat" cmpd="sng" algn="ctr">
            <a:solidFill>
              <a:srgbClr val="E78A2D">
                <a:shade val="95000"/>
                <a:satMod val="105000"/>
              </a:srgbClr>
            </a:solidFill>
            <a:prstDash val="solid"/>
            <a:tailEnd type="arrow"/>
          </a:ln>
          <a:effectLst/>
        </p:spPr>
      </p:cxnSp>
      <p:cxnSp>
        <p:nvCxnSpPr>
          <p:cNvPr id="45" name="Straight Arrow Connector 44" descr=" 144"/>
          <p:cNvCxnSpPr/>
          <p:nvPr/>
        </p:nvCxnSpPr>
        <p:spPr>
          <a:xfrm flipV="1">
            <a:off x="4175330" y="4981913"/>
            <a:ext cx="2244855" cy="620129"/>
          </a:xfrm>
          <a:prstGeom prst="straightConnector1">
            <a:avLst/>
          </a:prstGeom>
          <a:noFill/>
          <a:ln w="9525" cap="flat" cmpd="sng" algn="ctr">
            <a:solidFill>
              <a:srgbClr val="E78A2D">
                <a:shade val="95000"/>
                <a:satMod val="105000"/>
              </a:srgbClr>
            </a:solidFill>
            <a:prstDash val="solid"/>
            <a:tailEnd type="arrow"/>
          </a:ln>
          <a:effectLst/>
        </p:spPr>
      </p:cxnSp>
    </p:spTree>
    <p:extLst>
      <p:ext uri="{BB962C8B-B14F-4D97-AF65-F5344CB8AC3E}">
        <p14:creationId xmlns:p14="http://schemas.microsoft.com/office/powerpoint/2010/main" val="706184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p:txBody>
          <a:bodyPr/>
          <a:lstStyle/>
          <a:p>
            <a:r>
              <a:rPr lang="en-US" dirty="0" smtClean="0">
                <a:latin typeface="Bell MT" panose="02020503060305020303" pitchFamily="18" charset="0"/>
              </a:rPr>
              <a:t>Simple Processing Flow</a:t>
            </a:r>
            <a:endParaRPr lang="en-GB" dirty="0">
              <a:latin typeface="Bell MT" panose="02020503060305020303" pitchFamily="18" charset="0"/>
            </a:endParaRPr>
          </a:p>
        </p:txBody>
      </p:sp>
      <p:sp>
        <p:nvSpPr>
          <p:cNvPr id="216" name="TextBox 215" descr=" 216"/>
          <p:cNvSpPr txBox="1"/>
          <p:nvPr/>
        </p:nvSpPr>
        <p:spPr>
          <a:xfrm>
            <a:off x="464315" y="4143380"/>
            <a:ext cx="4107685" cy="646331"/>
          </a:xfrm>
          <a:prstGeom prst="rect">
            <a:avLst/>
          </a:prstGeom>
          <a:noFill/>
        </p:spPr>
        <p:txBody>
          <a:bodyPr wrap="square" rtlCol="0">
            <a:spAutoFit/>
          </a:bodyPr>
          <a:lstStyle/>
          <a:p>
            <a:pPr marL="342900" indent="-342900">
              <a:buFont typeface="+mj-lt"/>
              <a:buChar char=" "/>
            </a:pPr>
            <a:r>
              <a:rPr lang="en-US" smtClean="0">
                <a:latin typeface="Bell MT" panose="02020503060305020303" pitchFamily="18" charset="0"/>
              </a:rPr>
              <a:t>                                </a:t>
            </a:r>
            <a:br>
              <a:rPr lang="en-US" smtClean="0">
                <a:latin typeface="Bell MT" panose="02020503060305020303" pitchFamily="18" charset="0"/>
              </a:rPr>
            </a:br>
            <a:r>
              <a:rPr lang="en-US" smtClean="0">
                <a:latin typeface="Bell MT" panose="02020503060305020303" pitchFamily="18" charset="0"/>
              </a:rPr>
              <a:t>             </a:t>
            </a:r>
            <a:endParaRPr lang="en-US" dirty="0" smtClean="0">
              <a:latin typeface="Bell MT" panose="02020503060305020303" pitchFamily="18" charset="0"/>
            </a:endParaRPr>
          </a:p>
        </p:txBody>
      </p:sp>
      <p:pic>
        <p:nvPicPr>
          <p:cNvPr id="133123" name="Picture 3" descr=" 133123"/>
          <p:cNvPicPr>
            <a:picLocks noChangeAspect="1" noChangeArrowheads="1"/>
          </p:cNvPicPr>
          <p:nvPr/>
        </p:nvPicPr>
        <p:blipFill>
          <a:blip r:embed="rId3" cstate="print"/>
          <a:stretch>
            <a:fillRect/>
          </a:stretch>
        </p:blipFill>
        <p:spPr bwMode="auto">
          <a:xfrm>
            <a:off x="4810136" y="968358"/>
            <a:ext cx="3474849" cy="5686813"/>
          </a:xfrm>
          <a:prstGeom prst="rect">
            <a:avLst/>
          </a:prstGeom>
          <a:noFill/>
        </p:spPr>
      </p:pic>
      <p:pic>
        <p:nvPicPr>
          <p:cNvPr id="133124" name="Picture 4" descr=" 133124"/>
          <p:cNvPicPr>
            <a:picLocks noChangeAspect="1" noChangeArrowheads="1"/>
          </p:cNvPicPr>
          <p:nvPr/>
        </p:nvPicPr>
        <p:blipFill>
          <a:blip r:embed="rId4" cstate="print"/>
          <a:stretch>
            <a:fillRect/>
          </a:stretch>
        </p:blipFill>
        <p:spPr bwMode="auto">
          <a:xfrm>
            <a:off x="1178695" y="1404541"/>
            <a:ext cx="2202672" cy="2262516"/>
          </a:xfrm>
          <a:prstGeom prst="rect">
            <a:avLst/>
          </a:prstGeom>
          <a:noFill/>
        </p:spPr>
      </p:pic>
      <p:sp>
        <p:nvSpPr>
          <p:cNvPr id="124" name="Left-Right Arrow 123" descr=" 124"/>
          <p:cNvSpPr/>
          <p:nvPr/>
        </p:nvSpPr>
        <p:spPr>
          <a:xfrm>
            <a:off x="3262303" y="2079616"/>
            <a:ext cx="1666887" cy="635004"/>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Bell MT" panose="02020503060305020303" pitchFamily="18" charset="0"/>
              </a:rPr>
              <a:t>PCI Bus</a:t>
            </a:r>
            <a:endParaRPr lang="en-GB" sz="1400" dirty="0">
              <a:latin typeface="Bell MT" panose="02020503060305020303" pitchFamily="18" charset="0"/>
            </a:endParaRPr>
          </a:p>
        </p:txBody>
      </p:sp>
    </p:spTree>
    <p:extLst>
      <p:ext uri="{BB962C8B-B14F-4D97-AF65-F5344CB8AC3E}">
        <p14:creationId xmlns:p14="http://schemas.microsoft.com/office/powerpoint/2010/main" val="3853987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p:txBody>
          <a:bodyPr/>
          <a:lstStyle/>
          <a:p>
            <a:r>
              <a:rPr lang="en-US" dirty="0" smtClean="0">
                <a:latin typeface="Bell MT" panose="02020503060305020303" pitchFamily="18" charset="0"/>
              </a:rPr>
              <a:t>Simple Processing Flow</a:t>
            </a:r>
            <a:endParaRPr lang="en-GB" dirty="0">
              <a:latin typeface="Bell MT" panose="02020503060305020303" pitchFamily="18" charset="0"/>
            </a:endParaRPr>
          </a:p>
        </p:txBody>
      </p:sp>
      <p:sp>
        <p:nvSpPr>
          <p:cNvPr id="216" name="TextBox 215" descr=" 216"/>
          <p:cNvSpPr txBox="1"/>
          <p:nvPr/>
        </p:nvSpPr>
        <p:spPr>
          <a:xfrm>
            <a:off x="464315" y="4143380"/>
            <a:ext cx="4107685" cy="923330"/>
          </a:xfrm>
          <a:prstGeom prst="rect">
            <a:avLst/>
          </a:prstGeom>
          <a:noFill/>
        </p:spPr>
        <p:txBody>
          <a:bodyPr wrap="square" rtlCol="0">
            <a:spAutoFit/>
          </a:bodyPr>
          <a:lstStyle/>
          <a:p>
            <a:pPr marL="342900" lvl="0" indent="-342900">
              <a:buFont typeface="+mj-lt"/>
              <a:buAutoNum type="arabicPeriod"/>
            </a:pPr>
            <a:r>
              <a:rPr lang="en-US" smtClean="0">
                <a:latin typeface="Bell MT" panose="02020503060305020303" pitchFamily="18" charset="0"/>
              </a:rPr>
              <a:t>Copy input data from CPU memory to GPU memory</a:t>
            </a:r>
          </a:p>
          <a:p>
            <a:pPr marL="342900" indent="-342900">
              <a:buFont typeface="+mj-lt"/>
              <a:buChar char=" "/>
            </a:pPr>
            <a:endParaRPr lang="en-US" dirty="0" smtClean="0">
              <a:latin typeface="Bell MT" panose="02020503060305020303" pitchFamily="18" charset="0"/>
            </a:endParaRPr>
          </a:p>
        </p:txBody>
      </p:sp>
      <p:pic>
        <p:nvPicPr>
          <p:cNvPr id="133123" name="Picture 3" descr=" 133123"/>
          <p:cNvPicPr>
            <a:picLocks noChangeAspect="1" noChangeArrowheads="1"/>
          </p:cNvPicPr>
          <p:nvPr/>
        </p:nvPicPr>
        <p:blipFill>
          <a:blip r:embed="rId3" cstate="print"/>
          <a:stretch>
            <a:fillRect/>
          </a:stretch>
        </p:blipFill>
        <p:spPr bwMode="auto">
          <a:xfrm>
            <a:off x="4810136" y="968358"/>
            <a:ext cx="3474849" cy="5686813"/>
          </a:xfrm>
          <a:prstGeom prst="rect">
            <a:avLst/>
          </a:prstGeom>
          <a:noFill/>
        </p:spPr>
      </p:pic>
      <p:pic>
        <p:nvPicPr>
          <p:cNvPr id="133124" name="Picture 4" descr=" 133124"/>
          <p:cNvPicPr>
            <a:picLocks noChangeAspect="1" noChangeArrowheads="1"/>
          </p:cNvPicPr>
          <p:nvPr/>
        </p:nvPicPr>
        <p:blipFill>
          <a:blip r:embed="rId4" cstate="print"/>
          <a:stretch>
            <a:fillRect/>
          </a:stretch>
        </p:blipFill>
        <p:spPr bwMode="auto">
          <a:xfrm>
            <a:off x="1178695" y="1404541"/>
            <a:ext cx="2202672" cy="2262516"/>
          </a:xfrm>
          <a:prstGeom prst="rect">
            <a:avLst/>
          </a:prstGeom>
          <a:noFill/>
        </p:spPr>
      </p:pic>
      <p:sp>
        <p:nvSpPr>
          <p:cNvPr id="124" name="Left-Right Arrow 123" descr=" 124"/>
          <p:cNvSpPr/>
          <p:nvPr/>
        </p:nvSpPr>
        <p:spPr>
          <a:xfrm>
            <a:off x="3262303" y="2079616"/>
            <a:ext cx="1666887" cy="635004"/>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Bell MT" panose="02020503060305020303" pitchFamily="18" charset="0"/>
              </a:rPr>
              <a:t>PCI Bus</a:t>
            </a:r>
            <a:endParaRPr lang="en-GB" sz="1400" dirty="0">
              <a:latin typeface="Bell MT" panose="02020503060305020303" pitchFamily="18" charset="0"/>
            </a:endParaRPr>
          </a:p>
        </p:txBody>
      </p:sp>
      <p:sp>
        <p:nvSpPr>
          <p:cNvPr id="7" name="Bent Arrow 6" descr=" 132"/>
          <p:cNvSpPr/>
          <p:nvPr/>
        </p:nvSpPr>
        <p:spPr>
          <a:xfrm rot="5400000">
            <a:off x="3133318" y="2486415"/>
            <a:ext cx="3175022" cy="3631432"/>
          </a:xfrm>
          <a:prstGeom prst="bentArrow">
            <a:avLst>
              <a:gd name="adj1" fmla="val 14333"/>
              <a:gd name="adj2" fmla="val 13740"/>
              <a:gd name="adj3" fmla="val 20259"/>
              <a:gd name="adj4" fmla="val 43750"/>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ell MT" panose="02020503060305020303" pitchFamily="18" charset="0"/>
            </a:endParaRPr>
          </a:p>
        </p:txBody>
      </p:sp>
    </p:spTree>
    <p:extLst>
      <p:ext uri="{BB962C8B-B14F-4D97-AF65-F5344CB8AC3E}">
        <p14:creationId xmlns:p14="http://schemas.microsoft.com/office/powerpoint/2010/main" val="9898817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p:txBody>
          <a:bodyPr/>
          <a:lstStyle/>
          <a:p>
            <a:r>
              <a:rPr lang="en-US" dirty="0" smtClean="0">
                <a:latin typeface="Bell MT" panose="02020503060305020303" pitchFamily="18" charset="0"/>
              </a:rPr>
              <a:t>Simple Processing Flow</a:t>
            </a:r>
            <a:endParaRPr lang="en-GB" dirty="0">
              <a:latin typeface="Bell MT" panose="02020503060305020303" pitchFamily="18" charset="0"/>
            </a:endParaRPr>
          </a:p>
        </p:txBody>
      </p:sp>
      <p:sp>
        <p:nvSpPr>
          <p:cNvPr id="216" name="TextBox 215" descr=" 216"/>
          <p:cNvSpPr txBox="1"/>
          <p:nvPr/>
        </p:nvSpPr>
        <p:spPr>
          <a:xfrm>
            <a:off x="464315" y="4143381"/>
            <a:ext cx="4107685" cy="1200329"/>
          </a:xfrm>
          <a:prstGeom prst="rect">
            <a:avLst/>
          </a:prstGeom>
          <a:noFill/>
        </p:spPr>
        <p:txBody>
          <a:bodyPr wrap="square" rtlCol="0">
            <a:spAutoFit/>
          </a:bodyPr>
          <a:lstStyle/>
          <a:p>
            <a:pPr marL="342900" indent="-342900">
              <a:buFont typeface="+mj-lt"/>
              <a:buAutoNum type="arabicPeriod"/>
            </a:pPr>
            <a:r>
              <a:rPr lang="en-US" dirty="0" smtClean="0">
                <a:latin typeface="Bell MT" panose="02020503060305020303" pitchFamily="18" charset="0"/>
              </a:rPr>
              <a:t>Copy input data from CPU memory to GPU memory</a:t>
            </a:r>
          </a:p>
          <a:p>
            <a:pPr marL="342900" indent="-342900">
              <a:buFont typeface="+mj-lt"/>
              <a:buAutoNum type="arabicPeriod"/>
            </a:pPr>
            <a:r>
              <a:rPr lang="en-US" dirty="0" smtClean="0">
                <a:latin typeface="Bell MT" panose="02020503060305020303" pitchFamily="18" charset="0"/>
              </a:rPr>
              <a:t>Load GPU program and execute,</a:t>
            </a:r>
            <a:br>
              <a:rPr lang="en-US" dirty="0" smtClean="0">
                <a:latin typeface="Bell MT" panose="02020503060305020303" pitchFamily="18" charset="0"/>
              </a:rPr>
            </a:br>
            <a:r>
              <a:rPr lang="en-US" dirty="0" smtClean="0">
                <a:latin typeface="Bell MT" panose="02020503060305020303" pitchFamily="18" charset="0"/>
              </a:rPr>
              <a:t>caching data on chip for performance</a:t>
            </a:r>
          </a:p>
        </p:txBody>
      </p:sp>
      <p:pic>
        <p:nvPicPr>
          <p:cNvPr id="133123" name="Picture 3" descr=" 133123"/>
          <p:cNvPicPr>
            <a:picLocks noChangeAspect="1" noChangeArrowheads="1"/>
          </p:cNvPicPr>
          <p:nvPr/>
        </p:nvPicPr>
        <p:blipFill>
          <a:blip r:embed="rId3" cstate="print"/>
          <a:stretch>
            <a:fillRect/>
          </a:stretch>
        </p:blipFill>
        <p:spPr bwMode="auto">
          <a:xfrm>
            <a:off x="4810136" y="968358"/>
            <a:ext cx="3474849" cy="5686813"/>
          </a:xfrm>
          <a:prstGeom prst="rect">
            <a:avLst/>
          </a:prstGeom>
          <a:noFill/>
        </p:spPr>
      </p:pic>
      <p:pic>
        <p:nvPicPr>
          <p:cNvPr id="133124" name="Picture 4" descr=" 133124"/>
          <p:cNvPicPr>
            <a:picLocks noChangeAspect="1" noChangeArrowheads="1"/>
          </p:cNvPicPr>
          <p:nvPr/>
        </p:nvPicPr>
        <p:blipFill>
          <a:blip r:embed="rId4" cstate="print"/>
          <a:stretch>
            <a:fillRect/>
          </a:stretch>
        </p:blipFill>
        <p:spPr bwMode="auto">
          <a:xfrm>
            <a:off x="1178695" y="1404541"/>
            <a:ext cx="2202672" cy="2262516"/>
          </a:xfrm>
          <a:prstGeom prst="rect">
            <a:avLst/>
          </a:prstGeom>
          <a:noFill/>
        </p:spPr>
      </p:pic>
      <p:sp>
        <p:nvSpPr>
          <p:cNvPr id="124" name="Left-Right Arrow 123" descr=" 124"/>
          <p:cNvSpPr/>
          <p:nvPr/>
        </p:nvSpPr>
        <p:spPr>
          <a:xfrm>
            <a:off x="3262303" y="2079616"/>
            <a:ext cx="1666887" cy="635004"/>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Bell MT" panose="02020503060305020303" pitchFamily="18" charset="0"/>
              </a:rPr>
              <a:t>PCI Bus</a:t>
            </a:r>
            <a:endParaRPr lang="en-GB" sz="1400" dirty="0">
              <a:latin typeface="Bell MT" panose="02020503060305020303" pitchFamily="18" charset="0"/>
            </a:endParaRPr>
          </a:p>
        </p:txBody>
      </p:sp>
      <p:sp>
        <p:nvSpPr>
          <p:cNvPr id="134" name="Bent Arrow 133" descr=" 134"/>
          <p:cNvSpPr/>
          <p:nvPr/>
        </p:nvSpPr>
        <p:spPr>
          <a:xfrm rot="5400000" flipH="1">
            <a:off x="4204888" y="65461"/>
            <a:ext cx="555629" cy="3155178"/>
          </a:xfrm>
          <a:prstGeom prst="bentArrow">
            <a:avLst>
              <a:gd name="adj1" fmla="val 40608"/>
              <a:gd name="adj2" fmla="val 45062"/>
              <a:gd name="adj3" fmla="val 36853"/>
              <a:gd name="adj4" fmla="val 39799"/>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ell MT" panose="02020503060305020303" pitchFamily="18" charset="0"/>
            </a:endParaRPr>
          </a:p>
        </p:txBody>
      </p:sp>
      <p:sp>
        <p:nvSpPr>
          <p:cNvPr id="135" name="Up-Down Arrow 134" descr=" 135"/>
          <p:cNvSpPr/>
          <p:nvPr/>
        </p:nvSpPr>
        <p:spPr>
          <a:xfrm>
            <a:off x="5226848" y="4222755"/>
            <a:ext cx="535785" cy="1666887"/>
          </a:xfrm>
          <a:prstGeom prst="upDownArrow">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ll MT" panose="02020503060305020303" pitchFamily="18" charset="0"/>
            </a:endParaRPr>
          </a:p>
        </p:txBody>
      </p:sp>
      <p:sp>
        <p:nvSpPr>
          <p:cNvPr id="136" name="Up-Down Arrow 135" descr=" 136"/>
          <p:cNvSpPr/>
          <p:nvPr/>
        </p:nvSpPr>
        <p:spPr>
          <a:xfrm>
            <a:off x="6119823" y="4222755"/>
            <a:ext cx="535785" cy="1666887"/>
          </a:xfrm>
          <a:prstGeom prst="upDownArrow">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ll MT" panose="02020503060305020303" pitchFamily="18" charset="0"/>
            </a:endParaRPr>
          </a:p>
        </p:txBody>
      </p:sp>
      <p:sp>
        <p:nvSpPr>
          <p:cNvPr id="137" name="Up-Down Arrow 136" descr=" 137"/>
          <p:cNvSpPr/>
          <p:nvPr/>
        </p:nvSpPr>
        <p:spPr>
          <a:xfrm>
            <a:off x="7310457" y="4222755"/>
            <a:ext cx="535785" cy="1666887"/>
          </a:xfrm>
          <a:prstGeom prst="upDownArrow">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ll MT" panose="02020503060305020303" pitchFamily="18" charset="0"/>
            </a:endParaRPr>
          </a:p>
        </p:txBody>
      </p:sp>
    </p:spTree>
    <p:extLst>
      <p:ext uri="{BB962C8B-B14F-4D97-AF65-F5344CB8AC3E}">
        <p14:creationId xmlns:p14="http://schemas.microsoft.com/office/powerpoint/2010/main" val="30059819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Content of the theoretical session</a:t>
            </a:r>
            <a:endParaRPr lang="en-US" dirty="0"/>
          </a:p>
        </p:txBody>
      </p:sp>
      <p:sp>
        <p:nvSpPr>
          <p:cNvPr id="3" name="Content Placeholder 2"/>
          <p:cNvSpPr>
            <a:spLocks noGrp="1"/>
          </p:cNvSpPr>
          <p:nvPr>
            <p:ph idx="1"/>
          </p:nvPr>
        </p:nvSpPr>
        <p:spPr>
          <a:xfrm>
            <a:off x="198987" y="1046522"/>
            <a:ext cx="8648488" cy="5674953"/>
          </a:xfrm>
        </p:spPr>
        <p:txBody>
          <a:bodyPr/>
          <a:lstStyle/>
          <a:p>
            <a:r>
              <a:rPr lang="en-US" dirty="0" smtClean="0"/>
              <a:t>Heterogeneous Parallel computing systems</a:t>
            </a:r>
          </a:p>
          <a:p>
            <a:r>
              <a:rPr lang="en-US" dirty="0" smtClean="0"/>
              <a:t>CUDA Basics</a:t>
            </a:r>
          </a:p>
          <a:p>
            <a:r>
              <a:rPr lang="en-US" dirty="0" smtClean="0"/>
              <a:t>Parallel constructs in CUDA</a:t>
            </a:r>
          </a:p>
          <a:p>
            <a:r>
              <a:rPr lang="en-US" dirty="0" smtClean="0"/>
              <a:t>Shared Memory</a:t>
            </a:r>
          </a:p>
          <a:p>
            <a:r>
              <a:rPr lang="en-US" dirty="0" smtClean="0"/>
              <a:t>Device Management</a:t>
            </a:r>
          </a:p>
          <a:p>
            <a:r>
              <a:rPr lang="en-US" dirty="0" smtClean="0"/>
              <a:t>Thrust</a:t>
            </a:r>
          </a:p>
          <a:p>
            <a:endParaRPr lang="en-US" dirty="0"/>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3</a:t>
            </a:fld>
            <a:endParaRPr lang="en-GB">
              <a:solidFill>
                <a:prstClr val="black">
                  <a:tint val="75000"/>
                </a:prstClr>
              </a:solidFill>
            </a:endParaRPr>
          </a:p>
        </p:txBody>
      </p:sp>
    </p:spTree>
    <p:extLst>
      <p:ext uri="{BB962C8B-B14F-4D97-AF65-F5344CB8AC3E}">
        <p14:creationId xmlns:p14="http://schemas.microsoft.com/office/powerpoint/2010/main" val="3102436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 4"/>
          <p:cNvSpPr>
            <a:spLocks noGrp="1"/>
          </p:cNvSpPr>
          <p:nvPr>
            <p:ph type="title"/>
          </p:nvPr>
        </p:nvSpPr>
        <p:spPr/>
        <p:txBody>
          <a:bodyPr/>
          <a:lstStyle/>
          <a:p>
            <a:r>
              <a:rPr lang="en-US" dirty="0" smtClean="0">
                <a:latin typeface="Bell MT" panose="02020503060305020303" pitchFamily="18" charset="0"/>
              </a:rPr>
              <a:t>Simple Processing Flow</a:t>
            </a:r>
            <a:endParaRPr lang="en-GB" dirty="0">
              <a:latin typeface="Bell MT" panose="02020503060305020303" pitchFamily="18" charset="0"/>
            </a:endParaRPr>
          </a:p>
        </p:txBody>
      </p:sp>
      <p:sp>
        <p:nvSpPr>
          <p:cNvPr id="216" name="TextBox 215" descr=" 216"/>
          <p:cNvSpPr txBox="1"/>
          <p:nvPr/>
        </p:nvSpPr>
        <p:spPr>
          <a:xfrm>
            <a:off x="464315" y="4143380"/>
            <a:ext cx="4107685" cy="1754326"/>
          </a:xfrm>
          <a:prstGeom prst="rect">
            <a:avLst/>
          </a:prstGeom>
          <a:noFill/>
        </p:spPr>
        <p:txBody>
          <a:bodyPr wrap="square" rtlCol="0">
            <a:spAutoFit/>
          </a:bodyPr>
          <a:lstStyle/>
          <a:p>
            <a:pPr marL="342900" indent="-342900">
              <a:buFont typeface="+mj-lt"/>
              <a:buAutoNum type="arabicPeriod"/>
            </a:pPr>
            <a:r>
              <a:rPr lang="en-US" dirty="0" smtClean="0">
                <a:latin typeface="Bell MT" panose="02020503060305020303" pitchFamily="18" charset="0"/>
              </a:rPr>
              <a:t>Copy input data from CPU memory to GPU memory</a:t>
            </a:r>
          </a:p>
          <a:p>
            <a:pPr marL="342900" indent="-342900">
              <a:buFont typeface="+mj-lt"/>
              <a:buAutoNum type="arabicPeriod"/>
            </a:pPr>
            <a:r>
              <a:rPr lang="en-US" dirty="0" smtClean="0">
                <a:latin typeface="Bell MT" panose="02020503060305020303" pitchFamily="18" charset="0"/>
              </a:rPr>
              <a:t>Load GPU program and execute,</a:t>
            </a:r>
            <a:br>
              <a:rPr lang="en-US" dirty="0" smtClean="0">
                <a:latin typeface="Bell MT" panose="02020503060305020303" pitchFamily="18" charset="0"/>
              </a:rPr>
            </a:br>
            <a:r>
              <a:rPr lang="en-US" dirty="0" smtClean="0">
                <a:latin typeface="Bell MT" panose="02020503060305020303" pitchFamily="18" charset="0"/>
              </a:rPr>
              <a:t>caching data on chip for performance</a:t>
            </a:r>
          </a:p>
          <a:p>
            <a:pPr marL="342900" indent="-342900">
              <a:buFont typeface="+mj-lt"/>
              <a:buAutoNum type="arabicPeriod"/>
            </a:pPr>
            <a:r>
              <a:rPr lang="en-US" dirty="0" smtClean="0">
                <a:latin typeface="Bell MT" panose="02020503060305020303" pitchFamily="18" charset="0"/>
              </a:rPr>
              <a:t>Copy results from GPU memory to CPU memory</a:t>
            </a:r>
            <a:endParaRPr lang="en-GB" dirty="0">
              <a:latin typeface="Bell MT" panose="02020503060305020303" pitchFamily="18" charset="0"/>
            </a:endParaRPr>
          </a:p>
        </p:txBody>
      </p:sp>
      <p:pic>
        <p:nvPicPr>
          <p:cNvPr id="133123" name="Picture 3" descr=" 133123"/>
          <p:cNvPicPr>
            <a:picLocks noChangeAspect="1" noChangeArrowheads="1"/>
          </p:cNvPicPr>
          <p:nvPr/>
        </p:nvPicPr>
        <p:blipFill>
          <a:blip r:embed="rId3" cstate="print"/>
          <a:stretch>
            <a:fillRect/>
          </a:stretch>
        </p:blipFill>
        <p:spPr bwMode="auto">
          <a:xfrm>
            <a:off x="4810136" y="968358"/>
            <a:ext cx="3474849" cy="5686813"/>
          </a:xfrm>
          <a:prstGeom prst="rect">
            <a:avLst/>
          </a:prstGeom>
          <a:noFill/>
        </p:spPr>
      </p:pic>
      <p:pic>
        <p:nvPicPr>
          <p:cNvPr id="133124" name="Picture 4" descr=" 133124"/>
          <p:cNvPicPr>
            <a:picLocks noChangeAspect="1" noChangeArrowheads="1"/>
          </p:cNvPicPr>
          <p:nvPr/>
        </p:nvPicPr>
        <p:blipFill>
          <a:blip r:embed="rId4" cstate="print"/>
          <a:stretch>
            <a:fillRect/>
          </a:stretch>
        </p:blipFill>
        <p:spPr bwMode="auto">
          <a:xfrm>
            <a:off x="1178695" y="1404541"/>
            <a:ext cx="2202672" cy="2262516"/>
          </a:xfrm>
          <a:prstGeom prst="rect">
            <a:avLst/>
          </a:prstGeom>
          <a:noFill/>
        </p:spPr>
      </p:pic>
      <p:sp>
        <p:nvSpPr>
          <p:cNvPr id="124" name="Left-Right Arrow 123" descr=" 124"/>
          <p:cNvSpPr/>
          <p:nvPr/>
        </p:nvSpPr>
        <p:spPr>
          <a:xfrm>
            <a:off x="3262303" y="2079616"/>
            <a:ext cx="1666887" cy="635004"/>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Bell MT" panose="02020503060305020303" pitchFamily="18" charset="0"/>
              </a:rPr>
              <a:t>PCI Bus</a:t>
            </a:r>
            <a:endParaRPr lang="en-GB" sz="1400" dirty="0">
              <a:latin typeface="Bell MT" panose="02020503060305020303" pitchFamily="18" charset="0"/>
            </a:endParaRPr>
          </a:p>
        </p:txBody>
      </p:sp>
      <p:sp>
        <p:nvSpPr>
          <p:cNvPr id="138" name="Bent Arrow 137" descr=" 138"/>
          <p:cNvSpPr/>
          <p:nvPr/>
        </p:nvSpPr>
        <p:spPr>
          <a:xfrm rot="10800000" flipV="1">
            <a:off x="2428861" y="2526763"/>
            <a:ext cx="3950919" cy="3204128"/>
          </a:xfrm>
          <a:prstGeom prst="bentArrow">
            <a:avLst>
              <a:gd name="adj1" fmla="val 14333"/>
              <a:gd name="adj2" fmla="val 13740"/>
              <a:gd name="adj3" fmla="val 20259"/>
              <a:gd name="adj4" fmla="val 43750"/>
            </a:avLst>
          </a:prstGeom>
          <a:solidFill>
            <a:schemeClr val="tx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Bell MT" panose="02020503060305020303" pitchFamily="18" charset="0"/>
            </a:endParaRPr>
          </a:p>
        </p:txBody>
      </p:sp>
    </p:spTree>
    <p:extLst>
      <p:ext uri="{BB962C8B-B14F-4D97-AF65-F5344CB8AC3E}">
        <p14:creationId xmlns:p14="http://schemas.microsoft.com/office/powerpoint/2010/main" val="40561392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CUDA Basics</a:t>
            </a:r>
            <a:endParaRPr lang="en-US" dirty="0"/>
          </a:p>
        </p:txBody>
      </p:sp>
      <p:sp>
        <p:nvSpPr>
          <p:cNvPr id="7" name="Subtitle 6"/>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r>
              <a:rPr lang="en-GB" smtClean="0">
                <a:solidFill>
                  <a:prstClr val="black">
                    <a:tint val="75000"/>
                  </a:prstClr>
                </a:solidFill>
              </a:rPr>
              <a:t>felice.pantaleo@cern.ch</a:t>
            </a: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B3AADE-80ED-49F1-ADB4-8B3B92A3600F}" type="slidenum">
              <a:rPr lang="en-GB" smtClean="0">
                <a:solidFill>
                  <a:prstClr val="black">
                    <a:tint val="75000"/>
                  </a:prstClr>
                </a:solidFill>
              </a:rPr>
              <a:pPr/>
              <a:t>31</a:t>
            </a:fld>
            <a:endParaRPr lang="en-GB">
              <a:solidFill>
                <a:prstClr val="black">
                  <a:tint val="75000"/>
                </a:prstClr>
              </a:solidFill>
            </a:endParaRPr>
          </a:p>
        </p:txBody>
      </p:sp>
    </p:spTree>
    <p:extLst>
      <p:ext uri="{BB962C8B-B14F-4D97-AF65-F5344CB8AC3E}">
        <p14:creationId xmlns:p14="http://schemas.microsoft.com/office/powerpoint/2010/main" val="1858049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CUDA 8</a:t>
            </a:r>
            <a:endParaRPr lang="en-US" dirty="0"/>
          </a:p>
        </p:txBody>
      </p:sp>
      <p:sp>
        <p:nvSpPr>
          <p:cNvPr id="3" name="Content Placeholder 2"/>
          <p:cNvSpPr>
            <a:spLocks noGrp="1"/>
          </p:cNvSpPr>
          <p:nvPr>
            <p:ph idx="1"/>
          </p:nvPr>
        </p:nvSpPr>
        <p:spPr>
          <a:xfrm>
            <a:off x="457200" y="3744948"/>
            <a:ext cx="8229600" cy="2381217"/>
          </a:xfrm>
        </p:spPr>
        <p:txBody>
          <a:bodyPr>
            <a:normAutofit fontScale="70000" lnSpcReduction="20000"/>
          </a:bodyPr>
          <a:lstStyle/>
          <a:p>
            <a:r>
              <a:rPr lang="en-US" dirty="0" smtClean="0">
                <a:solidFill>
                  <a:srgbClr val="373737"/>
                </a:solidFill>
              </a:rPr>
              <a:t>Pascal supports </a:t>
            </a:r>
            <a:r>
              <a:rPr lang="en-US" dirty="0">
                <a:solidFill>
                  <a:srgbClr val="373737"/>
                </a:solidFill>
              </a:rPr>
              <a:t>unified memory with the default system </a:t>
            </a:r>
            <a:r>
              <a:rPr lang="en-US" dirty="0" smtClean="0">
                <a:solidFill>
                  <a:srgbClr val="373737"/>
                </a:solidFill>
              </a:rPr>
              <a:t>allocator</a:t>
            </a:r>
            <a:endParaRPr lang="en-US" dirty="0">
              <a:solidFill>
                <a:srgbClr val="373737"/>
              </a:solidFill>
            </a:endParaRPr>
          </a:p>
          <a:p>
            <a:r>
              <a:rPr lang="en-US" dirty="0">
                <a:solidFill>
                  <a:srgbClr val="373737"/>
                </a:solidFill>
              </a:rPr>
              <a:t>With page faulting on GP100, locality can be ensured </a:t>
            </a:r>
            <a:r>
              <a:rPr lang="en-US" dirty="0" smtClean="0">
                <a:solidFill>
                  <a:srgbClr val="373737"/>
                </a:solidFill>
              </a:rPr>
              <a:t>for</a:t>
            </a:r>
          </a:p>
          <a:p>
            <a:pPr lvl="1"/>
            <a:r>
              <a:rPr lang="en-US" dirty="0" smtClean="0">
                <a:solidFill>
                  <a:srgbClr val="373737"/>
                </a:solidFill>
              </a:rPr>
              <a:t>programs </a:t>
            </a:r>
            <a:r>
              <a:rPr lang="en-US" dirty="0">
                <a:solidFill>
                  <a:srgbClr val="373737"/>
                </a:solidFill>
              </a:rPr>
              <a:t>with sparse data </a:t>
            </a:r>
            <a:r>
              <a:rPr lang="en-US" dirty="0" smtClean="0">
                <a:solidFill>
                  <a:srgbClr val="373737"/>
                </a:solidFill>
              </a:rPr>
              <a:t>access </a:t>
            </a:r>
          </a:p>
          <a:p>
            <a:pPr lvl="1"/>
            <a:r>
              <a:rPr lang="en-US" dirty="0" smtClean="0">
                <a:solidFill>
                  <a:srgbClr val="373737"/>
                </a:solidFill>
              </a:rPr>
              <a:t>pages </a:t>
            </a:r>
            <a:r>
              <a:rPr lang="en-US" dirty="0">
                <a:solidFill>
                  <a:srgbClr val="373737"/>
                </a:solidFill>
              </a:rPr>
              <a:t>accessed by the CPU or GPU cannot be known ahead of </a:t>
            </a:r>
            <a:r>
              <a:rPr lang="en-US" dirty="0" smtClean="0">
                <a:solidFill>
                  <a:srgbClr val="373737"/>
                </a:solidFill>
              </a:rPr>
              <a:t>time</a:t>
            </a:r>
          </a:p>
          <a:p>
            <a:pPr lvl="1"/>
            <a:r>
              <a:rPr lang="en-US" dirty="0" smtClean="0">
                <a:solidFill>
                  <a:srgbClr val="373737"/>
                </a:solidFill>
              </a:rPr>
              <a:t>CPU </a:t>
            </a:r>
            <a:r>
              <a:rPr lang="en-US" dirty="0">
                <a:solidFill>
                  <a:srgbClr val="373737"/>
                </a:solidFill>
              </a:rPr>
              <a:t>and GPU access parts of the same array allocations simultaneously</a:t>
            </a:r>
            <a:endParaRPr lang="en-US" dirty="0"/>
          </a:p>
        </p:txBody>
      </p:sp>
      <p:pic>
        <p:nvPicPr>
          <p:cNvPr id="4" name="Picture 4" descr="With operating support, Pascal is capable of supporting unified memory with the default system allocator. Here, malloc is all that is needed to allocate memory accessible from any CPU or GPU in the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03" y="973946"/>
            <a:ext cx="6532383" cy="2742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 CUDA 6 Unified Memory simplifies porting code to the GPU by providing a new managed memory allocator that returns a pointer to data that can be accessed from either CPU or GPU c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6" y="973946"/>
            <a:ext cx="6427900" cy="277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3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thrust lambda support</a:t>
            </a:r>
            <a:endParaRPr lang="en-US" dirty="0"/>
          </a:p>
        </p:txBody>
      </p:sp>
      <p:pic>
        <p:nvPicPr>
          <p:cNvPr id="4" name="Content Placeholder 3"/>
          <p:cNvPicPr>
            <a:picLocks noGrp="1" noChangeAspect="1"/>
          </p:cNvPicPr>
          <p:nvPr>
            <p:ph idx="1"/>
          </p:nvPr>
        </p:nvPicPr>
        <p:blipFill>
          <a:blip r:embed="rId2"/>
          <a:stretch>
            <a:fillRect/>
          </a:stretch>
        </p:blipFill>
        <p:spPr>
          <a:xfrm>
            <a:off x="1163911" y="1562088"/>
            <a:ext cx="6648450" cy="4238625"/>
          </a:xfrm>
          <a:prstGeom prst="rect">
            <a:avLst/>
          </a:prstGeom>
        </p:spPr>
      </p:pic>
    </p:spTree>
    <p:extLst>
      <p:ext uri="{BB962C8B-B14F-4D97-AF65-F5344CB8AC3E}">
        <p14:creationId xmlns:p14="http://schemas.microsoft.com/office/powerpoint/2010/main" val="3943263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CUDA?</a:t>
            </a:r>
            <a:endParaRPr lang="en-GB" dirty="0"/>
          </a:p>
        </p:txBody>
      </p:sp>
      <p:sp>
        <p:nvSpPr>
          <p:cNvPr id="3" name="Content Placeholder 2"/>
          <p:cNvSpPr>
            <a:spLocks noGrp="1"/>
          </p:cNvSpPr>
          <p:nvPr>
            <p:ph idx="1"/>
          </p:nvPr>
        </p:nvSpPr>
        <p:spPr/>
        <p:txBody>
          <a:bodyPr>
            <a:normAutofit fontScale="92500"/>
          </a:bodyPr>
          <a:lstStyle/>
          <a:p>
            <a:r>
              <a:rPr lang="en-GB" dirty="0" smtClean="0"/>
              <a:t>CUDA* Architecture</a:t>
            </a:r>
          </a:p>
          <a:p>
            <a:pPr lvl="1"/>
            <a:r>
              <a:rPr lang="en-GB" dirty="0" smtClean="0"/>
              <a:t>Expose GPU parallelism for general-purpose computing</a:t>
            </a:r>
          </a:p>
          <a:p>
            <a:pPr lvl="1"/>
            <a:r>
              <a:rPr lang="en-GB" dirty="0" smtClean="0"/>
              <a:t>Retain performance</a:t>
            </a:r>
          </a:p>
          <a:p>
            <a:r>
              <a:rPr lang="en-GB" dirty="0" smtClean="0"/>
              <a:t>CUDA C/C++</a:t>
            </a:r>
          </a:p>
          <a:p>
            <a:pPr lvl="1"/>
            <a:r>
              <a:rPr lang="en-GB" dirty="0" smtClean="0"/>
              <a:t>Based on industry-standard C/C++</a:t>
            </a:r>
          </a:p>
          <a:p>
            <a:pPr lvl="1"/>
            <a:r>
              <a:rPr lang="en-GB" dirty="0" smtClean="0"/>
              <a:t>Small set of extensions to enable heterogeneous programming</a:t>
            </a:r>
          </a:p>
          <a:p>
            <a:pPr lvl="1"/>
            <a:r>
              <a:rPr lang="en-GB" dirty="0" smtClean="0"/>
              <a:t>Straightforward APIs to manage devices, memory etc.</a:t>
            </a:r>
          </a:p>
        </p:txBody>
      </p:sp>
      <p:sp>
        <p:nvSpPr>
          <p:cNvPr id="4" name="TextBox 3"/>
          <p:cNvSpPr txBox="1"/>
          <p:nvPr/>
        </p:nvSpPr>
        <p:spPr>
          <a:xfrm>
            <a:off x="926595" y="6264315"/>
            <a:ext cx="5490610" cy="646331"/>
          </a:xfrm>
          <a:prstGeom prst="rect">
            <a:avLst/>
          </a:prstGeom>
          <a:noFill/>
        </p:spPr>
        <p:txBody>
          <a:bodyPr wrap="square" rtlCol="0">
            <a:spAutoFit/>
          </a:bodyPr>
          <a:lstStyle/>
          <a:p>
            <a:r>
              <a:rPr lang="en-GB" dirty="0" smtClean="0">
                <a:latin typeface="Bell MT" panose="02020503060305020303" pitchFamily="18" charset="0"/>
              </a:rPr>
              <a:t>*Compute </a:t>
            </a:r>
            <a:r>
              <a:rPr lang="en-GB" dirty="0">
                <a:latin typeface="Bell MT" panose="02020503060305020303" pitchFamily="18" charset="0"/>
              </a:rPr>
              <a:t>Unified Device Architecture</a:t>
            </a:r>
          </a:p>
          <a:p>
            <a:endParaRPr lang="en-GB" dirty="0"/>
          </a:p>
        </p:txBody>
      </p:sp>
    </p:spTree>
    <p:extLst>
      <p:ext uri="{BB962C8B-B14F-4D97-AF65-F5344CB8AC3E}">
        <p14:creationId xmlns:p14="http://schemas.microsoft.com/office/powerpoint/2010/main" val="134737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SPMD </a:t>
            </a:r>
            <a:r>
              <a:rPr lang="en-US" dirty="0" smtClean="0"/>
              <a:t>Phases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Initialize</a:t>
            </a:r>
          </a:p>
          <a:p>
            <a:pPr lvl="1"/>
            <a:r>
              <a:rPr lang="en-US" dirty="0"/>
              <a:t>Establish localized data structure and communication channels</a:t>
            </a:r>
          </a:p>
          <a:p>
            <a:r>
              <a:rPr lang="en-US" dirty="0"/>
              <a:t>Obtain a unique identifier</a:t>
            </a:r>
          </a:p>
          <a:p>
            <a:pPr lvl="1"/>
            <a:r>
              <a:rPr lang="en-US" dirty="0"/>
              <a:t>Each thread acquires a unique identifier, typically range from 0 to N-1, where N is the number of threads</a:t>
            </a:r>
          </a:p>
          <a:p>
            <a:r>
              <a:rPr lang="en-US" dirty="0"/>
              <a:t>Distribute Data</a:t>
            </a:r>
          </a:p>
          <a:p>
            <a:pPr lvl="1"/>
            <a:r>
              <a:rPr lang="en-US" dirty="0"/>
              <a:t>Decompose global data into chunks and localize them, or</a:t>
            </a:r>
          </a:p>
          <a:p>
            <a:pPr lvl="1"/>
            <a:r>
              <a:rPr lang="en-US" dirty="0"/>
              <a:t>Sharing/replicating major data structure using thread ID to associate subset of the data to threads</a:t>
            </a:r>
          </a:p>
          <a:p>
            <a:r>
              <a:rPr lang="en-US" dirty="0"/>
              <a:t>Run the core computation</a:t>
            </a:r>
          </a:p>
          <a:p>
            <a:r>
              <a:rPr lang="en-US" dirty="0"/>
              <a:t>Finalize</a:t>
            </a:r>
          </a:p>
          <a:p>
            <a:pPr lvl="1"/>
            <a:r>
              <a:rPr lang="en-US" dirty="0"/>
              <a:t>Reconcile global data structure, prepare for the next major iteration</a:t>
            </a:r>
          </a:p>
          <a:p>
            <a:endParaRPr lang="en-US" dirty="0"/>
          </a:p>
          <a:p>
            <a:endParaRPr lang="en-US" dirty="0"/>
          </a:p>
        </p:txBody>
      </p:sp>
      <p:sp>
        <p:nvSpPr>
          <p:cNvPr id="6" name="Slide Number Placeholder 5"/>
          <p:cNvSpPr>
            <a:spLocks noGrp="1"/>
          </p:cNvSpPr>
          <p:nvPr>
            <p:ph type="sldNum" sz="quarter" idx="12"/>
          </p:nvPr>
        </p:nvSpPr>
        <p:spPr/>
        <p:txBody>
          <a:bodyPr/>
          <a:lstStyle/>
          <a:p>
            <a:fld id="{16B3AADE-80ED-49F1-ADB4-8B3B92A3600F}" type="slidenum">
              <a:rPr lang="en-GB" smtClean="0">
                <a:solidFill>
                  <a:prstClr val="black">
                    <a:tint val="75000"/>
                  </a:prstClr>
                </a:solidFill>
              </a:rPr>
              <a:pPr/>
              <a:t>35</a:t>
            </a:fld>
            <a:endParaRPr lang="en-GB">
              <a:solidFill>
                <a:prstClr val="black">
                  <a:tint val="75000"/>
                </a:prstClr>
              </a:solidFill>
            </a:endParaRPr>
          </a:p>
        </p:txBody>
      </p:sp>
    </p:spTree>
    <p:extLst>
      <p:ext uri="{BB962C8B-B14F-4D97-AF65-F5344CB8AC3E}">
        <p14:creationId xmlns:p14="http://schemas.microsoft.com/office/powerpoint/2010/main" val="4291128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descr=" 89"/>
          <p:cNvSpPr/>
          <p:nvPr/>
        </p:nvSpPr>
        <p:spPr>
          <a:xfrm>
            <a:off x="5697125" y="1046522"/>
            <a:ext cx="3214700" cy="1462113"/>
          </a:xfrm>
          <a:prstGeom prst="rect">
            <a:avLst/>
          </a:prstGeom>
          <a:blipFill>
            <a:blip r:embed="rId3"/>
            <a:stretch>
              <a:fillRect/>
            </a:stretch>
          </a:blipFill>
          <a:ln>
            <a:noFill/>
          </a:ln>
        </p:spPr>
      </p:sp>
      <p:sp>
        <p:nvSpPr>
          <p:cNvPr id="2" name="Title 1" descr=" 2"/>
          <p:cNvSpPr>
            <a:spLocks noGrp="1"/>
          </p:cNvSpPr>
          <p:nvPr>
            <p:ph type="title"/>
          </p:nvPr>
        </p:nvSpPr>
        <p:spPr/>
        <p:txBody>
          <a:bodyPr/>
          <a:lstStyle/>
          <a:p>
            <a:r>
              <a:rPr lang="en-US" sz="4000" b="0" dirty="0" smtClean="0"/>
              <a:t>Memory Hierarchy in CUDA</a:t>
            </a:r>
            <a:endParaRPr lang="en-GB" sz="4000" b="0" dirty="0"/>
          </a:p>
        </p:txBody>
      </p:sp>
      <p:sp>
        <p:nvSpPr>
          <p:cNvPr id="3" name="Text Placeholder 2" descr=" 3"/>
          <p:cNvSpPr>
            <a:spLocks noGrp="1"/>
          </p:cNvSpPr>
          <p:nvPr>
            <p:ph idx="1"/>
          </p:nvPr>
        </p:nvSpPr>
        <p:spPr>
          <a:xfrm>
            <a:off x="-8434" y="1493785"/>
            <a:ext cx="5300514" cy="4525963"/>
          </a:xfrm>
        </p:spPr>
        <p:txBody>
          <a:bodyPr/>
          <a:lstStyle/>
          <a:p>
            <a:pPr marL="565150" lvl="0" indent="-457200"/>
            <a:r>
              <a:rPr lang="en-US" dirty="0" smtClean="0">
                <a:latin typeface="Bell MT" panose="02020503060305020303" pitchFamily="18" charset="0"/>
              </a:rPr>
              <a:t>Registers/Shared memory:</a:t>
            </a:r>
          </a:p>
          <a:p>
            <a:pPr lvl="1"/>
            <a:r>
              <a:rPr lang="en-US" sz="2000" dirty="0" smtClean="0">
                <a:latin typeface="Bell MT" panose="02020503060305020303" pitchFamily="18" charset="0"/>
              </a:rPr>
              <a:t>Fast</a:t>
            </a:r>
          </a:p>
          <a:p>
            <a:pPr lvl="1"/>
            <a:r>
              <a:rPr lang="en-US" sz="2000" dirty="0" smtClean="0">
                <a:latin typeface="Bell MT" panose="02020503060305020303" pitchFamily="18" charset="0"/>
              </a:rPr>
              <a:t>Only accessible by the thread/block</a:t>
            </a:r>
          </a:p>
          <a:p>
            <a:pPr lvl="1"/>
            <a:r>
              <a:rPr lang="en-US" sz="2000" dirty="0" smtClean="0">
                <a:latin typeface="Bell MT" panose="02020503060305020303" pitchFamily="18" charset="0"/>
              </a:rPr>
              <a:t>Lifetime of the thread/block</a:t>
            </a:r>
          </a:p>
          <a:p>
            <a:pPr>
              <a:buChar char=" "/>
            </a:pPr>
            <a:r>
              <a:rPr lang="en-US" b="0" dirty="0" smtClean="0"/>
              <a:t>              </a:t>
            </a:r>
          </a:p>
          <a:p>
            <a:pPr lvl="1">
              <a:buChar char=" "/>
            </a:pPr>
            <a:r>
              <a:rPr lang="en-US" sz="2000" b="0" dirty="0" smtClean="0"/>
              <a:t>                                         </a:t>
            </a:r>
            <a:br>
              <a:rPr lang="en-US" sz="2000" b="0" dirty="0" smtClean="0"/>
            </a:br>
            <a:r>
              <a:rPr lang="en-US" sz="2000" b="0" dirty="0" smtClean="0"/>
              <a:t>             </a:t>
            </a:r>
            <a:endParaRPr lang="en-US" sz="2000" b="0" dirty="0"/>
          </a:p>
          <a:p>
            <a:pPr lvl="1">
              <a:buChar char=" "/>
            </a:pPr>
            <a:r>
              <a:rPr lang="en-US" sz="2000" b="0" dirty="0" smtClean="0"/>
              <a:t>                                         </a:t>
            </a:r>
            <a:endParaRPr lang="en-US" sz="2000" b="0" dirty="0"/>
          </a:p>
          <a:p>
            <a:pPr lvl="1">
              <a:buChar char=" "/>
            </a:pPr>
            <a:r>
              <a:rPr lang="en-US" sz="2000" b="0" dirty="0" smtClean="0"/>
              <a:t>                           </a:t>
            </a:r>
            <a:endParaRPr lang="en-US" sz="2000" b="0" dirty="0"/>
          </a:p>
          <a:p>
            <a:endParaRPr lang="en-US" b="0" dirty="0"/>
          </a:p>
          <a:p>
            <a:endParaRPr lang="en-GB" b="0" dirty="0"/>
          </a:p>
        </p:txBody>
      </p:sp>
    </p:spTree>
    <p:extLst>
      <p:ext uri="{BB962C8B-B14F-4D97-AF65-F5344CB8AC3E}">
        <p14:creationId xmlns:p14="http://schemas.microsoft.com/office/powerpoint/2010/main" val="3732958687"/>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descr=" 89"/>
          <p:cNvSpPr/>
          <p:nvPr/>
        </p:nvSpPr>
        <p:spPr>
          <a:xfrm>
            <a:off x="5697125" y="1046522"/>
            <a:ext cx="3214700" cy="1462113"/>
          </a:xfrm>
          <a:prstGeom prst="rect">
            <a:avLst/>
          </a:prstGeom>
          <a:blipFill>
            <a:blip r:embed="rId3"/>
            <a:stretch>
              <a:fillRect/>
            </a:stretch>
          </a:blipFill>
          <a:ln>
            <a:noFill/>
          </a:ln>
        </p:spPr>
      </p:sp>
      <p:sp>
        <p:nvSpPr>
          <p:cNvPr id="2" name="Title 1" descr=" 2"/>
          <p:cNvSpPr>
            <a:spLocks noGrp="1"/>
          </p:cNvSpPr>
          <p:nvPr>
            <p:ph type="title"/>
          </p:nvPr>
        </p:nvSpPr>
        <p:spPr/>
        <p:txBody>
          <a:bodyPr/>
          <a:lstStyle/>
          <a:p>
            <a:r>
              <a:rPr lang="en-US" sz="4000" b="0" dirty="0" smtClean="0"/>
              <a:t>Memory Hierarchy in CUDA</a:t>
            </a:r>
            <a:endParaRPr lang="en-GB" sz="4000" b="0" dirty="0"/>
          </a:p>
        </p:txBody>
      </p:sp>
      <p:sp>
        <p:nvSpPr>
          <p:cNvPr id="3" name="Text Placeholder 2" descr=" 3"/>
          <p:cNvSpPr>
            <a:spLocks noGrp="1"/>
          </p:cNvSpPr>
          <p:nvPr>
            <p:ph idx="1"/>
          </p:nvPr>
        </p:nvSpPr>
        <p:spPr>
          <a:xfrm>
            <a:off x="-8434" y="1493785"/>
            <a:ext cx="5300514" cy="4525963"/>
          </a:xfrm>
        </p:spPr>
        <p:txBody>
          <a:bodyPr/>
          <a:lstStyle/>
          <a:p>
            <a:pPr marL="565150" lvl="0" indent="-457200"/>
            <a:r>
              <a:rPr lang="en-US" dirty="0" smtClean="0">
                <a:latin typeface="Bell MT" panose="02020503060305020303" pitchFamily="18" charset="0"/>
              </a:rPr>
              <a:t>Registers/Shared memory:</a:t>
            </a:r>
          </a:p>
          <a:p>
            <a:pPr lvl="1"/>
            <a:r>
              <a:rPr lang="en-US" sz="2000" dirty="0" smtClean="0">
                <a:latin typeface="Bell MT" panose="02020503060305020303" pitchFamily="18" charset="0"/>
              </a:rPr>
              <a:t>Fast</a:t>
            </a:r>
          </a:p>
          <a:p>
            <a:pPr lvl="1"/>
            <a:r>
              <a:rPr lang="en-US" sz="2000" dirty="0" smtClean="0">
                <a:latin typeface="Bell MT" panose="02020503060305020303" pitchFamily="18" charset="0"/>
              </a:rPr>
              <a:t>Only accessible by the thread/block</a:t>
            </a:r>
          </a:p>
          <a:p>
            <a:pPr lvl="1"/>
            <a:r>
              <a:rPr lang="en-US" sz="2000" dirty="0" smtClean="0">
                <a:latin typeface="Bell MT" panose="02020503060305020303" pitchFamily="18" charset="0"/>
              </a:rPr>
              <a:t>Lifetime of the thread/block</a:t>
            </a:r>
          </a:p>
          <a:p>
            <a:pPr lvl="0"/>
            <a:r>
              <a:rPr lang="en-US" dirty="0" smtClean="0">
                <a:latin typeface="Bell MT" panose="02020503060305020303" pitchFamily="18" charset="0"/>
              </a:rPr>
              <a:t>Global memory:</a:t>
            </a:r>
          </a:p>
          <a:p>
            <a:pPr lvl="1">
              <a:buChar char=" "/>
            </a:pPr>
            <a:r>
              <a:rPr lang="en-US" sz="2000" b="0" dirty="0" smtClean="0"/>
              <a:t>                                         </a:t>
            </a:r>
            <a:br>
              <a:rPr lang="en-US" sz="2000" b="0" dirty="0" smtClean="0"/>
            </a:br>
            <a:r>
              <a:rPr lang="en-US" sz="2000" b="0" dirty="0" smtClean="0"/>
              <a:t>             </a:t>
            </a:r>
            <a:endParaRPr lang="en-US" sz="2000" b="0" dirty="0"/>
          </a:p>
          <a:p>
            <a:pPr lvl="1">
              <a:buChar char=" "/>
            </a:pPr>
            <a:r>
              <a:rPr lang="en-US" sz="2000" b="0" dirty="0" smtClean="0"/>
              <a:t>                                         </a:t>
            </a:r>
            <a:endParaRPr lang="en-US" sz="2000" b="0" dirty="0"/>
          </a:p>
          <a:p>
            <a:pPr lvl="1">
              <a:buChar char=" "/>
            </a:pPr>
            <a:r>
              <a:rPr lang="en-US" sz="2000" b="0" dirty="0" smtClean="0"/>
              <a:t>                           </a:t>
            </a:r>
            <a:endParaRPr lang="en-US" sz="2000" b="0" dirty="0"/>
          </a:p>
          <a:p>
            <a:endParaRPr lang="en-US" b="0" dirty="0"/>
          </a:p>
          <a:p>
            <a:endParaRPr lang="en-GB" b="0" dirty="0"/>
          </a:p>
        </p:txBody>
      </p:sp>
    </p:spTree>
    <p:extLst>
      <p:ext uri="{BB962C8B-B14F-4D97-AF65-F5344CB8AC3E}">
        <p14:creationId xmlns:p14="http://schemas.microsoft.com/office/powerpoint/2010/main" val="3563108274"/>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9" name="Shape 89" descr=" 89"/>
          <p:cNvSpPr/>
          <p:nvPr/>
        </p:nvSpPr>
        <p:spPr>
          <a:xfrm>
            <a:off x="5697125" y="1046522"/>
            <a:ext cx="3214700" cy="1462113"/>
          </a:xfrm>
          <a:prstGeom prst="rect">
            <a:avLst/>
          </a:prstGeom>
          <a:blipFill>
            <a:blip r:embed="rId3"/>
            <a:stretch>
              <a:fillRect/>
            </a:stretch>
          </a:blipFill>
          <a:ln>
            <a:noFill/>
          </a:ln>
        </p:spPr>
      </p:sp>
      <p:sp>
        <p:nvSpPr>
          <p:cNvPr id="5" name="Shape 90" descr=" 90"/>
          <p:cNvSpPr/>
          <p:nvPr/>
        </p:nvSpPr>
        <p:spPr>
          <a:xfrm>
            <a:off x="5039927" y="2673311"/>
            <a:ext cx="3886428" cy="3471541"/>
          </a:xfrm>
          <a:prstGeom prst="rect">
            <a:avLst/>
          </a:prstGeom>
          <a:blipFill>
            <a:blip r:embed="rId4"/>
            <a:stretch>
              <a:fillRect/>
            </a:stretch>
          </a:blipFill>
          <a:ln>
            <a:noFill/>
          </a:ln>
        </p:spPr>
      </p:sp>
      <p:sp>
        <p:nvSpPr>
          <p:cNvPr id="2" name="Title 1" descr=" 2"/>
          <p:cNvSpPr>
            <a:spLocks noGrp="1"/>
          </p:cNvSpPr>
          <p:nvPr>
            <p:ph type="title"/>
          </p:nvPr>
        </p:nvSpPr>
        <p:spPr/>
        <p:txBody>
          <a:bodyPr/>
          <a:lstStyle/>
          <a:p>
            <a:r>
              <a:rPr lang="en-US" sz="4000" b="0" dirty="0" smtClean="0"/>
              <a:t>Memory Hierarchy in CUDA</a:t>
            </a:r>
            <a:endParaRPr lang="en-GB" sz="4000" b="0" dirty="0"/>
          </a:p>
        </p:txBody>
      </p:sp>
      <p:sp>
        <p:nvSpPr>
          <p:cNvPr id="3" name="Text Placeholder 2" descr=" 3"/>
          <p:cNvSpPr>
            <a:spLocks noGrp="1"/>
          </p:cNvSpPr>
          <p:nvPr>
            <p:ph idx="1"/>
          </p:nvPr>
        </p:nvSpPr>
        <p:spPr>
          <a:xfrm>
            <a:off x="-8434" y="1493785"/>
            <a:ext cx="5300514" cy="4525963"/>
          </a:xfrm>
        </p:spPr>
        <p:txBody>
          <a:bodyPr/>
          <a:lstStyle/>
          <a:p>
            <a:pPr marL="565150" lvl="0" indent="-457200"/>
            <a:r>
              <a:rPr lang="en-US" dirty="0" smtClean="0">
                <a:latin typeface="Bell MT" panose="02020503060305020303" pitchFamily="18" charset="0"/>
              </a:rPr>
              <a:t>Registers/Shared memory:</a:t>
            </a:r>
          </a:p>
          <a:p>
            <a:pPr lvl="1"/>
            <a:r>
              <a:rPr lang="en-US" sz="2000" dirty="0" smtClean="0">
                <a:latin typeface="Bell MT" panose="02020503060305020303" pitchFamily="18" charset="0"/>
              </a:rPr>
              <a:t>Fast</a:t>
            </a:r>
          </a:p>
          <a:p>
            <a:pPr lvl="1"/>
            <a:r>
              <a:rPr lang="en-US" sz="2000" dirty="0" smtClean="0">
                <a:latin typeface="Bell MT" panose="02020503060305020303" pitchFamily="18" charset="0"/>
              </a:rPr>
              <a:t>Only accessible by the thread/block</a:t>
            </a:r>
          </a:p>
          <a:p>
            <a:pPr lvl="1"/>
            <a:r>
              <a:rPr lang="en-US" sz="2000" dirty="0" smtClean="0">
                <a:latin typeface="Bell MT" panose="02020503060305020303" pitchFamily="18" charset="0"/>
              </a:rPr>
              <a:t>Lifetime of the thread/block</a:t>
            </a:r>
          </a:p>
          <a:p>
            <a:pPr lvl="0"/>
            <a:r>
              <a:rPr lang="en-US" dirty="0" smtClean="0">
                <a:latin typeface="Bell MT" panose="02020503060305020303" pitchFamily="18" charset="0"/>
              </a:rPr>
              <a:t>Global memory:</a:t>
            </a:r>
          </a:p>
          <a:p>
            <a:pPr lvl="1"/>
            <a:r>
              <a:rPr lang="en-US" sz="2000" dirty="0" smtClean="0">
                <a:latin typeface="Bell MT" panose="02020503060305020303" pitchFamily="18" charset="0"/>
              </a:rPr>
              <a:t>Potentially 150x slower than register or shared memory</a:t>
            </a:r>
          </a:p>
          <a:p>
            <a:pPr lvl="1"/>
            <a:r>
              <a:rPr lang="en-US" sz="2000" dirty="0" smtClean="0">
                <a:latin typeface="Bell MT" panose="02020503060305020303" pitchFamily="18" charset="0"/>
              </a:rPr>
              <a:t>Accessible from either the host or device</a:t>
            </a:r>
          </a:p>
          <a:p>
            <a:pPr lvl="1"/>
            <a:r>
              <a:rPr lang="en-US" sz="2000" dirty="0" smtClean="0">
                <a:latin typeface="Bell MT" panose="02020503060305020303" pitchFamily="18" charset="0"/>
              </a:rPr>
              <a:t>Lifetime of the application</a:t>
            </a:r>
          </a:p>
          <a:p>
            <a:endParaRPr lang="en-US" b="0" dirty="0">
              <a:solidFill>
                <a:schemeClr val="bg1">
                  <a:lumMod val="50000"/>
                </a:schemeClr>
              </a:solidFill>
            </a:endParaRPr>
          </a:p>
          <a:p>
            <a:endParaRPr lang="en-GB" b="0" dirty="0"/>
          </a:p>
        </p:txBody>
      </p:sp>
    </p:spTree>
    <p:extLst>
      <p:ext uri="{BB962C8B-B14F-4D97-AF65-F5344CB8AC3E}">
        <p14:creationId xmlns:p14="http://schemas.microsoft.com/office/powerpoint/2010/main" val="2930935097"/>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a:t>
            </a:r>
            <a:endParaRPr lang="en-GB" dirty="0"/>
          </a:p>
        </p:txBody>
      </p:sp>
      <p:sp>
        <p:nvSpPr>
          <p:cNvPr id="12" name="Content Placeholder 2" descr=" 12"/>
          <p:cNvSpPr txBox="1">
            <a:spLocks/>
          </p:cNvSpPr>
          <p:nvPr/>
        </p:nvSpPr>
        <p:spPr bwMode="auto">
          <a:xfrm>
            <a:off x="186799" y="1538790"/>
            <a:ext cx="8480656" cy="47254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GB" sz="1600" dirty="0" smtClean="0">
                <a:latin typeface="Courier New" pitchFamily="49" charset="0"/>
                <a:cs typeface="Courier New" pitchFamily="49" charset="0"/>
              </a:rPr>
              <a:t>	</a:t>
            </a:r>
            <a:r>
              <a:rPr lang="en-GB" sz="2000" dirty="0" err="1" smtClean="0">
                <a:solidFill>
                  <a:schemeClr val="tx2"/>
                </a:solidFill>
                <a:latin typeface="Courier New" pitchFamily="49" charset="0"/>
                <a:cs typeface="Courier New" pitchFamily="49" charset="0"/>
              </a:rPr>
              <a:t>int</a:t>
            </a:r>
            <a:r>
              <a:rPr lang="en-GB" sz="2000" dirty="0" smtClean="0">
                <a:solidFill>
                  <a:schemeClr val="tx2"/>
                </a:solidFill>
                <a:latin typeface="Courier New" pitchFamily="49" charset="0"/>
                <a:cs typeface="Courier New" pitchFamily="49" charset="0"/>
              </a:rPr>
              <a:t> </a:t>
            </a:r>
            <a:r>
              <a:rPr lang="en-GB" sz="2000" dirty="0" smtClean="0">
                <a:latin typeface="Courier New" pitchFamily="49" charset="0"/>
                <a:cs typeface="Courier New" pitchFamily="49" charset="0"/>
              </a:rPr>
              <a:t>main(</a:t>
            </a:r>
            <a:r>
              <a:rPr lang="en-GB" sz="2000" dirty="0" smtClean="0">
                <a:solidFill>
                  <a:schemeClr val="tx2"/>
                </a:solidFill>
                <a:latin typeface="Courier New" pitchFamily="49" charset="0"/>
                <a:cs typeface="Courier New" pitchFamily="49" charset="0"/>
              </a:rPr>
              <a:t>void</a:t>
            </a:r>
            <a:r>
              <a:rPr lang="en-GB" sz="2000" dirty="0" smtClean="0">
                <a:latin typeface="Courier New" pitchFamily="49" charset="0"/>
                <a:cs typeface="Courier New" pitchFamily="49" charset="0"/>
              </a:rPr>
              <a:t>) {</a:t>
            </a:r>
          </a:p>
          <a:p>
            <a:pPr marL="0" indent="0">
              <a:buFontTx/>
              <a:buNone/>
            </a:pPr>
            <a:r>
              <a:rPr lang="en-GB" sz="2000" dirty="0" smtClean="0">
                <a:latin typeface="Courier New" pitchFamily="49" charset="0"/>
                <a:cs typeface="Courier New" pitchFamily="49" charset="0"/>
              </a:rPr>
              <a:t>		</a:t>
            </a:r>
            <a:r>
              <a:rPr lang="en-GB" sz="2000" dirty="0" err="1" smtClean="0">
                <a:latin typeface="Courier New" pitchFamily="49" charset="0"/>
                <a:cs typeface="Courier New" pitchFamily="49" charset="0"/>
              </a:rPr>
              <a:t>printf</a:t>
            </a:r>
            <a:r>
              <a:rPr lang="en-GB" sz="2000" dirty="0" smtClean="0">
                <a:latin typeface="Courier New" pitchFamily="49" charset="0"/>
                <a:cs typeface="Courier New" pitchFamily="49" charset="0"/>
              </a:rPr>
              <a:t>("Hello World!\n");</a:t>
            </a:r>
          </a:p>
          <a:p>
            <a:pPr marL="0" indent="0">
              <a:buFontTx/>
              <a:buNone/>
            </a:pPr>
            <a:r>
              <a:rPr lang="en-GB" sz="2000" dirty="0" smtClean="0">
                <a:latin typeface="Courier New" pitchFamily="49" charset="0"/>
                <a:cs typeface="Courier New" pitchFamily="49" charset="0"/>
              </a:rPr>
              <a:t>		</a:t>
            </a:r>
            <a:r>
              <a:rPr lang="en-GB" sz="2000" dirty="0" smtClean="0">
                <a:solidFill>
                  <a:schemeClr val="tx2"/>
                </a:solidFill>
                <a:latin typeface="Courier New" pitchFamily="49" charset="0"/>
                <a:cs typeface="Courier New" pitchFamily="49" charset="0"/>
              </a:rPr>
              <a:t>return</a:t>
            </a:r>
            <a:r>
              <a:rPr lang="en-GB" sz="2000" dirty="0" smtClean="0">
                <a:latin typeface="Courier New" pitchFamily="49" charset="0"/>
                <a:cs typeface="Courier New" pitchFamily="49" charset="0"/>
              </a:rPr>
              <a:t> 0;</a:t>
            </a:r>
          </a:p>
          <a:p>
            <a:pPr marL="0" indent="0">
              <a:buFontTx/>
              <a:buNone/>
            </a:pPr>
            <a:r>
              <a:rPr lang="en-GB" sz="2000" dirty="0" smtClean="0">
                <a:latin typeface="Courier New" pitchFamily="49" charset="0"/>
                <a:cs typeface="Courier New" pitchFamily="49" charset="0"/>
              </a:rPr>
              <a:t>	}</a:t>
            </a:r>
          </a:p>
          <a:p>
            <a:endParaRPr lang="en-GB" dirty="0" smtClean="0"/>
          </a:p>
          <a:p>
            <a:pPr>
              <a:buFont typeface="Arial" panose="020B0604020202020204" pitchFamily="34" charset="0"/>
              <a:buChar char=" "/>
            </a:pPr>
            <a:r>
              <a:rPr lang="en-GB" smtClean="0">
                <a:latin typeface="Bell MT" panose="02020503060305020303" pitchFamily="18" charset="0"/>
              </a:rPr>
              <a:t>                                </a:t>
            </a:r>
            <a:endParaRPr lang="en-GB" dirty="0" smtClean="0">
              <a:latin typeface="Bell MT" panose="02020503060305020303" pitchFamily="18" charset="0"/>
            </a:endParaRPr>
          </a:p>
          <a:p>
            <a:pPr>
              <a:buFont typeface="Arial" panose="020B0604020202020204" pitchFamily="34" charset="0"/>
              <a:buChar char=" "/>
            </a:pPr>
            <a:r>
              <a:rPr lang="en-GB" smtClean="0">
                <a:latin typeface="Bell MT" panose="02020503060305020303" pitchFamily="18" charset="0"/>
              </a:rPr>
              <a:t>                                                       </a:t>
            </a:r>
            <a:br>
              <a:rPr lang="en-GB" smtClean="0">
                <a:latin typeface="Bell MT" panose="02020503060305020303" pitchFamily="18" charset="0"/>
              </a:rPr>
            </a:br>
            <a:r>
              <a:rPr lang="en-GB" smtClean="0">
                <a:latin typeface="Bell MT" panose="02020503060305020303" pitchFamily="18" charset="0"/>
              </a:rPr>
              <a:t>        </a:t>
            </a:r>
            <a:r>
              <a:rPr lang="en-GB" i="1" smtClean="0">
                <a:latin typeface="Bell MT" panose="02020503060305020303" pitchFamily="18" charset="0"/>
              </a:rPr>
              <a:t>      </a:t>
            </a:r>
            <a:r>
              <a:rPr lang="en-GB" smtClean="0">
                <a:latin typeface="Bell MT" panose="02020503060305020303" pitchFamily="18" charset="0"/>
              </a:rPr>
              <a:t>     </a:t>
            </a:r>
            <a:endParaRPr lang="en-GB" dirty="0" smtClean="0">
              <a:latin typeface="Bell MT" panose="02020503060305020303" pitchFamily="18" charset="0"/>
            </a:endParaRPr>
          </a:p>
        </p:txBody>
      </p:sp>
      <p:sp>
        <p:nvSpPr>
          <p:cNvPr id="13" name="Content Placeholder 9" descr=" 13"/>
          <p:cNvSpPr txBox="1">
            <a:spLocks/>
          </p:cNvSpPr>
          <p:nvPr/>
        </p:nvSpPr>
        <p:spPr bwMode="auto">
          <a:xfrm>
            <a:off x="1106615" y="4774790"/>
            <a:ext cx="5582265" cy="1482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a:spcBef>
                <a:spcPct val="0"/>
              </a:spcBef>
              <a:buSzTx/>
              <a:buFontTx/>
              <a:buChar char=" "/>
            </a:pPr>
            <a:r>
              <a:rPr lang="en-GB" sz="3200" kern="1200" smtClean="0">
                <a:solidFill>
                  <a:srgbClr val="808080"/>
                </a:solidFill>
                <a:latin typeface="Bell MT" panose="02020503060305020303" pitchFamily="18" charset="0"/>
                <a:cs typeface="Courier New" pitchFamily="49" charset="0"/>
              </a:rPr>
              <a:t>       </a:t>
            </a:r>
            <a:endParaRPr lang="en-GB" sz="2000" kern="1200" dirty="0" smtClean="0">
              <a:solidFill>
                <a:srgbClr val="808080"/>
              </a:solidFill>
              <a:latin typeface="Courier New" pitchFamily="49" charset="0"/>
              <a:cs typeface="Courier New" pitchFamily="49" charset="0"/>
            </a:endParaRPr>
          </a:p>
          <a:p>
            <a:pPr>
              <a:spcBef>
                <a:spcPct val="0"/>
              </a:spcBef>
              <a:buSzTx/>
              <a:buFontTx/>
              <a:buChar char=" "/>
            </a:pPr>
            <a:r>
              <a:rPr lang="en-GB" sz="2000" kern="1200" smtClean="0">
                <a:solidFill>
                  <a:srgbClr val="808080"/>
                </a:solidFill>
                <a:latin typeface="Courier New" pitchFamily="49" charset="0"/>
                <a:cs typeface="Courier New" pitchFamily="49" charset="0"/>
              </a:rPr>
              <a:t>                     </a:t>
            </a:r>
            <a:endParaRPr lang="en-GB" sz="2000" kern="1200" dirty="0" smtClean="0">
              <a:solidFill>
                <a:srgbClr val="808080"/>
              </a:solidFill>
              <a:latin typeface="Courier New" pitchFamily="49" charset="0"/>
              <a:cs typeface="Courier New" pitchFamily="49" charset="0"/>
            </a:endParaRPr>
          </a:p>
          <a:p>
            <a:pPr>
              <a:spcBef>
                <a:spcPct val="0"/>
              </a:spcBef>
              <a:buSzTx/>
              <a:buFontTx/>
              <a:buChar char=" "/>
            </a:pPr>
            <a:r>
              <a:rPr lang="en-GB" sz="2000" kern="1200" smtClean="0">
                <a:solidFill>
                  <a:srgbClr val="808080"/>
                </a:solidFill>
                <a:latin typeface="Courier New" pitchFamily="49" charset="0"/>
                <a:cs typeface="Courier New" pitchFamily="49" charset="0"/>
              </a:rPr>
              <a:t>         </a:t>
            </a:r>
            <a:endParaRPr lang="en-GB" sz="2000" kern="1200" dirty="0" smtClean="0">
              <a:solidFill>
                <a:srgbClr val="808080"/>
              </a:solidFill>
              <a:latin typeface="Courier New" pitchFamily="49" charset="0"/>
              <a:cs typeface="Courier New" pitchFamily="49" charset="0"/>
            </a:endParaRPr>
          </a:p>
          <a:p>
            <a:pPr>
              <a:spcBef>
                <a:spcPct val="0"/>
              </a:spcBef>
              <a:buSzTx/>
              <a:buFontTx/>
              <a:buChar char=" "/>
            </a:pPr>
            <a:r>
              <a:rPr lang="en-GB" sz="2000" kern="1200" smtClean="0">
                <a:solidFill>
                  <a:srgbClr val="808080"/>
                </a:solidFill>
                <a:latin typeface="Courier New" pitchFamily="49" charset="0"/>
                <a:cs typeface="Courier New" pitchFamily="49" charset="0"/>
              </a:rPr>
              <a:t>            </a:t>
            </a:r>
            <a:endParaRPr lang="en-GB" sz="2000" kern="1200" dirty="0" smtClean="0">
              <a:solidFill>
                <a:srgbClr val="808080"/>
              </a:solidFill>
              <a:latin typeface="Courier New" pitchFamily="49" charset="0"/>
              <a:cs typeface="Courier New" pitchFamily="49" charset="0"/>
            </a:endParaRPr>
          </a:p>
          <a:p>
            <a:pPr>
              <a:spcBef>
                <a:spcPct val="0"/>
              </a:spcBef>
              <a:buSzTx/>
              <a:buFontTx/>
              <a:buChar char=" "/>
            </a:pPr>
            <a:r>
              <a:rPr lang="en-GB" sz="2000" kern="1200" smtClean="0">
                <a:solidFill>
                  <a:srgbClr val="808080"/>
                </a:solidFill>
                <a:latin typeface="Courier New" pitchFamily="49" charset="0"/>
                <a:cs typeface="Courier New" pitchFamily="49" charset="0"/>
              </a:rPr>
              <a:t> </a:t>
            </a:r>
            <a:endParaRPr lang="en-GB" sz="2000" kern="1200" dirty="0">
              <a:solidFill>
                <a:srgbClr val="808080"/>
              </a:solidFill>
              <a:latin typeface="Courier New" pitchFamily="49" charset="0"/>
              <a:cs typeface="Courier New" pitchFamily="49" charset="0"/>
            </a:endParaRPr>
          </a:p>
        </p:txBody>
      </p:sp>
    </p:spTree>
    <p:extLst>
      <p:ext uri="{BB962C8B-B14F-4D97-AF65-F5344CB8AC3E}">
        <p14:creationId xmlns:p14="http://schemas.microsoft.com/office/powerpoint/2010/main" val="3722942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smtClean="0"/>
              <a:t>Content of the tutorial session</a:t>
            </a:r>
            <a:endParaRPr lang="en-GB" sz="3200" dirty="0"/>
          </a:p>
        </p:txBody>
      </p:sp>
      <p:sp>
        <p:nvSpPr>
          <p:cNvPr id="3" name="Content Placeholder 2"/>
          <p:cNvSpPr>
            <a:spLocks noGrp="1"/>
          </p:cNvSpPr>
          <p:nvPr>
            <p:ph idx="1"/>
          </p:nvPr>
        </p:nvSpPr>
        <p:spPr>
          <a:xfrm>
            <a:off x="431540" y="2168860"/>
            <a:ext cx="8229600" cy="4525963"/>
          </a:xfrm>
        </p:spPr>
        <p:txBody>
          <a:bodyPr/>
          <a:lstStyle/>
          <a:p>
            <a:r>
              <a:rPr lang="en-GB" dirty="0" smtClean="0"/>
              <a:t>Write and launch CUDA C/C++ kernels</a:t>
            </a:r>
          </a:p>
          <a:p>
            <a:r>
              <a:rPr lang="en-GB" dirty="0" smtClean="0"/>
              <a:t>Manage GPU memory</a:t>
            </a:r>
          </a:p>
          <a:p>
            <a:r>
              <a:rPr lang="en-GB" dirty="0" smtClean="0"/>
              <a:t>Manage communication and synchronization</a:t>
            </a:r>
          </a:p>
          <a:p>
            <a:r>
              <a:rPr lang="en-GB" dirty="0" smtClean="0"/>
              <a:t>…Think parallel</a:t>
            </a:r>
            <a:endParaRPr lang="en-GB" dirty="0"/>
          </a:p>
        </p:txBody>
      </p:sp>
    </p:spTree>
    <p:extLst>
      <p:ext uri="{BB962C8B-B14F-4D97-AF65-F5344CB8AC3E}">
        <p14:creationId xmlns:p14="http://schemas.microsoft.com/office/powerpoint/2010/main" val="269639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a:t>
            </a:r>
            <a:endParaRPr lang="en-GB" dirty="0"/>
          </a:p>
        </p:txBody>
      </p:sp>
      <p:sp>
        <p:nvSpPr>
          <p:cNvPr id="12" name="Content Placeholder 2" descr=" 12"/>
          <p:cNvSpPr txBox="1">
            <a:spLocks/>
          </p:cNvSpPr>
          <p:nvPr/>
        </p:nvSpPr>
        <p:spPr bwMode="auto">
          <a:xfrm>
            <a:off x="186799" y="1538790"/>
            <a:ext cx="8480656" cy="47254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GB" sz="1600" dirty="0" smtClean="0">
                <a:latin typeface="Courier New" pitchFamily="49" charset="0"/>
                <a:cs typeface="Courier New" pitchFamily="49" charset="0"/>
              </a:rPr>
              <a:t>	</a:t>
            </a:r>
            <a:r>
              <a:rPr lang="en-GB" sz="2000" dirty="0" err="1" smtClean="0">
                <a:solidFill>
                  <a:schemeClr val="tx2"/>
                </a:solidFill>
                <a:latin typeface="Courier New" pitchFamily="49" charset="0"/>
                <a:cs typeface="Courier New" pitchFamily="49" charset="0"/>
              </a:rPr>
              <a:t>int</a:t>
            </a:r>
            <a:r>
              <a:rPr lang="en-GB" sz="2000" dirty="0" smtClean="0">
                <a:solidFill>
                  <a:schemeClr val="tx2"/>
                </a:solidFill>
                <a:latin typeface="Courier New" pitchFamily="49" charset="0"/>
                <a:cs typeface="Courier New" pitchFamily="49" charset="0"/>
              </a:rPr>
              <a:t> </a:t>
            </a:r>
            <a:r>
              <a:rPr lang="en-GB" sz="2000" dirty="0" smtClean="0">
                <a:latin typeface="Courier New" pitchFamily="49" charset="0"/>
                <a:cs typeface="Courier New" pitchFamily="49" charset="0"/>
              </a:rPr>
              <a:t>main(</a:t>
            </a:r>
            <a:r>
              <a:rPr lang="en-GB" sz="2000" dirty="0" smtClean="0">
                <a:solidFill>
                  <a:schemeClr val="tx2"/>
                </a:solidFill>
                <a:latin typeface="Courier New" pitchFamily="49" charset="0"/>
                <a:cs typeface="Courier New" pitchFamily="49" charset="0"/>
              </a:rPr>
              <a:t>void</a:t>
            </a:r>
            <a:r>
              <a:rPr lang="en-GB" sz="2000" dirty="0" smtClean="0">
                <a:latin typeface="Courier New" pitchFamily="49" charset="0"/>
                <a:cs typeface="Courier New" pitchFamily="49" charset="0"/>
              </a:rPr>
              <a:t>) {</a:t>
            </a:r>
          </a:p>
          <a:p>
            <a:pPr marL="0" indent="0">
              <a:buFontTx/>
              <a:buNone/>
            </a:pPr>
            <a:r>
              <a:rPr lang="en-GB" sz="2000" dirty="0" smtClean="0">
                <a:latin typeface="Courier New" pitchFamily="49" charset="0"/>
                <a:cs typeface="Courier New" pitchFamily="49" charset="0"/>
              </a:rPr>
              <a:t>		</a:t>
            </a:r>
            <a:r>
              <a:rPr lang="en-GB" sz="2000" dirty="0" err="1" smtClean="0">
                <a:latin typeface="Courier New" pitchFamily="49" charset="0"/>
                <a:cs typeface="Courier New" pitchFamily="49" charset="0"/>
              </a:rPr>
              <a:t>printf</a:t>
            </a:r>
            <a:r>
              <a:rPr lang="en-GB" sz="2000" dirty="0" smtClean="0">
                <a:latin typeface="Courier New" pitchFamily="49" charset="0"/>
                <a:cs typeface="Courier New" pitchFamily="49" charset="0"/>
              </a:rPr>
              <a:t>("Hello World!\n");</a:t>
            </a:r>
          </a:p>
          <a:p>
            <a:pPr marL="0" indent="0">
              <a:buFontTx/>
              <a:buNone/>
            </a:pPr>
            <a:r>
              <a:rPr lang="en-GB" sz="2000" dirty="0" smtClean="0">
                <a:latin typeface="Courier New" pitchFamily="49" charset="0"/>
                <a:cs typeface="Courier New" pitchFamily="49" charset="0"/>
              </a:rPr>
              <a:t>		</a:t>
            </a:r>
            <a:r>
              <a:rPr lang="en-GB" sz="2000" dirty="0" smtClean="0">
                <a:solidFill>
                  <a:schemeClr val="tx2"/>
                </a:solidFill>
                <a:latin typeface="Courier New" pitchFamily="49" charset="0"/>
                <a:cs typeface="Courier New" pitchFamily="49" charset="0"/>
              </a:rPr>
              <a:t>return</a:t>
            </a:r>
            <a:r>
              <a:rPr lang="en-GB" sz="2000" dirty="0" smtClean="0">
                <a:latin typeface="Courier New" pitchFamily="49" charset="0"/>
                <a:cs typeface="Courier New" pitchFamily="49" charset="0"/>
              </a:rPr>
              <a:t> 0;</a:t>
            </a:r>
          </a:p>
          <a:p>
            <a:pPr marL="0" indent="0">
              <a:buFontTx/>
              <a:buNone/>
            </a:pPr>
            <a:r>
              <a:rPr lang="en-GB" sz="2000" dirty="0" smtClean="0">
                <a:latin typeface="Courier New" pitchFamily="49" charset="0"/>
                <a:cs typeface="Courier New" pitchFamily="49" charset="0"/>
              </a:rPr>
              <a:t>	}</a:t>
            </a:r>
          </a:p>
          <a:p>
            <a:endParaRPr lang="en-GB" dirty="0" smtClean="0"/>
          </a:p>
          <a:p>
            <a:pPr>
              <a:spcBef>
                <a:spcPct val="0"/>
              </a:spcBef>
              <a:buSzTx/>
              <a:buFont typeface="Arial" panose="020B0604020202020204" pitchFamily="34" charset="0"/>
              <a:buChar char="•"/>
            </a:pPr>
            <a:r>
              <a:rPr lang="en-GB" dirty="0" smtClean="0">
                <a:latin typeface="Bell MT" panose="02020503060305020303" pitchFamily="18" charset="0"/>
              </a:rPr>
              <a:t>Standard C that runs on the host</a:t>
            </a:r>
          </a:p>
          <a:p>
            <a:pPr lvl="0">
              <a:spcBef>
                <a:spcPct val="0"/>
              </a:spcBef>
              <a:buSzTx/>
              <a:buFont typeface="Arial" panose="020B0604020202020204" pitchFamily="34" charset="0"/>
              <a:buChar char="•"/>
            </a:pPr>
            <a:r>
              <a:rPr lang="en-GB" dirty="0" smtClean="0">
                <a:latin typeface="Bell MT" panose="02020503060305020303" pitchFamily="18" charset="0"/>
              </a:rPr>
              <a:t>NVIDIA compiler (</a:t>
            </a:r>
            <a:r>
              <a:rPr lang="en-GB" dirty="0" err="1" smtClean="0">
                <a:latin typeface="Bell MT" panose="02020503060305020303" pitchFamily="18" charset="0"/>
              </a:rPr>
              <a:t>nvcc</a:t>
            </a:r>
            <a:r>
              <a:rPr lang="en-GB" dirty="0" smtClean="0">
                <a:latin typeface="Bell MT" panose="02020503060305020303" pitchFamily="18" charset="0"/>
              </a:rPr>
              <a:t>) can be used to compile programs with no </a:t>
            </a:r>
            <a:r>
              <a:rPr lang="en-GB" i="1" dirty="0" smtClean="0">
                <a:latin typeface="Bell MT" panose="02020503060305020303" pitchFamily="18" charset="0"/>
              </a:rPr>
              <a:t>device</a:t>
            </a:r>
            <a:r>
              <a:rPr lang="en-GB" dirty="0" smtClean="0">
                <a:latin typeface="Bell MT" panose="02020503060305020303" pitchFamily="18" charset="0"/>
              </a:rPr>
              <a:t> code</a:t>
            </a:r>
          </a:p>
          <a:p>
            <a:pPr>
              <a:buFont typeface="Arial" panose="020B0604020202020204" pitchFamily="34" charset="0"/>
              <a:buChar char=" "/>
            </a:pPr>
            <a:endParaRPr lang="en-GB" dirty="0" smtClean="0">
              <a:latin typeface="Bell MT" panose="02020503060305020303" pitchFamily="18" charset="0"/>
            </a:endParaRPr>
          </a:p>
        </p:txBody>
      </p:sp>
      <p:sp>
        <p:nvSpPr>
          <p:cNvPr id="13" name="Content Placeholder 9" descr=" 13"/>
          <p:cNvSpPr txBox="1">
            <a:spLocks/>
          </p:cNvSpPr>
          <p:nvPr/>
        </p:nvSpPr>
        <p:spPr bwMode="auto">
          <a:xfrm>
            <a:off x="1106615" y="4774790"/>
            <a:ext cx="5582265" cy="14828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lvl="0" indent="0">
              <a:spcBef>
                <a:spcPct val="0"/>
              </a:spcBef>
              <a:buSzTx/>
              <a:buNone/>
            </a:pPr>
            <a:r>
              <a:rPr lang="en-GB" sz="3200" smtClean="0">
                <a:solidFill>
                  <a:srgbClr val="808080"/>
                </a:solidFill>
                <a:latin typeface="Bell MT" panose="02020503060305020303" pitchFamily="18" charset="0"/>
                <a:cs typeface="Courier New" pitchFamily="49" charset="0"/>
              </a:rPr>
              <a:t>Output:</a:t>
            </a:r>
            <a:endParaRPr lang="en-GB" sz="2000" smtClean="0">
              <a:solidFill>
                <a:srgbClr val="808080"/>
              </a:solidFill>
              <a:latin typeface="Courier New" panose="02070309020205020404" pitchFamily="49" charset="0"/>
              <a:cs typeface="Courier New" pitchFamily="49" charset="0"/>
            </a:endParaRPr>
          </a:p>
          <a:p>
            <a:pPr marL="0" lvl="0" indent="0">
              <a:spcBef>
                <a:spcPct val="0"/>
              </a:spcBef>
              <a:buSzTx/>
              <a:buNone/>
            </a:pPr>
            <a:r>
              <a:rPr lang="en-GB" sz="2000" smtClean="0">
                <a:solidFill>
                  <a:srgbClr val="808080"/>
                </a:solidFill>
                <a:latin typeface="Courier New" panose="02070309020205020404" pitchFamily="49" charset="0"/>
                <a:cs typeface="Courier New" pitchFamily="49" charset="0"/>
              </a:rPr>
              <a:t>$ nvcc hello_world.cu</a:t>
            </a:r>
          </a:p>
          <a:p>
            <a:pPr marL="0" lvl="0" indent="0">
              <a:spcBef>
                <a:spcPct val="0"/>
              </a:spcBef>
              <a:buSzTx/>
              <a:buNone/>
            </a:pPr>
            <a:r>
              <a:rPr lang="en-GB" sz="2000" smtClean="0">
                <a:solidFill>
                  <a:srgbClr val="808080"/>
                </a:solidFill>
                <a:latin typeface="Courier New" panose="02070309020205020404" pitchFamily="49" charset="0"/>
                <a:cs typeface="Courier New" pitchFamily="49" charset="0"/>
              </a:rPr>
              <a:t>$ ./a.out</a:t>
            </a:r>
          </a:p>
          <a:p>
            <a:pPr marL="0" lvl="0" indent="0">
              <a:spcBef>
                <a:spcPct val="0"/>
              </a:spcBef>
              <a:buSzTx/>
              <a:buNone/>
            </a:pPr>
            <a:r>
              <a:rPr lang="en-GB" sz="2000" smtClean="0">
                <a:solidFill>
                  <a:srgbClr val="808080"/>
                </a:solidFill>
                <a:latin typeface="Courier New" panose="02070309020205020404" pitchFamily="49" charset="0"/>
                <a:cs typeface="Courier New" pitchFamily="49" charset="0"/>
              </a:rPr>
              <a:t>Hello World!</a:t>
            </a:r>
          </a:p>
          <a:p>
            <a:pPr marL="0" lvl="0" indent="0">
              <a:spcBef>
                <a:spcPct val="0"/>
              </a:spcBef>
              <a:buSzTx/>
              <a:buNone/>
            </a:pPr>
            <a:r>
              <a:rPr lang="en-GB" sz="2000" smtClean="0">
                <a:solidFill>
                  <a:srgbClr val="808080"/>
                </a:solidFill>
                <a:latin typeface="Courier New" panose="02070309020205020404" pitchFamily="49" charset="0"/>
                <a:cs typeface="Courier New" pitchFamily="49" charset="0"/>
              </a:rPr>
              <a:t>$</a:t>
            </a:r>
          </a:p>
          <a:p>
            <a:pPr>
              <a:spcBef>
                <a:spcPct val="0"/>
              </a:spcBef>
              <a:buSzTx/>
              <a:buFontTx/>
              <a:buChar char=" "/>
            </a:pPr>
            <a:endParaRPr lang="en-GB" sz="2000" kern="1200" dirty="0">
              <a:solidFill>
                <a:srgbClr val="808080"/>
              </a:solidFill>
              <a:latin typeface="Courier New" pitchFamily="49" charset="0"/>
              <a:cs typeface="Courier New" pitchFamily="49" charset="0"/>
            </a:endParaRPr>
          </a:p>
        </p:txBody>
      </p:sp>
    </p:spTree>
    <p:extLst>
      <p:ext uri="{BB962C8B-B14F-4D97-AF65-F5344CB8AC3E}">
        <p14:creationId xmlns:p14="http://schemas.microsoft.com/office/powerpoint/2010/main" val="9923616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 with Device Code</a:t>
            </a:r>
            <a:endParaRPr lang="en-GB" dirty="0"/>
          </a:p>
        </p:txBody>
      </p:sp>
      <p:sp>
        <p:nvSpPr>
          <p:cNvPr id="6" name="Content Placeholder 2" descr=" 6"/>
          <p:cNvSpPr txBox="1">
            <a:spLocks/>
          </p:cNvSpPr>
          <p:nvPr/>
        </p:nvSpPr>
        <p:spPr bwMode="auto">
          <a:xfrm>
            <a:off x="395202" y="1616988"/>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0"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__global__ void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mykernel</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void</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00B0F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main(</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void</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mykernel</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&lt;&lt;&lt;1,1&gt;&gt;&gt;();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printf</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("Hello World!\n");</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return</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0;</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600" b="0"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Char char=" "/>
              <a:tabLst/>
              <a:defRPr/>
            </a:pPr>
            <a:r>
              <a:rPr kumimoji="0" lang="en-GB" sz="2400" b="0" i="0" u="none" strike="noStrike" kern="0" cap="none" spc="0" normalizeH="0" baseline="0" noProof="0" smtClean="0">
                <a:ln>
                  <a:noFill/>
                </a:ln>
                <a:effectLst/>
                <a:uLnTx/>
                <a:uFillTx/>
                <a:latin typeface="Bell MT" panose="02020503060305020303" pitchFamily="18" charset="0"/>
              </a:rPr>
              <a:t>                          </a:t>
            </a:r>
            <a:r>
              <a:rPr kumimoji="0" lang="en-GB" sz="2400" b="0" i="0" u="none" strike="noStrike" kern="0" cap="none" spc="0" normalizeH="0" baseline="0" noProof="0" smtClean="0">
                <a:ln>
                  <a:noFill/>
                </a:ln>
                <a:solidFill>
                  <a:srgbClr val="FFFFFF"/>
                </a:solidFill>
                <a:effectLst/>
                <a:uLnTx/>
                <a:uFillTx/>
                <a:latin typeface="Bell MT" panose="02020503060305020303" pitchFamily="18" charset="0"/>
              </a:rPr>
              <a:t> </a:t>
            </a:r>
            <a:endParaRPr kumimoji="0" lang="en-GB" sz="2400" b="0" i="0" u="none" strike="noStrike" kern="0" cap="none" spc="0" normalizeH="0" baseline="0" noProof="0" dirty="0" smtClean="0">
              <a:ln>
                <a:noFill/>
              </a:ln>
              <a:solidFill>
                <a:srgbClr val="FFFFFF"/>
              </a:solidFill>
              <a:effectLst/>
              <a:uLnTx/>
              <a:uFillTx/>
              <a:latin typeface="Bell MT" panose="02020503060305020303" pitchFamily="18"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6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772436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 with Device Code</a:t>
            </a:r>
            <a:endParaRPr lang="en-GB" dirty="0"/>
          </a:p>
        </p:txBody>
      </p:sp>
      <p:sp>
        <p:nvSpPr>
          <p:cNvPr id="6" name="Content Placeholder 2" descr=" 6"/>
          <p:cNvSpPr txBox="1">
            <a:spLocks/>
          </p:cNvSpPr>
          <p:nvPr/>
        </p:nvSpPr>
        <p:spPr bwMode="auto">
          <a:xfrm>
            <a:off x="395202" y="1616988"/>
            <a:ext cx="8368771"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0"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__global__ void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mykernel</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void</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00B0F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main(</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void</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mykernel</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&lt;&lt;&lt;1,1&gt;&gt;&gt;();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printf</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("Hello World!\n");</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B0F0"/>
                </a:solidFill>
                <a:effectLst/>
                <a:uLnTx/>
                <a:uFillTx/>
                <a:latin typeface="Courier New" pitchFamily="49" charset="0"/>
                <a:ea typeface="+mn-ea"/>
                <a:cs typeface="Courier New" pitchFamily="49" charset="0"/>
              </a:rPr>
              <a:t>return</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0;</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600" b="0" i="0" u="none" strike="noStrike" kern="0" cap="none" spc="0" normalizeH="0" baseline="0" noProof="0" dirty="0" smtClean="0">
              <a:ln>
                <a:noFill/>
              </a:ln>
              <a:effectLst/>
              <a:uLnTx/>
              <a:uFillTx/>
              <a:latin typeface="Courier New" pitchFamily="49" charset="0"/>
              <a:ea typeface="+mn-ea"/>
              <a:cs typeface="Courier New" pitchFamily="49" charset="0"/>
            </a:endParaRPr>
          </a:p>
          <a:p>
            <a:pPr marL="0" lvl="0" indent="0">
              <a:buNone/>
              <a:defRPr/>
            </a:pPr>
            <a:r>
              <a:rPr lang="en-GB" kern="0" smtClean="0">
                <a:latin typeface="Bell MT" panose="02020503060305020303" pitchFamily="18" charset="0"/>
              </a:rPr>
              <a:t>Two new syntactic elements</a:t>
            </a:r>
            <a:r>
              <a:rPr lang="en-GB" kern="0" smtClean="0">
                <a:solidFill>
                  <a:srgbClr val="FFFFFF"/>
                </a:solidFill>
                <a:latin typeface="Bell MT" panose="02020503060305020303" pitchFamily="18"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6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67063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 with Device Code</a:t>
            </a:r>
            <a:endParaRPr lang="en-GB" dirty="0"/>
          </a:p>
        </p:txBody>
      </p:sp>
      <p:sp>
        <p:nvSpPr>
          <p:cNvPr id="3" name="Content Placeholder 2" descr=" 3"/>
          <p:cNvSpPr>
            <a:spLocks noGrp="1"/>
          </p:cNvSpPr>
          <p:nvPr>
            <p:ph idx="1"/>
          </p:nvPr>
        </p:nvSpPr>
        <p:spPr>
          <a:xfrm>
            <a:off x="161510" y="1268760"/>
            <a:ext cx="8775975" cy="4838908"/>
          </a:xfrm>
          <a:noFill/>
        </p:spPr>
        <p:txBody>
          <a:bodyPr>
            <a:normAutofit fontScale="85000" lnSpcReduction="20000"/>
          </a:bodyPr>
          <a:lstStyle/>
          <a:p>
            <a:pPr marL="0" lvl="0" indent="0">
              <a:buNone/>
            </a:pPr>
            <a:r>
              <a:rPr lang="en-GB" sz="2000" dirty="0" smtClean="0">
                <a:latin typeface="Courier New" pitchFamily="49" charset="0"/>
                <a:cs typeface="Courier New" pitchFamily="49" charset="0"/>
              </a:rPr>
              <a:t>	</a:t>
            </a:r>
            <a:r>
              <a:rPr lang="en-GB" sz="2000" dirty="0">
                <a:solidFill>
                  <a:srgbClr val="817CBE"/>
                </a:solidFill>
                <a:latin typeface="Courier New" pitchFamily="49" charset="0"/>
                <a:cs typeface="Courier New" pitchFamily="49" charset="0"/>
              </a:rPr>
              <a:t>__global__ </a:t>
            </a:r>
            <a:r>
              <a:rPr lang="en-GB" sz="2000" dirty="0">
                <a:solidFill>
                  <a:schemeClr val="tx1"/>
                </a:solidFill>
                <a:latin typeface="Courier New" pitchFamily="49" charset="0"/>
                <a:cs typeface="Courier New" pitchFamily="49" charset="0"/>
              </a:rPr>
              <a:t>void </a:t>
            </a:r>
            <a:r>
              <a:rPr lang="en-GB" sz="2000" dirty="0" err="1">
                <a:solidFill>
                  <a:schemeClr val="tx1"/>
                </a:solidFill>
                <a:latin typeface="Courier New" pitchFamily="49" charset="0"/>
                <a:cs typeface="Courier New" pitchFamily="49" charset="0"/>
              </a:rPr>
              <a:t>mykernel</a:t>
            </a:r>
            <a:r>
              <a:rPr lang="en-GB" sz="2000" dirty="0">
                <a:solidFill>
                  <a:schemeClr val="tx1"/>
                </a:solidFill>
                <a:latin typeface="Courier New" pitchFamily="49" charset="0"/>
                <a:cs typeface="Courier New" pitchFamily="49" charset="0"/>
              </a:rPr>
              <a:t>(void) {</a:t>
            </a:r>
          </a:p>
          <a:p>
            <a:pPr marL="0" lvl="0" indent="0">
              <a:buNone/>
            </a:pPr>
            <a:r>
              <a:rPr lang="en-GB" sz="2000" dirty="0">
                <a:solidFill>
                  <a:schemeClr val="tx1"/>
                </a:solidFill>
                <a:latin typeface="Courier New" pitchFamily="49" charset="0"/>
                <a:cs typeface="Courier New" pitchFamily="49" charset="0"/>
              </a:rPr>
              <a:t>	}</a:t>
            </a:r>
          </a:p>
          <a:p>
            <a:pPr lvl="0">
              <a:buChar char=" "/>
            </a:pPr>
            <a:r>
              <a:rPr lang="en-GB" smtClean="0">
                <a:solidFill>
                  <a:schemeClr val="tx1"/>
                </a:solidFill>
              </a:rPr>
              <a:t>                   </a:t>
            </a:r>
            <a:r>
              <a:rPr lang="en-GB" sz="2000" smtClean="0">
                <a:solidFill>
                  <a:srgbClr val="817CBE"/>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lvl="1">
              <a:buChar char=" "/>
            </a:pPr>
            <a:r>
              <a:rPr lang="en-GB" smtClean="0">
                <a:solidFill>
                  <a:schemeClr val="tx1"/>
                </a:solidFill>
              </a:rPr>
              <a:t>                  </a:t>
            </a:r>
            <a:endParaRPr lang="en-GB" dirty="0" smtClean="0">
              <a:solidFill>
                <a:schemeClr val="tx1"/>
              </a:solidFill>
            </a:endParaRPr>
          </a:p>
          <a:p>
            <a:pPr lvl="1">
              <a:buChar char=" "/>
            </a:pPr>
            <a:r>
              <a:rPr lang="en-GB" smtClean="0">
                <a:solidFill>
                  <a:schemeClr val="tx1"/>
                </a:solidFill>
              </a:rPr>
              <a:t>                        </a:t>
            </a:r>
            <a:endParaRPr lang="en-GB" dirty="0" smtClean="0">
              <a:solidFill>
                <a:schemeClr val="tx1"/>
              </a:solidFill>
            </a:endParaRPr>
          </a:p>
          <a:p>
            <a:pPr lvl="1"/>
            <a:endParaRPr lang="en-GB" dirty="0">
              <a:solidFill>
                <a:schemeClr val="tx1"/>
              </a:solidFill>
            </a:endParaRPr>
          </a:p>
          <a:p>
            <a:pPr>
              <a:buChar char=" "/>
            </a:pPr>
            <a:r>
              <a:rPr lang="en-GB"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lvl="1">
              <a:buChar char=" "/>
            </a:pPr>
            <a:r>
              <a:rPr lang="en-GB" smtClean="0">
                <a:solidFill>
                  <a:schemeClr val="tx1"/>
                </a:solidFill>
              </a:rPr>
              <a:t>                       </a:t>
            </a:r>
            <a:r>
              <a:rPr lang="en-GB" sz="1800" b="1"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lvl="1">
              <a:buChar char=" "/>
            </a:pPr>
            <a:r>
              <a:rPr lang="en-GB" smtClean="0">
                <a:solidFill>
                  <a:schemeClr val="tx1"/>
                </a:solidFill>
              </a:rPr>
              <a:t>                     </a:t>
            </a:r>
            <a:r>
              <a:rPr lang="en-GB" sz="1800" b="1"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marL="0" indent="0">
              <a:buNone/>
            </a:pPr>
            <a:endParaRPr lang="en-GB" sz="1600" dirty="0">
              <a:solidFill>
                <a:schemeClr val="tx1"/>
              </a:solidFill>
            </a:endParaRPr>
          </a:p>
        </p:txBody>
      </p:sp>
    </p:spTree>
    <p:extLst>
      <p:ext uri="{BB962C8B-B14F-4D97-AF65-F5344CB8AC3E}">
        <p14:creationId xmlns:p14="http://schemas.microsoft.com/office/powerpoint/2010/main" val="11882921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 with Device Code</a:t>
            </a:r>
            <a:endParaRPr lang="en-GB" dirty="0"/>
          </a:p>
        </p:txBody>
      </p:sp>
      <p:sp>
        <p:nvSpPr>
          <p:cNvPr id="3" name="Content Placeholder 2" descr=" 3"/>
          <p:cNvSpPr>
            <a:spLocks noGrp="1"/>
          </p:cNvSpPr>
          <p:nvPr>
            <p:ph idx="1"/>
          </p:nvPr>
        </p:nvSpPr>
        <p:spPr>
          <a:xfrm>
            <a:off x="161510" y="1268760"/>
            <a:ext cx="8775975" cy="4838908"/>
          </a:xfrm>
          <a:noFill/>
        </p:spPr>
        <p:txBody>
          <a:bodyPr>
            <a:normAutofit fontScale="85000" lnSpcReduction="20000"/>
          </a:bodyPr>
          <a:lstStyle/>
          <a:p>
            <a:pPr marL="0" lvl="0" indent="0">
              <a:buNone/>
            </a:pPr>
            <a:r>
              <a:rPr lang="en-GB" sz="2000" dirty="0" smtClean="0">
                <a:latin typeface="Courier New" pitchFamily="49" charset="0"/>
                <a:cs typeface="Courier New" pitchFamily="49" charset="0"/>
              </a:rPr>
              <a:t>	</a:t>
            </a:r>
            <a:r>
              <a:rPr lang="en-GB" sz="2000" dirty="0">
                <a:solidFill>
                  <a:srgbClr val="817CBE"/>
                </a:solidFill>
                <a:latin typeface="Courier New" pitchFamily="49" charset="0"/>
                <a:cs typeface="Courier New" pitchFamily="49" charset="0"/>
              </a:rPr>
              <a:t>__global__ </a:t>
            </a:r>
            <a:r>
              <a:rPr lang="en-GB" sz="2000" dirty="0">
                <a:solidFill>
                  <a:schemeClr val="tx1"/>
                </a:solidFill>
                <a:latin typeface="Courier New" pitchFamily="49" charset="0"/>
                <a:cs typeface="Courier New" pitchFamily="49" charset="0"/>
              </a:rPr>
              <a:t>void </a:t>
            </a:r>
            <a:r>
              <a:rPr lang="en-GB" sz="2000" dirty="0" err="1">
                <a:solidFill>
                  <a:schemeClr val="tx1"/>
                </a:solidFill>
                <a:latin typeface="Courier New" pitchFamily="49" charset="0"/>
                <a:cs typeface="Courier New" pitchFamily="49" charset="0"/>
              </a:rPr>
              <a:t>mykernel</a:t>
            </a:r>
            <a:r>
              <a:rPr lang="en-GB" sz="2000" dirty="0">
                <a:solidFill>
                  <a:schemeClr val="tx1"/>
                </a:solidFill>
                <a:latin typeface="Courier New" pitchFamily="49" charset="0"/>
                <a:cs typeface="Courier New" pitchFamily="49" charset="0"/>
              </a:rPr>
              <a:t>(void) {</a:t>
            </a:r>
          </a:p>
          <a:p>
            <a:pPr marL="0" lvl="0" indent="0">
              <a:buNone/>
            </a:pPr>
            <a:r>
              <a:rPr lang="en-GB" sz="2000" dirty="0">
                <a:solidFill>
                  <a:schemeClr val="tx1"/>
                </a:solidFill>
                <a:latin typeface="Courier New" pitchFamily="49" charset="0"/>
                <a:cs typeface="Courier New" pitchFamily="49" charset="0"/>
              </a:rPr>
              <a:t>	}</a:t>
            </a:r>
          </a:p>
          <a:p>
            <a:pPr lvl="0"/>
            <a:r>
              <a:rPr lang="en-GB" smtClean="0">
                <a:latin typeface="Bell MT" panose="02020503060305020303" pitchFamily="18" charset="0"/>
              </a:rPr>
              <a:t>CUDA C/C++ keyword </a:t>
            </a:r>
            <a:r>
              <a:rPr lang="en-GB" sz="2000" smtClean="0">
                <a:solidFill>
                  <a:srgbClr val="817CBE"/>
                </a:solidFill>
                <a:latin typeface="Courier New" pitchFamily="49" charset="0"/>
                <a:cs typeface="Courier New" pitchFamily="49" charset="0"/>
              </a:rPr>
              <a:t>__global__ </a:t>
            </a:r>
            <a:r>
              <a:rPr lang="en-GB" smtClean="0">
                <a:latin typeface="Bell MT" panose="02020503060305020303" pitchFamily="18" charset="0"/>
              </a:rPr>
              <a:t>indicates a function that:</a:t>
            </a:r>
          </a:p>
          <a:p>
            <a:pPr lvl="1"/>
            <a:r>
              <a:rPr lang="en-GB" smtClean="0">
                <a:solidFill>
                  <a:schemeClr val="tx1"/>
                </a:solidFill>
                <a:latin typeface="Bell MT" panose="02020503060305020303" pitchFamily="18" charset="0"/>
              </a:rPr>
              <a:t>Runs on the device</a:t>
            </a:r>
          </a:p>
          <a:p>
            <a:pPr lvl="1"/>
            <a:r>
              <a:rPr lang="en-GB" smtClean="0">
                <a:solidFill>
                  <a:schemeClr val="tx1"/>
                </a:solidFill>
                <a:latin typeface="Bell MT" panose="02020503060305020303" pitchFamily="18" charset="0"/>
              </a:rPr>
              <a:t>Is called from host code</a:t>
            </a:r>
          </a:p>
          <a:p>
            <a:pPr lvl="1"/>
            <a:endParaRPr lang="en-GB" dirty="0">
              <a:solidFill>
                <a:schemeClr val="tx1"/>
              </a:solidFill>
            </a:endParaRPr>
          </a:p>
          <a:p>
            <a:pPr lvl="0"/>
            <a:r>
              <a:rPr lang="en-GB" smtClean="0">
                <a:latin typeface="Courier New" pitchFamily="49" charset="0"/>
                <a:cs typeface="Courier New" pitchFamily="49" charset="0"/>
              </a:rPr>
              <a:t>nvcc</a:t>
            </a:r>
            <a:r>
              <a:rPr lang="en-GB" smtClean="0">
                <a:latin typeface="Bell MT" panose="02020503060305020303" pitchFamily="18" charset="0"/>
              </a:rPr>
              <a:t> separates source code into host and device components</a:t>
            </a:r>
          </a:p>
          <a:p>
            <a:pPr lvl="1"/>
            <a:r>
              <a:rPr lang="en-GB" smtClean="0">
                <a:solidFill>
                  <a:schemeClr val="tx1"/>
                </a:solidFill>
                <a:latin typeface="Bell MT" panose="02020503060305020303" pitchFamily="18" charset="0"/>
              </a:rPr>
              <a:t>Device functions (e.g. </a:t>
            </a:r>
            <a:r>
              <a:rPr lang="en-GB" sz="1800" b="1" smtClean="0">
                <a:solidFill>
                  <a:schemeClr val="tx1"/>
                </a:solidFill>
                <a:latin typeface="Courier New" pitchFamily="49" charset="0"/>
                <a:cs typeface="Courier New" pitchFamily="49" charset="0"/>
              </a:rPr>
              <a:t>mykernel()</a:t>
            </a:r>
            <a:r>
              <a:rPr lang="en-GB" smtClean="0">
                <a:solidFill>
                  <a:schemeClr val="tx1"/>
                </a:solidFill>
                <a:latin typeface="Bell MT" panose="02020503060305020303" pitchFamily="18" charset="0"/>
              </a:rPr>
              <a:t>) processed by NVIDIA compiler</a:t>
            </a:r>
          </a:p>
          <a:p>
            <a:pPr lvl="1"/>
            <a:r>
              <a:rPr lang="en-GB" smtClean="0">
                <a:solidFill>
                  <a:schemeClr val="tx1"/>
                </a:solidFill>
                <a:latin typeface="Bell MT" panose="02020503060305020303" pitchFamily="18" charset="0"/>
              </a:rPr>
              <a:t>Host functions (e.g. </a:t>
            </a:r>
            <a:r>
              <a:rPr lang="en-GB" sz="1800" b="1" smtClean="0">
                <a:solidFill>
                  <a:schemeClr val="tx1"/>
                </a:solidFill>
                <a:latin typeface="Courier New" pitchFamily="49" charset="0"/>
                <a:cs typeface="Courier New" pitchFamily="49" charset="0"/>
              </a:rPr>
              <a:t>main()</a:t>
            </a:r>
            <a:r>
              <a:rPr lang="en-GB" smtClean="0">
                <a:solidFill>
                  <a:schemeClr val="tx1"/>
                </a:solidFill>
                <a:latin typeface="Bell MT" panose="02020503060305020303" pitchFamily="18" charset="0"/>
              </a:rPr>
              <a:t>) processed by standard host compiler</a:t>
            </a:r>
          </a:p>
          <a:p>
            <a:pPr marL="0" indent="0">
              <a:buNone/>
            </a:pPr>
            <a:endParaRPr lang="en-GB" sz="1600" dirty="0">
              <a:solidFill>
                <a:schemeClr val="tx1"/>
              </a:solidFill>
            </a:endParaRPr>
          </a:p>
        </p:txBody>
      </p:sp>
    </p:spTree>
    <p:extLst>
      <p:ext uri="{BB962C8B-B14F-4D97-AF65-F5344CB8AC3E}">
        <p14:creationId xmlns:p14="http://schemas.microsoft.com/office/powerpoint/2010/main" val="3821958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 with Device Code</a:t>
            </a:r>
            <a:endParaRPr lang="en-GB" dirty="0"/>
          </a:p>
        </p:txBody>
      </p:sp>
      <p:sp>
        <p:nvSpPr>
          <p:cNvPr id="3" name="Content Placeholder 2" descr=" 3"/>
          <p:cNvSpPr>
            <a:spLocks noGrp="1"/>
          </p:cNvSpPr>
          <p:nvPr>
            <p:ph idx="1"/>
          </p:nvPr>
        </p:nvSpPr>
        <p:spPr>
          <a:solidFill>
            <a:schemeClr val="bg1"/>
          </a:solidFill>
        </p:spPr>
        <p:txBody>
          <a:bodyPr/>
          <a:lstStyle/>
          <a:p>
            <a:pPr marL="0" lvl="0" indent="0">
              <a:buNone/>
            </a:pPr>
            <a:r>
              <a:rPr lang="en-GB" sz="2000" dirty="0" smtClean="0">
                <a:latin typeface="Courier New" pitchFamily="49" charset="0"/>
                <a:cs typeface="Courier New" pitchFamily="49" charset="0"/>
              </a:rPr>
              <a:t>	</a:t>
            </a:r>
            <a:r>
              <a:rPr lang="en-GB" sz="2000" dirty="0" err="1">
                <a:solidFill>
                  <a:schemeClr val="tx1"/>
                </a:solidFill>
                <a:latin typeface="Courier New" pitchFamily="49" charset="0"/>
                <a:cs typeface="Courier New" pitchFamily="49" charset="0"/>
              </a:rPr>
              <a:t>mykernel</a:t>
            </a:r>
            <a:r>
              <a:rPr lang="en-GB" sz="2000" dirty="0">
                <a:solidFill>
                  <a:srgbClr val="817CBE"/>
                </a:solidFill>
                <a:latin typeface="Courier New" pitchFamily="49" charset="0"/>
                <a:cs typeface="Courier New" pitchFamily="49" charset="0"/>
              </a:rPr>
              <a:t>&lt;&lt;&lt;</a:t>
            </a:r>
            <a:r>
              <a:rPr lang="en-GB" sz="2000" dirty="0">
                <a:solidFill>
                  <a:schemeClr val="tx1"/>
                </a:solidFill>
                <a:latin typeface="Courier New" pitchFamily="49" charset="0"/>
                <a:cs typeface="Courier New" pitchFamily="49" charset="0"/>
              </a:rPr>
              <a:t>1,1</a:t>
            </a:r>
            <a:r>
              <a:rPr lang="en-GB" sz="2000" dirty="0">
                <a:solidFill>
                  <a:srgbClr val="817CBE"/>
                </a:solidFill>
                <a:latin typeface="Courier New" pitchFamily="49" charset="0"/>
                <a:cs typeface="Courier New" pitchFamily="49" charset="0"/>
              </a:rPr>
              <a:t>&gt;&gt;&gt;</a:t>
            </a:r>
            <a:r>
              <a:rPr lang="en-GB" sz="2000" dirty="0">
                <a:solidFill>
                  <a:schemeClr val="tx1"/>
                </a:solidFill>
                <a:latin typeface="Courier New" pitchFamily="49" charset="0"/>
                <a:cs typeface="Courier New" pitchFamily="49" charset="0"/>
              </a:rPr>
              <a:t>();</a:t>
            </a:r>
          </a:p>
          <a:p>
            <a:pPr marL="0" indent="0">
              <a:buNone/>
            </a:pPr>
            <a:endParaRPr lang="en-GB" sz="1600" dirty="0">
              <a:solidFill>
                <a:schemeClr val="tx1"/>
              </a:solidFill>
              <a:latin typeface="Courier New" pitchFamily="49" charset="0"/>
              <a:cs typeface="Courier New" pitchFamily="49" charset="0"/>
            </a:endParaRPr>
          </a:p>
          <a:p>
            <a:pPr lvl="0">
              <a:buChar char=" "/>
            </a:pPr>
            <a:r>
              <a:rPr lang="en-GB" smtClean="0">
                <a:solidFill>
                  <a:schemeClr val="tx1"/>
                </a:solidFill>
              </a:rPr>
              <a:t>                                       </a:t>
            </a:r>
            <a:r>
              <a:rPr lang="en-GB" i="1" smtClean="0">
                <a:solidFill>
                  <a:schemeClr val="tx1"/>
                </a:solidFill>
              </a:rPr>
              <a:t>    </a:t>
            </a:r>
            <a:r>
              <a:rPr lang="en-GB" smtClean="0">
                <a:solidFill>
                  <a:schemeClr val="tx1"/>
                </a:solidFill>
              </a:rPr>
              <a:t> </a:t>
            </a:r>
            <a:br>
              <a:rPr lang="en-GB" smtClean="0">
                <a:solidFill>
                  <a:schemeClr val="tx1"/>
                </a:solidFill>
              </a:rPr>
            </a:br>
            <a:r>
              <a:rPr lang="en-GB" smtClean="0">
                <a:solidFill>
                  <a:schemeClr val="tx1"/>
                </a:solidFill>
              </a:rPr>
              <a:t>        </a:t>
            </a:r>
            <a:r>
              <a:rPr lang="en-GB" i="1" smtClean="0">
                <a:solidFill>
                  <a:schemeClr val="tx1"/>
                </a:solidFill>
              </a:rPr>
              <a:t>      </a:t>
            </a:r>
            <a:r>
              <a:rPr lang="en-GB" smtClean="0">
                <a:solidFill>
                  <a:schemeClr val="tx1"/>
                </a:solidFill>
              </a:rPr>
              <a:t>     </a:t>
            </a:r>
            <a:endParaRPr lang="en-GB" dirty="0" smtClean="0">
              <a:solidFill>
                <a:schemeClr val="tx1"/>
              </a:solidFill>
            </a:endParaRPr>
          </a:p>
          <a:p>
            <a:pPr lvl="1">
              <a:buChar char=" "/>
            </a:pPr>
            <a:r>
              <a:rPr lang="en-GB" smtClean="0">
                <a:solidFill>
                  <a:schemeClr val="tx1"/>
                </a:solidFill>
              </a:rPr>
              <a:t>                             </a:t>
            </a:r>
            <a:endParaRPr lang="en-GB" dirty="0" smtClean="0">
              <a:solidFill>
                <a:schemeClr val="tx1"/>
              </a:solidFill>
            </a:endParaRPr>
          </a:p>
          <a:p>
            <a:pPr lvl="1">
              <a:buChar char=" "/>
            </a:pPr>
            <a:r>
              <a:rPr lang="en-GB" smtClean="0">
                <a:solidFill>
                  <a:schemeClr val="tx1"/>
                </a:solidFill>
              </a:rPr>
              <a:t>                                                </a:t>
            </a:r>
            <a:endParaRPr lang="en-GB" dirty="0" smtClean="0">
              <a:solidFill>
                <a:schemeClr val="tx1"/>
              </a:solidFill>
            </a:endParaRPr>
          </a:p>
          <a:p>
            <a:pPr lvl="1"/>
            <a:endParaRPr lang="en-GB" dirty="0">
              <a:solidFill>
                <a:schemeClr val="tx1"/>
              </a:solidFill>
            </a:endParaRPr>
          </a:p>
          <a:p>
            <a:pPr>
              <a:buChar char=" "/>
            </a:pP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marL="0" indent="0">
              <a:buNone/>
            </a:pPr>
            <a:endParaRPr lang="en-GB" sz="1600" dirty="0"/>
          </a:p>
        </p:txBody>
      </p:sp>
    </p:spTree>
    <p:extLst>
      <p:ext uri="{BB962C8B-B14F-4D97-AF65-F5344CB8AC3E}">
        <p14:creationId xmlns:p14="http://schemas.microsoft.com/office/powerpoint/2010/main" val="42429839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Hello World! with Device Code</a:t>
            </a:r>
            <a:endParaRPr lang="en-GB" dirty="0"/>
          </a:p>
        </p:txBody>
      </p:sp>
      <p:sp>
        <p:nvSpPr>
          <p:cNvPr id="3" name="Content Placeholder 2" descr=" 3"/>
          <p:cNvSpPr>
            <a:spLocks noGrp="1"/>
          </p:cNvSpPr>
          <p:nvPr>
            <p:ph idx="1"/>
          </p:nvPr>
        </p:nvSpPr>
        <p:spPr>
          <a:xfrm>
            <a:off x="457200" y="1600200"/>
            <a:ext cx="8229600" cy="4525963"/>
          </a:xfrm>
          <a:solidFill>
            <a:schemeClr val="bg1"/>
          </a:solidFill>
        </p:spPr>
        <p:txBody>
          <a:bodyPr/>
          <a:lstStyle/>
          <a:p>
            <a:pPr marL="0" lvl="0" indent="0">
              <a:buNone/>
            </a:pPr>
            <a:r>
              <a:rPr lang="en-GB" sz="2000" dirty="0" smtClean="0">
                <a:latin typeface="Courier New" pitchFamily="49" charset="0"/>
                <a:cs typeface="Courier New" pitchFamily="49" charset="0"/>
              </a:rPr>
              <a:t>	</a:t>
            </a:r>
            <a:r>
              <a:rPr lang="en-GB" sz="2000" dirty="0" err="1">
                <a:solidFill>
                  <a:schemeClr val="tx1"/>
                </a:solidFill>
                <a:latin typeface="Courier New" pitchFamily="49" charset="0"/>
                <a:cs typeface="Courier New" pitchFamily="49" charset="0"/>
              </a:rPr>
              <a:t>mykernel</a:t>
            </a:r>
            <a:r>
              <a:rPr lang="en-GB" sz="2000" dirty="0">
                <a:solidFill>
                  <a:srgbClr val="817CBE"/>
                </a:solidFill>
                <a:latin typeface="Courier New" pitchFamily="49" charset="0"/>
                <a:cs typeface="Courier New" pitchFamily="49" charset="0"/>
              </a:rPr>
              <a:t>&lt;&lt;&lt;</a:t>
            </a:r>
            <a:r>
              <a:rPr lang="en-GB" sz="2000" dirty="0">
                <a:solidFill>
                  <a:schemeClr val="tx1"/>
                </a:solidFill>
                <a:latin typeface="Courier New" pitchFamily="49" charset="0"/>
                <a:cs typeface="Courier New" pitchFamily="49" charset="0"/>
              </a:rPr>
              <a:t>1,1</a:t>
            </a:r>
            <a:r>
              <a:rPr lang="en-GB" sz="2000" dirty="0">
                <a:solidFill>
                  <a:srgbClr val="817CBE"/>
                </a:solidFill>
                <a:latin typeface="Courier New" pitchFamily="49" charset="0"/>
                <a:cs typeface="Courier New" pitchFamily="49" charset="0"/>
              </a:rPr>
              <a:t>&gt;&gt;&gt;</a:t>
            </a:r>
            <a:r>
              <a:rPr lang="en-GB" sz="2000" dirty="0">
                <a:solidFill>
                  <a:schemeClr val="tx1"/>
                </a:solidFill>
                <a:latin typeface="Courier New" pitchFamily="49" charset="0"/>
                <a:cs typeface="Courier New" pitchFamily="49" charset="0"/>
              </a:rPr>
              <a:t>();</a:t>
            </a:r>
          </a:p>
          <a:p>
            <a:pPr marL="0" indent="0">
              <a:buNone/>
            </a:pPr>
            <a:endParaRPr lang="en-GB" sz="1600" dirty="0">
              <a:solidFill>
                <a:schemeClr val="tx1"/>
              </a:solidFill>
              <a:latin typeface="Courier New" pitchFamily="49" charset="0"/>
              <a:cs typeface="Courier New" pitchFamily="49" charset="0"/>
            </a:endParaRPr>
          </a:p>
          <a:p>
            <a:pPr lvl="0"/>
            <a:r>
              <a:rPr lang="en-GB" smtClean="0">
                <a:latin typeface="Bell MT" panose="02020503060305020303" pitchFamily="18" charset="0"/>
              </a:rPr>
              <a:t>Triple angle brackets mark a call from </a:t>
            </a:r>
            <a:r>
              <a:rPr lang="en-GB" i="1" smtClean="0">
                <a:latin typeface="Bell MT" panose="02020503060305020303" pitchFamily="18" charset="0"/>
              </a:rPr>
              <a:t>host</a:t>
            </a:r>
            <a:r>
              <a:rPr lang="en-GB" smtClean="0">
                <a:latin typeface="Bell MT" panose="02020503060305020303" pitchFamily="18" charset="0"/>
              </a:rPr>
              <a:t> code to </a:t>
            </a:r>
            <a:r>
              <a:rPr lang="en-GB" i="1" smtClean="0">
                <a:latin typeface="Bell MT" panose="02020503060305020303" pitchFamily="18" charset="0"/>
              </a:rPr>
              <a:t>device</a:t>
            </a:r>
            <a:r>
              <a:rPr lang="en-GB" smtClean="0">
                <a:latin typeface="Bell MT" panose="02020503060305020303" pitchFamily="18" charset="0"/>
              </a:rPr>
              <a:t> code</a:t>
            </a:r>
          </a:p>
          <a:p>
            <a:pPr lvl="1"/>
            <a:r>
              <a:rPr lang="en-GB" smtClean="0">
                <a:solidFill>
                  <a:schemeClr val="tx1"/>
                </a:solidFill>
                <a:latin typeface="Bell MT" panose="02020503060305020303" pitchFamily="18" charset="0"/>
              </a:rPr>
              <a:t>Also called a “kernel launch”</a:t>
            </a:r>
          </a:p>
          <a:p>
            <a:pPr lvl="1"/>
            <a:r>
              <a:rPr lang="en-GB" smtClean="0">
                <a:solidFill>
                  <a:schemeClr val="tx1"/>
                </a:solidFill>
                <a:latin typeface="Bell MT" panose="02020503060305020303" pitchFamily="18" charset="0"/>
              </a:rPr>
              <a:t>We’ll return to the parameters (1,1) in a moment</a:t>
            </a:r>
          </a:p>
          <a:p>
            <a:pPr lvl="1"/>
            <a:endParaRPr lang="en-GB" dirty="0">
              <a:solidFill>
                <a:schemeClr val="tx1"/>
              </a:solidFill>
            </a:endParaRPr>
          </a:p>
          <a:p>
            <a:pPr lvl="0"/>
            <a:r>
              <a:rPr lang="en-GB" smtClean="0">
                <a:latin typeface="Bell MT" panose="02020503060305020303" pitchFamily="18" charset="0"/>
              </a:rPr>
              <a:t>That’s all that is required to execute a function on the GPU!</a:t>
            </a:r>
          </a:p>
          <a:p>
            <a:pPr marL="0" indent="0">
              <a:buNone/>
            </a:pPr>
            <a:endParaRPr lang="en-GB" sz="1600" dirty="0"/>
          </a:p>
        </p:txBody>
      </p:sp>
    </p:spTree>
    <p:extLst>
      <p:ext uri="{BB962C8B-B14F-4D97-AF65-F5344CB8AC3E}">
        <p14:creationId xmlns:p14="http://schemas.microsoft.com/office/powerpoint/2010/main" val="22635091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smtClean="0"/>
              <a:t>Hello World! with Device Code</a:t>
            </a:r>
            <a:endParaRPr lang="en-GB" dirty="0"/>
          </a:p>
        </p:txBody>
      </p:sp>
      <p:sp>
        <p:nvSpPr>
          <p:cNvPr id="8" name="Content Placeholder 2" descr=" 8"/>
          <p:cNvSpPr txBox="1">
            <a:spLocks/>
          </p:cNvSpPr>
          <p:nvPr/>
        </p:nvSpPr>
        <p:spPr bwMode="auto">
          <a:xfrm>
            <a:off x="116505" y="1646100"/>
            <a:ext cx="6364518" cy="472545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GB" sz="2000" dirty="0" smtClean="0">
                <a:solidFill>
                  <a:srgbClr val="FFFFFF"/>
                </a:solidFill>
                <a:latin typeface="Courier New" pitchFamily="49" charset="0"/>
                <a:cs typeface="Courier New" pitchFamily="49" charset="0"/>
              </a:rPr>
              <a:t>	</a:t>
            </a:r>
            <a:r>
              <a:rPr lang="en-GB" sz="2000" dirty="0" smtClean="0">
                <a:solidFill>
                  <a:srgbClr val="817CBE"/>
                </a:solidFill>
                <a:latin typeface="Courier New" pitchFamily="49" charset="0"/>
                <a:cs typeface="Courier New" pitchFamily="49" charset="0"/>
              </a:rPr>
              <a:t>__global__ void </a:t>
            </a:r>
            <a:r>
              <a:rPr lang="en-GB" sz="2000" dirty="0" err="1" smtClean="0">
                <a:latin typeface="Courier New" pitchFamily="49" charset="0"/>
                <a:cs typeface="Courier New" pitchFamily="49" charset="0"/>
              </a:rPr>
              <a:t>mykernel</a:t>
            </a:r>
            <a:r>
              <a:rPr lang="en-GB" sz="2000" dirty="0" smtClean="0">
                <a:latin typeface="Courier New" pitchFamily="49" charset="0"/>
                <a:cs typeface="Courier New" pitchFamily="49" charset="0"/>
              </a:rPr>
              <a:t>(</a:t>
            </a:r>
            <a:r>
              <a:rPr lang="en-GB" sz="2000" dirty="0" smtClean="0">
                <a:solidFill>
                  <a:srgbClr val="817CBE"/>
                </a:solidFill>
                <a:latin typeface="Courier New" pitchFamily="49" charset="0"/>
                <a:cs typeface="Courier New" pitchFamily="49" charset="0"/>
              </a:rPr>
              <a:t>void</a:t>
            </a:r>
            <a:r>
              <a:rPr lang="en-GB" sz="2000" dirty="0" smtClean="0">
                <a:latin typeface="Courier New" pitchFamily="49" charset="0"/>
                <a:cs typeface="Courier New" pitchFamily="49" charset="0"/>
              </a:rPr>
              <a:t>){</a:t>
            </a:r>
          </a:p>
          <a:p>
            <a:pPr marL="0" indent="0">
              <a:buFontTx/>
              <a:buNone/>
            </a:pPr>
            <a:r>
              <a:rPr lang="en-GB" sz="2000" dirty="0" smtClean="0">
                <a:latin typeface="Courier New" pitchFamily="49" charset="0"/>
                <a:cs typeface="Courier New" pitchFamily="49" charset="0"/>
              </a:rPr>
              <a:t>	}</a:t>
            </a:r>
          </a:p>
          <a:p>
            <a:pPr marL="0" indent="0">
              <a:buFontTx/>
              <a:buNone/>
            </a:pPr>
            <a:endParaRPr lang="en-GB" sz="2000" dirty="0" smtClean="0">
              <a:solidFill>
                <a:srgbClr val="FFFFFF"/>
              </a:solidFill>
              <a:latin typeface="Courier New" pitchFamily="49" charset="0"/>
              <a:cs typeface="Courier New" pitchFamily="49" charset="0"/>
            </a:endParaRPr>
          </a:p>
          <a:p>
            <a:pPr marL="0" indent="0">
              <a:buFontTx/>
              <a:buNone/>
            </a:pPr>
            <a:r>
              <a:rPr lang="en-GB" sz="2000" dirty="0" smtClean="0">
                <a:solidFill>
                  <a:srgbClr val="FFFFFF"/>
                </a:solidFill>
                <a:latin typeface="Courier New" pitchFamily="49" charset="0"/>
                <a:cs typeface="Courier New" pitchFamily="49" charset="0"/>
              </a:rPr>
              <a:t>	</a:t>
            </a:r>
            <a:r>
              <a:rPr lang="en-GB" sz="2000" dirty="0" err="1" smtClean="0">
                <a:solidFill>
                  <a:srgbClr val="817CBE"/>
                </a:solidFill>
                <a:latin typeface="Courier New" pitchFamily="49" charset="0"/>
                <a:cs typeface="Courier New" pitchFamily="49" charset="0"/>
              </a:rPr>
              <a:t>int</a:t>
            </a:r>
            <a:r>
              <a:rPr lang="en-GB" sz="2000" dirty="0" smtClean="0">
                <a:solidFill>
                  <a:srgbClr val="817CBE"/>
                </a:solidFill>
                <a:latin typeface="Courier New" pitchFamily="49" charset="0"/>
                <a:cs typeface="Courier New" pitchFamily="49" charset="0"/>
              </a:rPr>
              <a:t> </a:t>
            </a:r>
            <a:r>
              <a:rPr lang="en-GB" sz="2000" dirty="0" smtClean="0">
                <a:latin typeface="Courier New" pitchFamily="49" charset="0"/>
                <a:cs typeface="Courier New" pitchFamily="49" charset="0"/>
              </a:rPr>
              <a:t>main(</a:t>
            </a:r>
            <a:r>
              <a:rPr lang="en-GB" sz="2000" dirty="0" smtClean="0">
                <a:solidFill>
                  <a:srgbClr val="817CBE"/>
                </a:solidFill>
                <a:latin typeface="Courier New" pitchFamily="49" charset="0"/>
                <a:cs typeface="Courier New" pitchFamily="49" charset="0"/>
              </a:rPr>
              <a:t>void</a:t>
            </a:r>
            <a:r>
              <a:rPr lang="en-GB" sz="2000" dirty="0" smtClean="0">
                <a:latin typeface="Courier New" pitchFamily="49" charset="0"/>
                <a:cs typeface="Courier New" pitchFamily="49" charset="0"/>
              </a:rPr>
              <a:t>) {</a:t>
            </a:r>
          </a:p>
          <a:p>
            <a:pPr marL="0" indent="0">
              <a:buFontTx/>
              <a:buNone/>
            </a:pPr>
            <a:r>
              <a:rPr lang="en-GB" sz="2000" dirty="0" smtClean="0">
                <a:latin typeface="Courier New" pitchFamily="49" charset="0"/>
                <a:cs typeface="Courier New" pitchFamily="49" charset="0"/>
              </a:rPr>
              <a:t>		</a:t>
            </a:r>
            <a:r>
              <a:rPr lang="en-GB" sz="2000" dirty="0" err="1" smtClean="0">
                <a:latin typeface="Courier New" pitchFamily="49" charset="0"/>
                <a:cs typeface="Courier New" pitchFamily="49" charset="0"/>
              </a:rPr>
              <a:t>mykernel</a:t>
            </a:r>
            <a:r>
              <a:rPr lang="en-GB" sz="2000" dirty="0" smtClean="0">
                <a:latin typeface="Courier New" pitchFamily="49" charset="0"/>
                <a:cs typeface="Courier New" pitchFamily="49" charset="0"/>
              </a:rPr>
              <a:t>&lt;&lt;&lt;1,1&gt;&gt;&gt;();</a:t>
            </a:r>
          </a:p>
          <a:p>
            <a:pPr marL="0" indent="0">
              <a:buFontTx/>
              <a:buNone/>
            </a:pPr>
            <a:r>
              <a:rPr lang="en-GB" sz="2000" dirty="0" smtClean="0">
                <a:latin typeface="Courier New" pitchFamily="49" charset="0"/>
                <a:cs typeface="Courier New" pitchFamily="49" charset="0"/>
              </a:rPr>
              <a:t>		</a:t>
            </a:r>
            <a:r>
              <a:rPr lang="en-GB" sz="2000" dirty="0" err="1" smtClean="0">
                <a:latin typeface="Courier New" pitchFamily="49" charset="0"/>
                <a:cs typeface="Courier New" pitchFamily="49" charset="0"/>
              </a:rPr>
              <a:t>printf</a:t>
            </a:r>
            <a:r>
              <a:rPr lang="en-GB" sz="2000" dirty="0" smtClean="0">
                <a:latin typeface="Courier New" pitchFamily="49" charset="0"/>
                <a:cs typeface="Courier New" pitchFamily="49" charset="0"/>
              </a:rPr>
              <a:t>("Hello World!\n");</a:t>
            </a:r>
          </a:p>
          <a:p>
            <a:pPr marL="0" indent="0">
              <a:buFontTx/>
              <a:buNone/>
            </a:pPr>
            <a:r>
              <a:rPr lang="en-GB" sz="2000" dirty="0" smtClean="0">
                <a:solidFill>
                  <a:srgbClr val="FFFFFF"/>
                </a:solidFill>
                <a:latin typeface="Courier New" pitchFamily="49" charset="0"/>
                <a:cs typeface="Courier New" pitchFamily="49" charset="0"/>
              </a:rPr>
              <a:t>		</a:t>
            </a:r>
            <a:r>
              <a:rPr lang="en-GB" sz="2000" dirty="0" smtClean="0">
                <a:solidFill>
                  <a:srgbClr val="817CBE"/>
                </a:solidFill>
                <a:latin typeface="Courier New" pitchFamily="49" charset="0"/>
                <a:cs typeface="Courier New" pitchFamily="49" charset="0"/>
              </a:rPr>
              <a:t>return</a:t>
            </a:r>
            <a:r>
              <a:rPr lang="en-GB" sz="2000" dirty="0" smtClean="0">
                <a:solidFill>
                  <a:srgbClr val="FFFFFF"/>
                </a:solidFill>
                <a:latin typeface="Courier New" pitchFamily="49" charset="0"/>
                <a:cs typeface="Courier New" pitchFamily="49" charset="0"/>
              </a:rPr>
              <a:t> </a:t>
            </a:r>
            <a:r>
              <a:rPr lang="en-GB" sz="2000" dirty="0" smtClean="0">
                <a:latin typeface="Courier New" pitchFamily="49" charset="0"/>
                <a:cs typeface="Courier New" pitchFamily="49" charset="0"/>
              </a:rPr>
              <a:t>0;</a:t>
            </a:r>
          </a:p>
          <a:p>
            <a:pPr marL="0" indent="0">
              <a:buFontTx/>
              <a:buNone/>
            </a:pPr>
            <a:r>
              <a:rPr lang="en-GB" sz="2000" dirty="0" smtClean="0">
                <a:latin typeface="Courier New" pitchFamily="49" charset="0"/>
                <a:cs typeface="Courier New" pitchFamily="49" charset="0"/>
              </a:rPr>
              <a:t>	}</a:t>
            </a:r>
          </a:p>
          <a:p>
            <a:pPr marL="0" indent="0">
              <a:buFontTx/>
              <a:buNone/>
            </a:pPr>
            <a:endParaRPr lang="en-GB" dirty="0" smtClean="0">
              <a:latin typeface="Courier New" pitchFamily="49" charset="0"/>
              <a:cs typeface="Courier New" pitchFamily="49" charset="0"/>
            </a:endParaRPr>
          </a:p>
          <a:p>
            <a:pPr>
              <a:buChar char=" "/>
            </a:pPr>
            <a:r>
              <a:rPr lang="en-GB" b="0" smtClean="0">
                <a:latin typeface="Bell MT" panose="02020503060305020303" pitchFamily="18" charset="0"/>
                <a:cs typeface="Courier New" pitchFamily="49" charset="0"/>
              </a:rPr>
              <a:t>          </a:t>
            </a:r>
            <a:r>
              <a:rPr lang="en-GB" b="0" smtClean="0">
                <a:latin typeface="Bell MT" panose="02020503060305020303" pitchFamily="18" charset="0"/>
              </a:rPr>
              <a:t>                                      </a:t>
            </a:r>
            <a:endParaRPr lang="en-GB" b="0" dirty="0" smtClean="0">
              <a:latin typeface="Bell MT" panose="02020503060305020303" pitchFamily="18" charset="0"/>
            </a:endParaRPr>
          </a:p>
          <a:p>
            <a:pPr marL="0" indent="0">
              <a:buFontTx/>
              <a:buNone/>
            </a:pPr>
            <a:endParaRPr lang="en-GB" sz="1600" b="0" dirty="0">
              <a:latin typeface="Bell MT" panose="02020503060305020303" pitchFamily="18" charset="0"/>
            </a:endParaRPr>
          </a:p>
        </p:txBody>
      </p:sp>
      <p:sp>
        <p:nvSpPr>
          <p:cNvPr id="9" name="Content Placeholder 3" descr=" 9"/>
          <p:cNvSpPr txBox="1">
            <a:spLocks/>
          </p:cNvSpPr>
          <p:nvPr/>
        </p:nvSpPr>
        <p:spPr bwMode="auto">
          <a:xfrm>
            <a:off x="6372200" y="1599739"/>
            <a:ext cx="2455250" cy="47254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spcBef>
                <a:spcPct val="0"/>
              </a:spcBef>
              <a:buSzTx/>
              <a:buFontTx/>
              <a:buNone/>
            </a:pPr>
            <a:endParaRPr lang="en-GB" sz="1800" kern="1200" smtClean="0">
              <a:solidFill>
                <a:srgbClr val="808080"/>
              </a:solidFill>
              <a:cs typeface="Courier New" pitchFamily="49" charset="0"/>
            </a:endParaRPr>
          </a:p>
          <a:p>
            <a:pPr marL="0" indent="0">
              <a:spcBef>
                <a:spcPct val="0"/>
              </a:spcBef>
              <a:buSzTx/>
              <a:buFontTx/>
              <a:buNone/>
            </a:pPr>
            <a:endParaRPr lang="en-GB" sz="1800" kern="1200" smtClean="0">
              <a:solidFill>
                <a:srgbClr val="808080"/>
              </a:solidFill>
              <a:cs typeface="Courier New" pitchFamily="49" charset="0"/>
            </a:endParaRPr>
          </a:p>
          <a:p>
            <a:pPr marL="0" indent="0">
              <a:spcBef>
                <a:spcPct val="0"/>
              </a:spcBef>
              <a:buSzTx/>
              <a:buFontTx/>
              <a:buNone/>
            </a:pPr>
            <a:endParaRPr lang="en-GB" sz="1800" kern="1200" smtClean="0">
              <a:solidFill>
                <a:srgbClr val="808080"/>
              </a:solidFill>
              <a:cs typeface="Courier New" pitchFamily="49" charset="0"/>
            </a:endParaRPr>
          </a:p>
          <a:p>
            <a:pPr>
              <a:spcBef>
                <a:spcPct val="0"/>
              </a:spcBef>
              <a:buSzTx/>
              <a:buFontTx/>
              <a:buChar char=" "/>
            </a:pPr>
            <a:r>
              <a:rPr lang="en-GB" kern="1200" smtClean="0">
                <a:solidFill>
                  <a:srgbClr val="808080"/>
                </a:solidFill>
                <a:cs typeface="Courier New" pitchFamily="49" charset="0"/>
              </a:rPr>
              <a:t>       </a:t>
            </a:r>
          </a:p>
          <a:p>
            <a:pPr marL="0" indent="0">
              <a:spcBef>
                <a:spcPct val="0"/>
              </a:spcBef>
              <a:buSzTx/>
              <a:buFontTx/>
              <a:buNone/>
            </a:pPr>
            <a:endParaRPr lang="en-GB" kern="1200" smtClean="0">
              <a:solidFill>
                <a:srgbClr val="808080"/>
              </a:solidFill>
              <a:latin typeface="Courier New" pitchFamily="49" charset="0"/>
              <a:cs typeface="Courier New" pitchFamily="49" charset="0"/>
            </a:endParaRPr>
          </a:p>
          <a:p>
            <a:pPr>
              <a:spcBef>
                <a:spcPct val="0"/>
              </a:spcBef>
              <a:buSzTx/>
              <a:buFontTx/>
              <a:buChar char=" "/>
            </a:pPr>
            <a:r>
              <a:rPr lang="en-GB" kern="1200" smtClean="0">
                <a:solidFill>
                  <a:srgbClr val="808080"/>
                </a:solidFill>
                <a:latin typeface="Courier New" pitchFamily="49" charset="0"/>
                <a:cs typeface="Courier New" pitchFamily="49" charset="0"/>
              </a:rPr>
              <a:t>       </a:t>
            </a:r>
            <a:br>
              <a:rPr lang="en-GB" kern="1200" smtClean="0">
                <a:solidFill>
                  <a:srgbClr val="808080"/>
                </a:solidFill>
                <a:latin typeface="Courier New" pitchFamily="49" charset="0"/>
                <a:cs typeface="Courier New" pitchFamily="49" charset="0"/>
              </a:rPr>
            </a:br>
            <a:r>
              <a:rPr lang="en-GB" kern="1200" smtClean="0">
                <a:solidFill>
                  <a:srgbClr val="808080"/>
                </a:solidFill>
                <a:latin typeface="Courier New" pitchFamily="49" charset="0"/>
                <a:cs typeface="Courier New" pitchFamily="49" charset="0"/>
              </a:rPr>
              <a:t>        </a:t>
            </a:r>
          </a:p>
          <a:p>
            <a:pPr>
              <a:spcBef>
                <a:spcPct val="0"/>
              </a:spcBef>
              <a:buSzTx/>
              <a:buFontTx/>
              <a:buChar char=" "/>
            </a:pPr>
            <a:r>
              <a:rPr lang="en-GB" kern="1200" smtClean="0">
                <a:solidFill>
                  <a:srgbClr val="808080"/>
                </a:solidFill>
                <a:latin typeface="Courier New" pitchFamily="49" charset="0"/>
                <a:cs typeface="Courier New" pitchFamily="49" charset="0"/>
              </a:rPr>
              <a:t>       </a:t>
            </a:r>
          </a:p>
          <a:p>
            <a:pPr>
              <a:spcBef>
                <a:spcPct val="0"/>
              </a:spcBef>
              <a:buSzTx/>
              <a:buFontTx/>
              <a:buChar char=" "/>
            </a:pPr>
            <a:r>
              <a:rPr lang="en-GB" kern="1200" smtClean="0">
                <a:solidFill>
                  <a:srgbClr val="808080"/>
                </a:solidFill>
                <a:latin typeface="Courier New" pitchFamily="49" charset="0"/>
                <a:cs typeface="Courier New" pitchFamily="49" charset="0"/>
              </a:rPr>
              <a:t>            </a:t>
            </a:r>
          </a:p>
          <a:p>
            <a:pPr>
              <a:spcBef>
                <a:spcPct val="0"/>
              </a:spcBef>
              <a:buSzTx/>
              <a:buFontTx/>
              <a:buChar char=" "/>
            </a:pPr>
            <a:r>
              <a:rPr lang="en-GB" kern="1200" smtClean="0">
                <a:solidFill>
                  <a:srgbClr val="808080"/>
                </a:solidFill>
                <a:latin typeface="Courier New" pitchFamily="49" charset="0"/>
                <a:cs typeface="Courier New" pitchFamily="49" charset="0"/>
              </a:rPr>
              <a:t> </a:t>
            </a:r>
            <a:endParaRPr lang="en-GB" kern="1200" dirty="0">
              <a:solidFill>
                <a:srgbClr val="808080"/>
              </a:solidFill>
              <a:latin typeface="Courier New" pitchFamily="49" charset="0"/>
              <a:cs typeface="Courier New" pitchFamily="49" charset="0"/>
            </a:endParaRPr>
          </a:p>
        </p:txBody>
      </p:sp>
    </p:spTree>
    <p:extLst>
      <p:ext uri="{BB962C8B-B14F-4D97-AF65-F5344CB8AC3E}">
        <p14:creationId xmlns:p14="http://schemas.microsoft.com/office/powerpoint/2010/main" val="32661331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smtClean="0"/>
              <a:t>Hello World! with Device Code</a:t>
            </a:r>
            <a:endParaRPr lang="en-GB" dirty="0"/>
          </a:p>
        </p:txBody>
      </p:sp>
      <p:sp>
        <p:nvSpPr>
          <p:cNvPr id="8" name="Content Placeholder 2" descr=" 8"/>
          <p:cNvSpPr txBox="1">
            <a:spLocks/>
          </p:cNvSpPr>
          <p:nvPr/>
        </p:nvSpPr>
        <p:spPr bwMode="auto">
          <a:xfrm>
            <a:off x="116505" y="1646100"/>
            <a:ext cx="6364518" cy="472545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GB" sz="2000" dirty="0" smtClean="0">
                <a:solidFill>
                  <a:srgbClr val="FFFFFF"/>
                </a:solidFill>
                <a:latin typeface="Courier New" pitchFamily="49" charset="0"/>
                <a:cs typeface="Courier New" pitchFamily="49" charset="0"/>
              </a:rPr>
              <a:t>	</a:t>
            </a:r>
            <a:r>
              <a:rPr lang="en-GB" sz="2000" dirty="0" smtClean="0">
                <a:solidFill>
                  <a:srgbClr val="817CBE"/>
                </a:solidFill>
                <a:latin typeface="Courier New" pitchFamily="49" charset="0"/>
                <a:cs typeface="Courier New" pitchFamily="49" charset="0"/>
              </a:rPr>
              <a:t>__global__ void </a:t>
            </a:r>
            <a:r>
              <a:rPr lang="en-GB" sz="2000" dirty="0" err="1" smtClean="0">
                <a:latin typeface="Courier New" pitchFamily="49" charset="0"/>
                <a:cs typeface="Courier New" pitchFamily="49" charset="0"/>
              </a:rPr>
              <a:t>mykernel</a:t>
            </a:r>
            <a:r>
              <a:rPr lang="en-GB" sz="2000" dirty="0" smtClean="0">
                <a:latin typeface="Courier New" pitchFamily="49" charset="0"/>
                <a:cs typeface="Courier New" pitchFamily="49" charset="0"/>
              </a:rPr>
              <a:t>(</a:t>
            </a:r>
            <a:r>
              <a:rPr lang="en-GB" sz="2000" dirty="0" smtClean="0">
                <a:solidFill>
                  <a:srgbClr val="817CBE"/>
                </a:solidFill>
                <a:latin typeface="Courier New" pitchFamily="49" charset="0"/>
                <a:cs typeface="Courier New" pitchFamily="49" charset="0"/>
              </a:rPr>
              <a:t>void</a:t>
            </a:r>
            <a:r>
              <a:rPr lang="en-GB" sz="2000" dirty="0" smtClean="0">
                <a:latin typeface="Courier New" pitchFamily="49" charset="0"/>
                <a:cs typeface="Courier New" pitchFamily="49" charset="0"/>
              </a:rPr>
              <a:t>){</a:t>
            </a:r>
          </a:p>
          <a:p>
            <a:pPr marL="0" indent="0">
              <a:buFontTx/>
              <a:buNone/>
            </a:pPr>
            <a:r>
              <a:rPr lang="en-GB" sz="2000" dirty="0" smtClean="0">
                <a:latin typeface="Courier New" pitchFamily="49" charset="0"/>
                <a:cs typeface="Courier New" pitchFamily="49" charset="0"/>
              </a:rPr>
              <a:t>	}</a:t>
            </a:r>
          </a:p>
          <a:p>
            <a:pPr marL="0" indent="0">
              <a:buFontTx/>
              <a:buNone/>
            </a:pPr>
            <a:endParaRPr lang="en-GB" sz="2000" dirty="0" smtClean="0">
              <a:solidFill>
                <a:srgbClr val="FFFFFF"/>
              </a:solidFill>
              <a:latin typeface="Courier New" pitchFamily="49" charset="0"/>
              <a:cs typeface="Courier New" pitchFamily="49" charset="0"/>
            </a:endParaRPr>
          </a:p>
          <a:p>
            <a:pPr marL="0" indent="0">
              <a:buFontTx/>
              <a:buNone/>
            </a:pPr>
            <a:r>
              <a:rPr lang="en-GB" sz="2000" dirty="0" smtClean="0">
                <a:solidFill>
                  <a:srgbClr val="FFFFFF"/>
                </a:solidFill>
                <a:latin typeface="Courier New" pitchFamily="49" charset="0"/>
                <a:cs typeface="Courier New" pitchFamily="49" charset="0"/>
              </a:rPr>
              <a:t>	</a:t>
            </a:r>
            <a:r>
              <a:rPr lang="en-GB" sz="2000" dirty="0" err="1" smtClean="0">
                <a:solidFill>
                  <a:srgbClr val="817CBE"/>
                </a:solidFill>
                <a:latin typeface="Courier New" pitchFamily="49" charset="0"/>
                <a:cs typeface="Courier New" pitchFamily="49" charset="0"/>
              </a:rPr>
              <a:t>int</a:t>
            </a:r>
            <a:r>
              <a:rPr lang="en-GB" sz="2000" dirty="0" smtClean="0">
                <a:solidFill>
                  <a:srgbClr val="817CBE"/>
                </a:solidFill>
                <a:latin typeface="Courier New" pitchFamily="49" charset="0"/>
                <a:cs typeface="Courier New" pitchFamily="49" charset="0"/>
              </a:rPr>
              <a:t> </a:t>
            </a:r>
            <a:r>
              <a:rPr lang="en-GB" sz="2000" dirty="0" smtClean="0">
                <a:latin typeface="Courier New" pitchFamily="49" charset="0"/>
                <a:cs typeface="Courier New" pitchFamily="49" charset="0"/>
              </a:rPr>
              <a:t>main(</a:t>
            </a:r>
            <a:r>
              <a:rPr lang="en-GB" sz="2000" dirty="0" smtClean="0">
                <a:solidFill>
                  <a:srgbClr val="817CBE"/>
                </a:solidFill>
                <a:latin typeface="Courier New" pitchFamily="49" charset="0"/>
                <a:cs typeface="Courier New" pitchFamily="49" charset="0"/>
              </a:rPr>
              <a:t>void</a:t>
            </a:r>
            <a:r>
              <a:rPr lang="en-GB" sz="2000" dirty="0" smtClean="0">
                <a:latin typeface="Courier New" pitchFamily="49" charset="0"/>
                <a:cs typeface="Courier New" pitchFamily="49" charset="0"/>
              </a:rPr>
              <a:t>) {</a:t>
            </a:r>
          </a:p>
          <a:p>
            <a:pPr marL="0" indent="0">
              <a:buFontTx/>
              <a:buNone/>
            </a:pPr>
            <a:r>
              <a:rPr lang="en-GB" sz="2000" dirty="0" smtClean="0">
                <a:latin typeface="Courier New" pitchFamily="49" charset="0"/>
                <a:cs typeface="Courier New" pitchFamily="49" charset="0"/>
              </a:rPr>
              <a:t>		</a:t>
            </a:r>
            <a:r>
              <a:rPr lang="en-GB" sz="2000" dirty="0" err="1" smtClean="0">
                <a:latin typeface="Courier New" pitchFamily="49" charset="0"/>
                <a:cs typeface="Courier New" pitchFamily="49" charset="0"/>
              </a:rPr>
              <a:t>mykernel</a:t>
            </a:r>
            <a:r>
              <a:rPr lang="en-GB" sz="2000" dirty="0" smtClean="0">
                <a:latin typeface="Courier New" pitchFamily="49" charset="0"/>
                <a:cs typeface="Courier New" pitchFamily="49" charset="0"/>
              </a:rPr>
              <a:t>&lt;&lt;&lt;1,1&gt;&gt;&gt;();</a:t>
            </a:r>
          </a:p>
          <a:p>
            <a:pPr marL="0" indent="0">
              <a:buFontTx/>
              <a:buNone/>
            </a:pPr>
            <a:r>
              <a:rPr lang="en-GB" sz="2000" dirty="0" smtClean="0">
                <a:latin typeface="Courier New" pitchFamily="49" charset="0"/>
                <a:cs typeface="Courier New" pitchFamily="49" charset="0"/>
              </a:rPr>
              <a:t>		</a:t>
            </a:r>
            <a:r>
              <a:rPr lang="en-GB" sz="2000" dirty="0" err="1" smtClean="0">
                <a:latin typeface="Courier New" pitchFamily="49" charset="0"/>
                <a:cs typeface="Courier New" pitchFamily="49" charset="0"/>
              </a:rPr>
              <a:t>printf</a:t>
            </a:r>
            <a:r>
              <a:rPr lang="en-GB" sz="2000" dirty="0" smtClean="0">
                <a:latin typeface="Courier New" pitchFamily="49" charset="0"/>
                <a:cs typeface="Courier New" pitchFamily="49" charset="0"/>
              </a:rPr>
              <a:t>("Hello World!\n");</a:t>
            </a:r>
          </a:p>
          <a:p>
            <a:pPr marL="0" indent="0">
              <a:buFontTx/>
              <a:buNone/>
            </a:pPr>
            <a:r>
              <a:rPr lang="en-GB" sz="2000" dirty="0" smtClean="0">
                <a:solidFill>
                  <a:srgbClr val="FFFFFF"/>
                </a:solidFill>
                <a:latin typeface="Courier New" pitchFamily="49" charset="0"/>
                <a:cs typeface="Courier New" pitchFamily="49" charset="0"/>
              </a:rPr>
              <a:t>		</a:t>
            </a:r>
            <a:r>
              <a:rPr lang="en-GB" sz="2000" dirty="0" smtClean="0">
                <a:solidFill>
                  <a:srgbClr val="817CBE"/>
                </a:solidFill>
                <a:latin typeface="Courier New" pitchFamily="49" charset="0"/>
                <a:cs typeface="Courier New" pitchFamily="49" charset="0"/>
              </a:rPr>
              <a:t>return</a:t>
            </a:r>
            <a:r>
              <a:rPr lang="en-GB" sz="2000" dirty="0" smtClean="0">
                <a:solidFill>
                  <a:srgbClr val="FFFFFF"/>
                </a:solidFill>
                <a:latin typeface="Courier New" pitchFamily="49" charset="0"/>
                <a:cs typeface="Courier New" pitchFamily="49" charset="0"/>
              </a:rPr>
              <a:t> </a:t>
            </a:r>
            <a:r>
              <a:rPr lang="en-GB" sz="2000" dirty="0" smtClean="0">
                <a:latin typeface="Courier New" pitchFamily="49" charset="0"/>
                <a:cs typeface="Courier New" pitchFamily="49" charset="0"/>
              </a:rPr>
              <a:t>0;</a:t>
            </a:r>
          </a:p>
          <a:p>
            <a:pPr marL="0" indent="0">
              <a:buFontTx/>
              <a:buNone/>
            </a:pPr>
            <a:r>
              <a:rPr lang="en-GB" sz="2000" dirty="0" smtClean="0">
                <a:latin typeface="Courier New" pitchFamily="49" charset="0"/>
                <a:cs typeface="Courier New" pitchFamily="49" charset="0"/>
              </a:rPr>
              <a:t>	}</a:t>
            </a:r>
          </a:p>
          <a:p>
            <a:pPr marL="0" indent="0">
              <a:buFontTx/>
              <a:buNone/>
            </a:pPr>
            <a:endParaRPr lang="en-GB" dirty="0" smtClean="0">
              <a:latin typeface="Courier New" pitchFamily="49" charset="0"/>
              <a:cs typeface="Courier New" pitchFamily="49" charset="0"/>
            </a:endParaRPr>
          </a:p>
          <a:p>
            <a:pPr marL="0" indent="0">
              <a:buFontTx/>
              <a:buNone/>
            </a:pPr>
            <a:endParaRPr lang="en-GB" sz="1600" b="0" dirty="0">
              <a:latin typeface="Bell MT" panose="02020503060305020303" pitchFamily="18" charset="0"/>
            </a:endParaRPr>
          </a:p>
        </p:txBody>
      </p:sp>
      <p:sp>
        <p:nvSpPr>
          <p:cNvPr id="9" name="Content Placeholder 3" descr=" 9"/>
          <p:cNvSpPr txBox="1">
            <a:spLocks/>
          </p:cNvSpPr>
          <p:nvPr/>
        </p:nvSpPr>
        <p:spPr bwMode="auto">
          <a:xfrm>
            <a:off x="6372200" y="1599739"/>
            <a:ext cx="2455250" cy="47254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100000"/>
              <a:buBlip>
                <a:blip r:embed="rId2"/>
              </a:buBlip>
              <a:defRPr sz="2400" b="1">
                <a:solidFill>
                  <a:schemeClr val="tx1"/>
                </a:solidFill>
                <a:latin typeface="Trebuchet MS" pitchFamily="34" charset="0"/>
                <a:ea typeface="+mn-ea"/>
                <a:cs typeface="+mn-cs"/>
              </a:defRPr>
            </a:lvl1pPr>
            <a:lvl2pPr marL="914400" indent="-342900" algn="l" rtl="0" fontAlgn="base">
              <a:spcBef>
                <a:spcPct val="20000"/>
              </a:spcBef>
              <a:spcAft>
                <a:spcPct val="0"/>
              </a:spcAft>
              <a:buSzPct val="100000"/>
              <a:buBlip>
                <a:blip r:embed="rId2"/>
              </a:buBlip>
              <a:defRPr sz="2000" b="1">
                <a:solidFill>
                  <a:schemeClr val="tx1"/>
                </a:solidFill>
                <a:latin typeface="Trebuchet MS" pitchFamily="34" charset="0"/>
              </a:defRPr>
            </a:lvl2pPr>
            <a:lvl3pPr marL="1371600" indent="-282575" algn="l" rtl="0" fontAlgn="base">
              <a:spcBef>
                <a:spcPct val="20000"/>
              </a:spcBef>
              <a:spcAft>
                <a:spcPct val="0"/>
              </a:spcAft>
              <a:buSzPct val="100000"/>
              <a:buBlip>
                <a:blip r:embed="rId2"/>
              </a:buBlip>
              <a:defRPr sz="2400" b="1">
                <a:solidFill>
                  <a:schemeClr val="tx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spcBef>
                <a:spcPct val="0"/>
              </a:spcBef>
              <a:buSzTx/>
              <a:buFontTx/>
              <a:buNone/>
            </a:pPr>
            <a:endParaRPr lang="en-GB" sz="1800" kern="1200" smtClean="0">
              <a:solidFill>
                <a:srgbClr val="808080"/>
              </a:solidFill>
              <a:cs typeface="Courier New" pitchFamily="49" charset="0"/>
            </a:endParaRPr>
          </a:p>
          <a:p>
            <a:pPr marL="0" indent="0">
              <a:spcBef>
                <a:spcPct val="0"/>
              </a:spcBef>
              <a:buSzTx/>
              <a:buFontTx/>
              <a:buNone/>
            </a:pPr>
            <a:endParaRPr lang="en-GB" sz="1800" kern="1200" smtClean="0">
              <a:solidFill>
                <a:srgbClr val="808080"/>
              </a:solidFill>
              <a:cs typeface="Courier New" pitchFamily="49" charset="0"/>
            </a:endParaRPr>
          </a:p>
          <a:p>
            <a:pPr marL="0" indent="0">
              <a:spcBef>
                <a:spcPct val="0"/>
              </a:spcBef>
              <a:buSzTx/>
              <a:buFontTx/>
              <a:buNone/>
            </a:pPr>
            <a:endParaRPr lang="en-GB" sz="1800" kern="1200" smtClean="0">
              <a:solidFill>
                <a:srgbClr val="808080"/>
              </a:solidFill>
              <a:cs typeface="Courier New" pitchFamily="49" charset="0"/>
            </a:endParaRPr>
          </a:p>
          <a:p>
            <a:pPr marL="0" lvl="0" indent="0">
              <a:spcBef>
                <a:spcPct val="0"/>
              </a:spcBef>
              <a:buSzTx/>
              <a:buNone/>
            </a:pPr>
            <a:r>
              <a:rPr lang="en-GB" smtClean="0">
                <a:solidFill>
                  <a:srgbClr val="808080"/>
                </a:solidFill>
                <a:cs typeface="Courier New" pitchFamily="49" charset="0"/>
              </a:rPr>
              <a:t>Output:</a:t>
            </a:r>
          </a:p>
          <a:p>
            <a:pPr marL="0" indent="0">
              <a:spcBef>
                <a:spcPct val="0"/>
              </a:spcBef>
              <a:buSzTx/>
              <a:buFontTx/>
              <a:buNone/>
            </a:pPr>
            <a:endParaRPr lang="en-GB" kern="1200" smtClean="0">
              <a:solidFill>
                <a:srgbClr val="808080"/>
              </a:solidFill>
              <a:latin typeface="Courier New" pitchFamily="49" charset="0"/>
              <a:cs typeface="Courier New" pitchFamily="49" charset="0"/>
            </a:endParaRPr>
          </a:p>
          <a:p>
            <a:pPr marL="0" lvl="0" indent="0">
              <a:spcBef>
                <a:spcPct val="0"/>
              </a:spcBef>
              <a:buSzTx/>
              <a:buNone/>
            </a:pPr>
            <a:r>
              <a:rPr lang="en-GB" smtClean="0">
                <a:solidFill>
                  <a:srgbClr val="808080"/>
                </a:solidFill>
                <a:latin typeface="Courier New" pitchFamily="49" charset="0"/>
                <a:cs typeface="Courier New" pitchFamily="49" charset="0"/>
              </a:rPr>
              <a:t>$ nvcc hello.cu</a:t>
            </a:r>
          </a:p>
          <a:p>
            <a:pPr marL="0" lvl="0" indent="0">
              <a:spcBef>
                <a:spcPct val="0"/>
              </a:spcBef>
              <a:buSzTx/>
              <a:buNone/>
            </a:pPr>
            <a:r>
              <a:rPr lang="en-GB" smtClean="0">
                <a:solidFill>
                  <a:srgbClr val="808080"/>
                </a:solidFill>
                <a:latin typeface="Courier New" pitchFamily="49" charset="0"/>
                <a:cs typeface="Courier New" pitchFamily="49" charset="0"/>
              </a:rPr>
              <a:t>$ a.out</a:t>
            </a:r>
          </a:p>
          <a:p>
            <a:pPr marL="0" lvl="0" indent="0">
              <a:spcBef>
                <a:spcPct val="0"/>
              </a:spcBef>
              <a:buSzTx/>
              <a:buNone/>
            </a:pPr>
            <a:r>
              <a:rPr lang="en-GB" smtClean="0">
                <a:solidFill>
                  <a:srgbClr val="808080"/>
                </a:solidFill>
                <a:latin typeface="Courier New" pitchFamily="49" charset="0"/>
                <a:cs typeface="Courier New" pitchFamily="49" charset="0"/>
              </a:rPr>
              <a:t>Hello World!</a:t>
            </a:r>
          </a:p>
          <a:p>
            <a:pPr marL="0" lvl="0" indent="0">
              <a:spcBef>
                <a:spcPct val="0"/>
              </a:spcBef>
              <a:buSzTx/>
              <a:buNone/>
            </a:pPr>
            <a:r>
              <a:rPr lang="en-GB" smtClean="0">
                <a:solidFill>
                  <a:srgbClr val="808080"/>
                </a:solidFill>
                <a:latin typeface="Courier New" pitchFamily="49" charset="0"/>
                <a:cs typeface="Courier New" pitchFamily="49" charset="0"/>
              </a:rPr>
              <a:t>$</a:t>
            </a:r>
          </a:p>
          <a:p>
            <a:pPr>
              <a:spcBef>
                <a:spcPct val="0"/>
              </a:spcBef>
              <a:buSzTx/>
              <a:buFontTx/>
              <a:buChar char=" "/>
            </a:pPr>
            <a:endParaRPr lang="en-GB" kern="1200" dirty="0">
              <a:solidFill>
                <a:srgbClr val="808080"/>
              </a:solidFill>
              <a:latin typeface="Courier New" pitchFamily="49" charset="0"/>
              <a:cs typeface="Courier New" pitchFamily="49" charset="0"/>
            </a:endParaRPr>
          </a:p>
        </p:txBody>
      </p:sp>
    </p:spTree>
    <p:extLst>
      <p:ext uri="{BB962C8B-B14F-4D97-AF65-F5344CB8AC3E}">
        <p14:creationId xmlns:p14="http://schemas.microsoft.com/office/powerpoint/2010/main" val="26413739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Parallel constructs in CUDA</a:t>
            </a:r>
          </a:p>
        </p:txBody>
      </p:sp>
      <p:sp>
        <p:nvSpPr>
          <p:cNvPr id="6" name="Subtitle 5"/>
          <p:cNvSpPr>
            <a:spLocks noGrp="1"/>
          </p:cNvSpPr>
          <p:nvPr>
            <p:ph type="subTitle" idx="1"/>
          </p:nvPr>
        </p:nvSpPr>
        <p:spPr/>
        <p:txBody>
          <a:bodyPr/>
          <a:lstStyle/>
          <a:p>
            <a:endParaRPr lang="en-US"/>
          </a:p>
        </p:txBody>
      </p:sp>
      <p:sp>
        <p:nvSpPr>
          <p:cNvPr id="3" name="Footer Placeholder 2"/>
          <p:cNvSpPr>
            <a:spLocks noGrp="1"/>
          </p:cNvSpPr>
          <p:nvPr>
            <p:ph type="ftr" sz="quarter" idx="11"/>
          </p:nvPr>
        </p:nvSpPr>
        <p:spPr/>
        <p:txBody>
          <a:bodyPr/>
          <a:lstStyle/>
          <a:p>
            <a:r>
              <a:rPr lang="en-GB" smtClean="0">
                <a:solidFill>
                  <a:prstClr val="black">
                    <a:tint val="75000"/>
                  </a:prstClr>
                </a:solidFill>
              </a:rPr>
              <a:t>felice@cern.ch</a:t>
            </a:r>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6B3AADE-80ED-49F1-ADB4-8B3B92A3600F}" type="slidenum">
              <a:rPr lang="en-GB" smtClean="0">
                <a:solidFill>
                  <a:prstClr val="black">
                    <a:tint val="75000"/>
                  </a:prstClr>
                </a:solidFill>
              </a:rPr>
              <a:pPr/>
              <a:t>49</a:t>
            </a:fld>
            <a:endParaRPr lang="en-GB">
              <a:solidFill>
                <a:prstClr val="black">
                  <a:tint val="75000"/>
                </a:prstClr>
              </a:solidFill>
            </a:endParaRPr>
          </a:p>
        </p:txBody>
      </p:sp>
    </p:spTree>
    <p:extLst>
      <p:ext uri="{BB962C8B-B14F-4D97-AF65-F5344CB8AC3E}">
        <p14:creationId xmlns:p14="http://schemas.microsoft.com/office/powerpoint/2010/main" val="1804264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Accelerators</a:t>
            </a:r>
            <a:endParaRPr lang="en-GB" dirty="0"/>
          </a:p>
        </p:txBody>
      </p:sp>
      <p:sp>
        <p:nvSpPr>
          <p:cNvPr id="47" name="Shape 47"/>
          <p:cNvSpPr txBox="1">
            <a:spLocks noGrp="1"/>
          </p:cNvSpPr>
          <p:nvPr>
            <p:ph idx="1"/>
          </p:nvPr>
        </p:nvSpPr>
        <p:spPr>
          <a:xfrm>
            <a:off x="198987" y="1763815"/>
            <a:ext cx="8229600" cy="4525963"/>
          </a:xfrm>
          <a:prstGeom prst="rect">
            <a:avLst/>
          </a:prstGeom>
        </p:spPr>
        <p:txBody>
          <a:bodyPr lIns="91425" tIns="91425" rIns="91425" bIns="91425" anchor="t" anchorCtr="0">
            <a:noAutofit/>
          </a:bodyPr>
          <a:lstStyle/>
          <a:p>
            <a:r>
              <a:rPr lang="en-US" sz="2400" b="0" dirty="0"/>
              <a:t>Exceptional raw power </a:t>
            </a:r>
            <a:r>
              <a:rPr lang="en-US" sz="2400" b="0" dirty="0" err="1"/>
              <a:t>wrt</a:t>
            </a:r>
            <a:r>
              <a:rPr lang="en-US" sz="2400" b="0" dirty="0"/>
              <a:t> CPUs</a:t>
            </a:r>
          </a:p>
          <a:p>
            <a:r>
              <a:rPr lang="en-US" sz="2400" b="0" dirty="0"/>
              <a:t>Higher energy efficiency</a:t>
            </a:r>
          </a:p>
          <a:p>
            <a:r>
              <a:rPr lang="en-US" sz="2400" b="0" dirty="0"/>
              <a:t>Plug &amp; Accelerate</a:t>
            </a:r>
          </a:p>
          <a:p>
            <a:r>
              <a:rPr lang="en-US" sz="2400" b="0" dirty="0"/>
              <a:t>Massively parallel architecture</a:t>
            </a:r>
          </a:p>
          <a:p>
            <a:r>
              <a:rPr lang="en-US" sz="2400" b="0" dirty="0"/>
              <a:t>Low Memory/core</a:t>
            </a:r>
          </a:p>
          <a:p>
            <a:endParaRPr lang="en-US" sz="2400" b="0" dirty="0"/>
          </a:p>
          <a:p>
            <a:endParaRPr lang="en-US" sz="2400" b="0" dirty="0"/>
          </a:p>
          <a:p>
            <a:endParaRPr lang="en-US" sz="2400" b="0" dirty="0"/>
          </a:p>
          <a:p>
            <a:endParaRPr lang="en" sz="1800" b="0" dirty="0"/>
          </a:p>
        </p:txBody>
      </p:sp>
      <p:sp>
        <p:nvSpPr>
          <p:cNvPr id="49" name="Shape 49"/>
          <p:cNvSpPr/>
          <p:nvPr/>
        </p:nvSpPr>
        <p:spPr>
          <a:xfrm>
            <a:off x="4887035" y="1493785"/>
            <a:ext cx="4150897" cy="3104726"/>
          </a:xfrm>
          <a:prstGeom prst="rect">
            <a:avLst/>
          </a:prstGeom>
          <a:blipFill>
            <a:blip r:embed="rId3"/>
            <a:stretch>
              <a:fillRect/>
            </a:stretch>
          </a:blipFill>
          <a:ln>
            <a:noFill/>
          </a:ln>
        </p:spPr>
      </p:sp>
    </p:spTree>
    <p:extLst>
      <p:ext uri="{BB962C8B-B14F-4D97-AF65-F5344CB8AC3E}">
        <p14:creationId xmlns:p14="http://schemas.microsoft.com/office/powerpoint/2010/main" val="3125247406"/>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Parallel Programming in CUDA</a:t>
            </a:r>
            <a:endParaRPr lang="en-GB" dirty="0"/>
          </a:p>
        </p:txBody>
      </p:sp>
      <p:sp>
        <p:nvSpPr>
          <p:cNvPr id="93" name="Content Placeholder 2"/>
          <p:cNvSpPr txBox="1">
            <a:spLocks/>
          </p:cNvSpPr>
          <p:nvPr/>
        </p:nvSpPr>
        <p:spPr bwMode="auto">
          <a:xfrm>
            <a:off x="379861" y="2151004"/>
            <a:ext cx="5854463" cy="47254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b="0">
                <a:solidFill>
                  <a:schemeClr val="tx1"/>
                </a:solidFill>
                <a:latin typeface="+mn-lt"/>
              </a:defRPr>
            </a:lvl3pPr>
            <a:lvl4pPr marL="1774684" indent="-228581" algn="l" rtl="0" eaLnBrk="1" fontAlgn="base" hangingPunct="1">
              <a:spcBef>
                <a:spcPct val="20000"/>
              </a:spcBef>
              <a:spcAft>
                <a:spcPct val="0"/>
              </a:spcAft>
              <a:buChar char="–"/>
              <a:defRPr sz="2000">
                <a:solidFill>
                  <a:schemeClr val="bg1"/>
                </a:solidFill>
                <a:latin typeface="+mn-lt"/>
              </a:defRPr>
            </a:lvl4pPr>
            <a:lvl5pPr marL="2117555" indent="-228581" algn="l" rtl="0" eaLnBrk="1" fontAlgn="base" hangingPunct="1">
              <a:spcBef>
                <a:spcPct val="20000"/>
              </a:spcBef>
              <a:spcAft>
                <a:spcPct val="0"/>
              </a:spcAft>
              <a:buChar char="»"/>
              <a:defRPr sz="2000">
                <a:solidFill>
                  <a:schemeClr val="bg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a:buFont typeface="Arial" panose="020B0604020202020204" pitchFamily="34" charset="0"/>
              <a:buChar char="•"/>
              <a:defRPr/>
            </a:pPr>
            <a:r>
              <a:rPr kumimoji="0" lang="en-GB" sz="2400" b="0" i="0" u="none" strike="noStrike" kern="0" cap="none" spc="0" normalizeH="0" baseline="0" noProof="0" dirty="0" smtClean="0">
                <a:ln>
                  <a:noFill/>
                </a:ln>
                <a:effectLst/>
                <a:uLnTx/>
                <a:uFillTx/>
                <a:latin typeface="Bell MT" panose="02020503060305020303" pitchFamily="18" charset="0"/>
              </a:rPr>
              <a:t>We’ll start by adding two integers and build up to vector addition</a:t>
            </a:r>
          </a:p>
        </p:txBody>
      </p:sp>
      <p:sp>
        <p:nvSpPr>
          <p:cNvPr id="94" name="Rounded Rectangle 93"/>
          <p:cNvSpPr/>
          <p:nvPr/>
        </p:nvSpPr>
        <p:spPr>
          <a:xfrm>
            <a:off x="6582223" y="2504682"/>
            <a:ext cx="330037" cy="3200356"/>
          </a:xfrm>
          <a:prstGeom prst="roundRect">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lIns="91436" tIns="45718" rIns="91436" bIns="45718"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808080"/>
              </a:solidFill>
              <a:effectLst/>
              <a:uLnTx/>
              <a:uFillTx/>
              <a:latin typeface="Arial"/>
              <a:ea typeface="+mn-ea"/>
              <a:cs typeface="+mn-cs"/>
            </a:endParaRPr>
          </a:p>
        </p:txBody>
      </p:sp>
      <p:cxnSp>
        <p:nvCxnSpPr>
          <p:cNvPr id="95" name="Straight Connector 94"/>
          <p:cNvCxnSpPr/>
          <p:nvPr/>
        </p:nvCxnSpPr>
        <p:spPr>
          <a:xfrm>
            <a:off x="6582223" y="3304771"/>
            <a:ext cx="330037" cy="0"/>
          </a:xfrm>
          <a:prstGeom prst="line">
            <a:avLst/>
          </a:prstGeom>
          <a:noFill/>
          <a:ln w="9525" cap="flat" cmpd="sng" algn="ctr">
            <a:solidFill>
              <a:srgbClr val="8AAD00">
                <a:shade val="95000"/>
                <a:satMod val="105000"/>
              </a:srgbClr>
            </a:solidFill>
            <a:prstDash val="solid"/>
          </a:ln>
          <a:effectLst/>
        </p:spPr>
      </p:cxnSp>
      <p:cxnSp>
        <p:nvCxnSpPr>
          <p:cNvPr id="96" name="Straight Connector 95"/>
          <p:cNvCxnSpPr/>
          <p:nvPr/>
        </p:nvCxnSpPr>
        <p:spPr>
          <a:xfrm>
            <a:off x="6582223" y="2904726"/>
            <a:ext cx="330037" cy="0"/>
          </a:xfrm>
          <a:prstGeom prst="line">
            <a:avLst/>
          </a:prstGeom>
          <a:noFill/>
          <a:ln w="9525" cap="flat" cmpd="sng" algn="ctr">
            <a:solidFill>
              <a:srgbClr val="8AAD00">
                <a:shade val="95000"/>
                <a:satMod val="105000"/>
              </a:srgbClr>
            </a:solidFill>
            <a:prstDash val="solid"/>
          </a:ln>
          <a:effectLst/>
        </p:spPr>
      </p:cxnSp>
      <p:cxnSp>
        <p:nvCxnSpPr>
          <p:cNvPr id="97" name="Straight Connector 96"/>
          <p:cNvCxnSpPr/>
          <p:nvPr/>
        </p:nvCxnSpPr>
        <p:spPr>
          <a:xfrm>
            <a:off x="6582223" y="3704814"/>
            <a:ext cx="330037" cy="0"/>
          </a:xfrm>
          <a:prstGeom prst="line">
            <a:avLst/>
          </a:prstGeom>
          <a:noFill/>
          <a:ln w="9525" cap="flat" cmpd="sng" algn="ctr">
            <a:solidFill>
              <a:srgbClr val="8AAD00">
                <a:shade val="95000"/>
                <a:satMod val="105000"/>
              </a:srgbClr>
            </a:solidFill>
            <a:prstDash val="solid"/>
          </a:ln>
          <a:effectLst/>
        </p:spPr>
      </p:cxnSp>
      <p:cxnSp>
        <p:nvCxnSpPr>
          <p:cNvPr id="98" name="Straight Connector 97"/>
          <p:cNvCxnSpPr/>
          <p:nvPr/>
        </p:nvCxnSpPr>
        <p:spPr>
          <a:xfrm>
            <a:off x="6582223" y="4109076"/>
            <a:ext cx="330037" cy="0"/>
          </a:xfrm>
          <a:prstGeom prst="line">
            <a:avLst/>
          </a:prstGeom>
          <a:noFill/>
          <a:ln w="9525" cap="flat" cmpd="sng" algn="ctr">
            <a:solidFill>
              <a:srgbClr val="8AAD00">
                <a:shade val="95000"/>
                <a:satMod val="105000"/>
              </a:srgbClr>
            </a:solidFill>
            <a:prstDash val="solid"/>
          </a:ln>
          <a:effectLst/>
        </p:spPr>
      </p:cxnSp>
      <p:cxnSp>
        <p:nvCxnSpPr>
          <p:cNvPr id="99" name="Straight Connector 98"/>
          <p:cNvCxnSpPr/>
          <p:nvPr/>
        </p:nvCxnSpPr>
        <p:spPr>
          <a:xfrm>
            <a:off x="6582223" y="4504904"/>
            <a:ext cx="330037" cy="0"/>
          </a:xfrm>
          <a:prstGeom prst="line">
            <a:avLst/>
          </a:prstGeom>
          <a:noFill/>
          <a:ln w="9525" cap="flat" cmpd="sng" algn="ctr">
            <a:solidFill>
              <a:srgbClr val="8AAD00">
                <a:shade val="95000"/>
                <a:satMod val="105000"/>
              </a:srgbClr>
            </a:solidFill>
            <a:prstDash val="solid"/>
          </a:ln>
          <a:effectLst/>
        </p:spPr>
      </p:cxnSp>
      <p:cxnSp>
        <p:nvCxnSpPr>
          <p:cNvPr id="100" name="Straight Connector 99"/>
          <p:cNvCxnSpPr/>
          <p:nvPr/>
        </p:nvCxnSpPr>
        <p:spPr>
          <a:xfrm>
            <a:off x="6582223" y="4904948"/>
            <a:ext cx="330037" cy="0"/>
          </a:xfrm>
          <a:prstGeom prst="line">
            <a:avLst/>
          </a:prstGeom>
          <a:noFill/>
          <a:ln w="9525" cap="flat" cmpd="sng" algn="ctr">
            <a:solidFill>
              <a:srgbClr val="8AAD00">
                <a:shade val="95000"/>
                <a:satMod val="105000"/>
              </a:srgbClr>
            </a:solidFill>
            <a:prstDash val="solid"/>
          </a:ln>
          <a:effectLst/>
        </p:spPr>
      </p:cxnSp>
      <p:cxnSp>
        <p:nvCxnSpPr>
          <p:cNvPr id="101" name="Straight Connector 100"/>
          <p:cNvCxnSpPr/>
          <p:nvPr/>
        </p:nvCxnSpPr>
        <p:spPr>
          <a:xfrm>
            <a:off x="6582223" y="5309209"/>
            <a:ext cx="330037" cy="0"/>
          </a:xfrm>
          <a:prstGeom prst="line">
            <a:avLst/>
          </a:prstGeom>
          <a:noFill/>
          <a:ln w="9525" cap="flat" cmpd="sng" algn="ctr">
            <a:solidFill>
              <a:srgbClr val="8AAD00">
                <a:shade val="95000"/>
                <a:satMod val="105000"/>
              </a:srgbClr>
            </a:solidFill>
            <a:prstDash val="solid"/>
          </a:ln>
          <a:effectLst/>
        </p:spPr>
      </p:cxnSp>
      <p:sp>
        <p:nvSpPr>
          <p:cNvPr id="102" name="Rounded Rectangle 101"/>
          <p:cNvSpPr/>
          <p:nvPr/>
        </p:nvSpPr>
        <p:spPr>
          <a:xfrm>
            <a:off x="7302303" y="2513115"/>
            <a:ext cx="330037" cy="3200356"/>
          </a:xfrm>
          <a:prstGeom prst="roundRect">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lIns="91436" tIns="45718" rIns="91436" bIns="45718"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808080"/>
              </a:solidFill>
              <a:effectLst/>
              <a:uLnTx/>
              <a:uFillTx/>
              <a:latin typeface="Arial"/>
              <a:ea typeface="+mn-ea"/>
              <a:cs typeface="+mn-cs"/>
            </a:endParaRPr>
          </a:p>
        </p:txBody>
      </p:sp>
      <p:cxnSp>
        <p:nvCxnSpPr>
          <p:cNvPr id="103" name="Straight Connector 102"/>
          <p:cNvCxnSpPr/>
          <p:nvPr/>
        </p:nvCxnSpPr>
        <p:spPr>
          <a:xfrm>
            <a:off x="7302303" y="3313204"/>
            <a:ext cx="330037" cy="0"/>
          </a:xfrm>
          <a:prstGeom prst="line">
            <a:avLst/>
          </a:prstGeom>
          <a:noFill/>
          <a:ln w="9525" cap="flat" cmpd="sng" algn="ctr">
            <a:solidFill>
              <a:srgbClr val="8AAD00">
                <a:shade val="95000"/>
                <a:satMod val="105000"/>
              </a:srgbClr>
            </a:solidFill>
            <a:prstDash val="solid"/>
          </a:ln>
          <a:effectLst/>
        </p:spPr>
      </p:cxnSp>
      <p:cxnSp>
        <p:nvCxnSpPr>
          <p:cNvPr id="104" name="Straight Connector 103"/>
          <p:cNvCxnSpPr/>
          <p:nvPr/>
        </p:nvCxnSpPr>
        <p:spPr>
          <a:xfrm>
            <a:off x="7302303" y="2913159"/>
            <a:ext cx="330037" cy="0"/>
          </a:xfrm>
          <a:prstGeom prst="line">
            <a:avLst/>
          </a:prstGeom>
          <a:noFill/>
          <a:ln w="9525" cap="flat" cmpd="sng" algn="ctr">
            <a:solidFill>
              <a:srgbClr val="8AAD00">
                <a:shade val="95000"/>
                <a:satMod val="105000"/>
              </a:srgbClr>
            </a:solidFill>
            <a:prstDash val="solid"/>
          </a:ln>
          <a:effectLst/>
        </p:spPr>
      </p:cxnSp>
      <p:cxnSp>
        <p:nvCxnSpPr>
          <p:cNvPr id="105" name="Straight Connector 104"/>
          <p:cNvCxnSpPr/>
          <p:nvPr/>
        </p:nvCxnSpPr>
        <p:spPr>
          <a:xfrm>
            <a:off x="7302303" y="3713248"/>
            <a:ext cx="330037" cy="0"/>
          </a:xfrm>
          <a:prstGeom prst="line">
            <a:avLst/>
          </a:prstGeom>
          <a:noFill/>
          <a:ln w="9525" cap="flat" cmpd="sng" algn="ctr">
            <a:solidFill>
              <a:srgbClr val="8AAD00">
                <a:shade val="95000"/>
                <a:satMod val="105000"/>
              </a:srgbClr>
            </a:solidFill>
            <a:prstDash val="solid"/>
          </a:ln>
          <a:effectLst/>
        </p:spPr>
      </p:cxnSp>
      <p:cxnSp>
        <p:nvCxnSpPr>
          <p:cNvPr id="106" name="Straight Connector 105"/>
          <p:cNvCxnSpPr/>
          <p:nvPr/>
        </p:nvCxnSpPr>
        <p:spPr>
          <a:xfrm>
            <a:off x="7302303" y="4117509"/>
            <a:ext cx="330037" cy="0"/>
          </a:xfrm>
          <a:prstGeom prst="line">
            <a:avLst/>
          </a:prstGeom>
          <a:noFill/>
          <a:ln w="9525" cap="flat" cmpd="sng" algn="ctr">
            <a:solidFill>
              <a:srgbClr val="8AAD00">
                <a:shade val="95000"/>
                <a:satMod val="105000"/>
              </a:srgbClr>
            </a:solidFill>
            <a:prstDash val="solid"/>
          </a:ln>
          <a:effectLst/>
        </p:spPr>
      </p:cxnSp>
      <p:cxnSp>
        <p:nvCxnSpPr>
          <p:cNvPr id="107" name="Straight Connector 106"/>
          <p:cNvCxnSpPr/>
          <p:nvPr/>
        </p:nvCxnSpPr>
        <p:spPr>
          <a:xfrm>
            <a:off x="7302303" y="4513338"/>
            <a:ext cx="330037" cy="0"/>
          </a:xfrm>
          <a:prstGeom prst="line">
            <a:avLst/>
          </a:prstGeom>
          <a:noFill/>
          <a:ln w="9525" cap="flat" cmpd="sng" algn="ctr">
            <a:solidFill>
              <a:srgbClr val="8AAD00">
                <a:shade val="95000"/>
                <a:satMod val="105000"/>
              </a:srgbClr>
            </a:solidFill>
            <a:prstDash val="solid"/>
          </a:ln>
          <a:effectLst/>
        </p:spPr>
      </p:cxnSp>
      <p:cxnSp>
        <p:nvCxnSpPr>
          <p:cNvPr id="108" name="Straight Connector 107"/>
          <p:cNvCxnSpPr/>
          <p:nvPr/>
        </p:nvCxnSpPr>
        <p:spPr>
          <a:xfrm>
            <a:off x="7302303" y="4913381"/>
            <a:ext cx="330037" cy="0"/>
          </a:xfrm>
          <a:prstGeom prst="line">
            <a:avLst/>
          </a:prstGeom>
          <a:noFill/>
          <a:ln w="9525" cap="flat" cmpd="sng" algn="ctr">
            <a:solidFill>
              <a:srgbClr val="8AAD00">
                <a:shade val="95000"/>
                <a:satMod val="105000"/>
              </a:srgbClr>
            </a:solidFill>
            <a:prstDash val="solid"/>
          </a:ln>
          <a:effectLst/>
        </p:spPr>
      </p:cxnSp>
      <p:cxnSp>
        <p:nvCxnSpPr>
          <p:cNvPr id="135" name="Straight Connector 134"/>
          <p:cNvCxnSpPr/>
          <p:nvPr/>
        </p:nvCxnSpPr>
        <p:spPr>
          <a:xfrm>
            <a:off x="7302303" y="5317642"/>
            <a:ext cx="330037" cy="0"/>
          </a:xfrm>
          <a:prstGeom prst="line">
            <a:avLst/>
          </a:prstGeom>
          <a:noFill/>
          <a:ln w="9525" cap="flat" cmpd="sng" algn="ctr">
            <a:solidFill>
              <a:srgbClr val="8AAD00">
                <a:shade val="95000"/>
                <a:satMod val="105000"/>
              </a:srgbClr>
            </a:solidFill>
            <a:prstDash val="solid"/>
          </a:ln>
          <a:effectLst/>
        </p:spPr>
      </p:cxnSp>
      <p:sp>
        <p:nvSpPr>
          <p:cNvPr id="136" name="Rounded Rectangle 135"/>
          <p:cNvSpPr/>
          <p:nvPr/>
        </p:nvSpPr>
        <p:spPr>
          <a:xfrm>
            <a:off x="8352421" y="2508898"/>
            <a:ext cx="330037" cy="3200356"/>
          </a:xfrm>
          <a:prstGeom prst="roundRect">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lIns="91436" tIns="45718" rIns="91436" bIns="45718"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808080"/>
              </a:solidFill>
              <a:effectLst/>
              <a:uLnTx/>
              <a:uFillTx/>
              <a:latin typeface="Arial"/>
              <a:ea typeface="+mn-ea"/>
              <a:cs typeface="+mn-cs"/>
            </a:endParaRPr>
          </a:p>
        </p:txBody>
      </p:sp>
      <p:cxnSp>
        <p:nvCxnSpPr>
          <p:cNvPr id="137" name="Straight Connector 136"/>
          <p:cNvCxnSpPr/>
          <p:nvPr/>
        </p:nvCxnSpPr>
        <p:spPr>
          <a:xfrm>
            <a:off x="8352421" y="3308987"/>
            <a:ext cx="330037" cy="0"/>
          </a:xfrm>
          <a:prstGeom prst="line">
            <a:avLst/>
          </a:prstGeom>
          <a:noFill/>
          <a:ln w="9525" cap="flat" cmpd="sng" algn="ctr">
            <a:solidFill>
              <a:srgbClr val="8AAD00">
                <a:shade val="95000"/>
                <a:satMod val="105000"/>
              </a:srgbClr>
            </a:solidFill>
            <a:prstDash val="solid"/>
          </a:ln>
          <a:effectLst/>
        </p:spPr>
      </p:cxnSp>
      <p:cxnSp>
        <p:nvCxnSpPr>
          <p:cNvPr id="138" name="Straight Connector 137"/>
          <p:cNvCxnSpPr/>
          <p:nvPr/>
        </p:nvCxnSpPr>
        <p:spPr>
          <a:xfrm>
            <a:off x="8352421" y="2908942"/>
            <a:ext cx="330037" cy="0"/>
          </a:xfrm>
          <a:prstGeom prst="line">
            <a:avLst/>
          </a:prstGeom>
          <a:noFill/>
          <a:ln w="9525" cap="flat" cmpd="sng" algn="ctr">
            <a:solidFill>
              <a:srgbClr val="8AAD00">
                <a:shade val="95000"/>
                <a:satMod val="105000"/>
              </a:srgbClr>
            </a:solidFill>
            <a:prstDash val="solid"/>
          </a:ln>
          <a:effectLst/>
        </p:spPr>
      </p:cxnSp>
      <p:cxnSp>
        <p:nvCxnSpPr>
          <p:cNvPr id="139" name="Straight Connector 138"/>
          <p:cNvCxnSpPr/>
          <p:nvPr/>
        </p:nvCxnSpPr>
        <p:spPr>
          <a:xfrm>
            <a:off x="8352421" y="3709031"/>
            <a:ext cx="330037" cy="0"/>
          </a:xfrm>
          <a:prstGeom prst="line">
            <a:avLst/>
          </a:prstGeom>
          <a:noFill/>
          <a:ln w="9525" cap="flat" cmpd="sng" algn="ctr">
            <a:solidFill>
              <a:srgbClr val="8AAD00">
                <a:shade val="95000"/>
                <a:satMod val="105000"/>
              </a:srgbClr>
            </a:solidFill>
            <a:prstDash val="solid"/>
          </a:ln>
          <a:effectLst/>
        </p:spPr>
      </p:cxnSp>
      <p:cxnSp>
        <p:nvCxnSpPr>
          <p:cNvPr id="140" name="Straight Connector 139"/>
          <p:cNvCxnSpPr/>
          <p:nvPr/>
        </p:nvCxnSpPr>
        <p:spPr>
          <a:xfrm>
            <a:off x="8352421" y="4113292"/>
            <a:ext cx="330037" cy="0"/>
          </a:xfrm>
          <a:prstGeom prst="line">
            <a:avLst/>
          </a:prstGeom>
          <a:noFill/>
          <a:ln w="9525" cap="flat" cmpd="sng" algn="ctr">
            <a:solidFill>
              <a:srgbClr val="8AAD00">
                <a:shade val="95000"/>
                <a:satMod val="105000"/>
              </a:srgbClr>
            </a:solidFill>
            <a:prstDash val="solid"/>
          </a:ln>
          <a:effectLst/>
        </p:spPr>
      </p:cxnSp>
      <p:cxnSp>
        <p:nvCxnSpPr>
          <p:cNvPr id="141" name="Straight Connector 140"/>
          <p:cNvCxnSpPr/>
          <p:nvPr/>
        </p:nvCxnSpPr>
        <p:spPr>
          <a:xfrm>
            <a:off x="8352421" y="4509120"/>
            <a:ext cx="330037" cy="0"/>
          </a:xfrm>
          <a:prstGeom prst="line">
            <a:avLst/>
          </a:prstGeom>
          <a:noFill/>
          <a:ln w="9525" cap="flat" cmpd="sng" algn="ctr">
            <a:solidFill>
              <a:srgbClr val="8AAD00">
                <a:shade val="95000"/>
                <a:satMod val="105000"/>
              </a:srgbClr>
            </a:solidFill>
            <a:prstDash val="solid"/>
          </a:ln>
          <a:effectLst/>
        </p:spPr>
      </p:cxnSp>
      <p:cxnSp>
        <p:nvCxnSpPr>
          <p:cNvPr id="142" name="Straight Connector 141"/>
          <p:cNvCxnSpPr/>
          <p:nvPr/>
        </p:nvCxnSpPr>
        <p:spPr>
          <a:xfrm>
            <a:off x="8352421" y="4909164"/>
            <a:ext cx="330037" cy="0"/>
          </a:xfrm>
          <a:prstGeom prst="line">
            <a:avLst/>
          </a:prstGeom>
          <a:noFill/>
          <a:ln w="9525" cap="flat" cmpd="sng" algn="ctr">
            <a:solidFill>
              <a:srgbClr val="8AAD00">
                <a:shade val="95000"/>
                <a:satMod val="105000"/>
              </a:srgbClr>
            </a:solidFill>
            <a:prstDash val="solid"/>
          </a:ln>
          <a:effectLst/>
        </p:spPr>
      </p:cxnSp>
      <p:cxnSp>
        <p:nvCxnSpPr>
          <p:cNvPr id="143" name="Straight Connector 142"/>
          <p:cNvCxnSpPr/>
          <p:nvPr/>
        </p:nvCxnSpPr>
        <p:spPr>
          <a:xfrm>
            <a:off x="8352421" y="5313426"/>
            <a:ext cx="330037" cy="0"/>
          </a:xfrm>
          <a:prstGeom prst="line">
            <a:avLst/>
          </a:prstGeom>
          <a:noFill/>
          <a:ln w="9525" cap="flat" cmpd="sng" algn="ctr">
            <a:solidFill>
              <a:srgbClr val="8AAD00">
                <a:shade val="95000"/>
                <a:satMod val="105000"/>
              </a:srgbClr>
            </a:solidFill>
            <a:prstDash val="solid"/>
          </a:ln>
          <a:effectLst/>
        </p:spPr>
      </p:cxnSp>
      <p:sp>
        <p:nvSpPr>
          <p:cNvPr id="144" name="Plus 143"/>
          <p:cNvSpPr/>
          <p:nvPr/>
        </p:nvSpPr>
        <p:spPr>
          <a:xfrm>
            <a:off x="6965123" y="3904838"/>
            <a:ext cx="300033" cy="400044"/>
          </a:xfrm>
          <a:prstGeom prst="mathPlus">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lIns="91436" tIns="45718" rIns="91436" bIns="45718"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808080"/>
              </a:solidFill>
              <a:effectLst/>
              <a:uLnTx/>
              <a:uFillTx/>
              <a:latin typeface="Arial"/>
              <a:ea typeface="+mn-ea"/>
              <a:cs typeface="+mn-cs"/>
            </a:endParaRPr>
          </a:p>
        </p:txBody>
      </p:sp>
      <p:sp>
        <p:nvSpPr>
          <p:cNvPr id="145" name="Equal 144"/>
          <p:cNvSpPr/>
          <p:nvPr/>
        </p:nvSpPr>
        <p:spPr>
          <a:xfrm>
            <a:off x="7831883" y="3876889"/>
            <a:ext cx="381000" cy="508000"/>
          </a:xfrm>
          <a:prstGeom prst="mathEqual">
            <a:avLst/>
          </a:prstGeom>
          <a:gradFill rotWithShape="1">
            <a:gsLst>
              <a:gs pos="0">
                <a:srgbClr val="8AAD00">
                  <a:tint val="50000"/>
                  <a:satMod val="300000"/>
                </a:srgbClr>
              </a:gs>
              <a:gs pos="35000">
                <a:srgbClr val="8AAD00">
                  <a:tint val="37000"/>
                  <a:satMod val="300000"/>
                </a:srgbClr>
              </a:gs>
              <a:gs pos="100000">
                <a:srgbClr val="8AAD00">
                  <a:tint val="15000"/>
                  <a:satMod val="350000"/>
                </a:srgbClr>
              </a:gs>
            </a:gsLst>
            <a:lin ang="16200000" scaled="1"/>
          </a:grad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lIns="91436" tIns="45718" rIns="91436" bIns="45718"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46" name="TextBox 145"/>
          <p:cNvSpPr txBox="1"/>
          <p:nvPr/>
        </p:nvSpPr>
        <p:spPr bwMode="auto">
          <a:xfrm>
            <a:off x="6618868" y="5745386"/>
            <a:ext cx="308098" cy="369332"/>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808080"/>
                </a:solidFill>
                <a:effectLst/>
                <a:uLnTx/>
                <a:uFillTx/>
                <a:latin typeface="Trebuchet MS" pitchFamily="34" charset="0"/>
              </a:rPr>
              <a:t>a</a:t>
            </a:r>
            <a:endParaRPr kumimoji="0" lang="en-GB" sz="3400" b="1" i="0" u="none" strike="noStrike" kern="0" cap="none" spc="0" normalizeH="0" baseline="0" noProof="0" dirty="0" smtClean="0">
              <a:ln>
                <a:noFill/>
              </a:ln>
              <a:solidFill>
                <a:srgbClr val="808080"/>
              </a:solidFill>
              <a:effectLst/>
              <a:uLnTx/>
              <a:uFillTx/>
              <a:latin typeface="Trebuchet MS" pitchFamily="34" charset="0"/>
            </a:endParaRPr>
          </a:p>
        </p:txBody>
      </p:sp>
      <p:sp>
        <p:nvSpPr>
          <p:cNvPr id="147" name="TextBox 146"/>
          <p:cNvSpPr txBox="1"/>
          <p:nvPr/>
        </p:nvSpPr>
        <p:spPr bwMode="auto">
          <a:xfrm>
            <a:off x="7338948" y="5745386"/>
            <a:ext cx="319318" cy="369332"/>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808080"/>
                </a:solidFill>
                <a:effectLst/>
                <a:uLnTx/>
                <a:uFillTx/>
                <a:latin typeface="Trebuchet MS" pitchFamily="34" charset="0"/>
              </a:rPr>
              <a:t>b</a:t>
            </a:r>
            <a:endParaRPr kumimoji="0" lang="en-GB" sz="3400" b="1" i="0" u="none" strike="noStrike" kern="0" cap="none" spc="0" normalizeH="0" baseline="0" noProof="0" dirty="0" smtClean="0">
              <a:ln>
                <a:noFill/>
              </a:ln>
              <a:solidFill>
                <a:srgbClr val="808080"/>
              </a:solidFill>
              <a:effectLst/>
              <a:uLnTx/>
              <a:uFillTx/>
              <a:latin typeface="Trebuchet MS" pitchFamily="34" charset="0"/>
            </a:endParaRPr>
          </a:p>
        </p:txBody>
      </p:sp>
      <p:sp>
        <p:nvSpPr>
          <p:cNvPr id="148" name="TextBox 147"/>
          <p:cNvSpPr txBox="1"/>
          <p:nvPr/>
        </p:nvSpPr>
        <p:spPr bwMode="auto">
          <a:xfrm>
            <a:off x="8389065" y="5745386"/>
            <a:ext cx="303288" cy="369332"/>
          </a:xfrm>
          <a:prstGeom prst="rect">
            <a:avLst/>
          </a:prstGeom>
          <a:noFill/>
          <a:ln w="9525">
            <a:noFill/>
            <a:miter lim="800000"/>
            <a:headEnd/>
            <a:tailEnd/>
          </a:ln>
        </p:spPr>
        <p:txBody>
          <a:bodyPr wrap="non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808080"/>
                </a:solidFill>
                <a:effectLst/>
                <a:uLnTx/>
                <a:uFillTx/>
                <a:latin typeface="Trebuchet MS" pitchFamily="34" charset="0"/>
              </a:rPr>
              <a:t>c</a:t>
            </a:r>
            <a:endParaRPr kumimoji="0" lang="en-GB" sz="3400" b="1" i="0" u="none" strike="noStrike" kern="0" cap="none" spc="0" normalizeH="0" baseline="0" noProof="0" dirty="0" smtClean="0">
              <a:ln>
                <a:noFill/>
              </a:ln>
              <a:solidFill>
                <a:srgbClr val="808080"/>
              </a:solidFill>
              <a:effectLst/>
              <a:uLnTx/>
              <a:uFillTx/>
              <a:latin typeface="Trebuchet MS" pitchFamily="34" charset="0"/>
            </a:endParaRPr>
          </a:p>
        </p:txBody>
      </p:sp>
    </p:spTree>
    <p:extLst>
      <p:ext uri="{BB962C8B-B14F-4D97-AF65-F5344CB8AC3E}">
        <p14:creationId xmlns:p14="http://schemas.microsoft.com/office/powerpoint/2010/main" val="37581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the Device</a:t>
            </a:r>
            <a:endParaRPr lang="en-GB" dirty="0"/>
          </a:p>
        </p:txBody>
      </p:sp>
      <p:sp>
        <p:nvSpPr>
          <p:cNvPr id="7" name="Content Placeholder 2" descr=" 7"/>
          <p:cNvSpPr>
            <a:spLocks noGrp="1"/>
          </p:cNvSpPr>
          <p:nvPr>
            <p:ph idx="1"/>
          </p:nvPr>
        </p:nvSpPr>
        <p:spPr>
          <a:noFill/>
        </p:spPr>
        <p:txBody>
          <a:bodyPr/>
          <a:lstStyle/>
          <a:p>
            <a:pPr lvl="0"/>
            <a:r>
              <a:rPr lang="en-GB" dirty="0" smtClean="0">
                <a:solidFill>
                  <a:schemeClr val="tx1"/>
                </a:solidFill>
              </a:rPr>
              <a:t>A simple kernel to add </a:t>
            </a:r>
            <a:r>
              <a:rPr lang="en-GB" dirty="0">
                <a:solidFill>
                  <a:schemeClr val="tx1"/>
                </a:solidFill>
              </a:rPr>
              <a:t>two </a:t>
            </a:r>
            <a:r>
              <a:rPr lang="en-GB" dirty="0" smtClean="0">
                <a:solidFill>
                  <a:schemeClr val="tx1"/>
                </a:solidFill>
              </a:rPr>
              <a:t>integers</a:t>
            </a:r>
            <a:endParaRPr lang="en-GB" dirty="0">
              <a:solidFill>
                <a:schemeClr val="tx1"/>
              </a:solidFill>
            </a:endParaRPr>
          </a:p>
          <a:p>
            <a:pPr marL="0" indent="0">
              <a:buNone/>
            </a:pPr>
            <a:r>
              <a:rPr lang="en-GB" sz="2000" dirty="0">
                <a:latin typeface="Courier New" pitchFamily="49" charset="0"/>
                <a:cs typeface="Courier New" pitchFamily="49" charset="0"/>
              </a:rPr>
              <a:t>	</a:t>
            </a:r>
            <a:r>
              <a:rPr lang="en-GB" sz="2000" kern="1200" dirty="0">
                <a:solidFill>
                  <a:srgbClr val="817CBE"/>
                </a:solidFill>
                <a:latin typeface="Courier New" pitchFamily="49" charset="0"/>
                <a:cs typeface="Courier New" pitchFamily="49" charset="0"/>
              </a:rPr>
              <a:t>__global__ void </a:t>
            </a:r>
            <a:r>
              <a:rPr lang="en-GB" sz="2000" b="1" dirty="0">
                <a:latin typeface="Courier New" pitchFamily="49" charset="0"/>
                <a:cs typeface="Courier New" pitchFamily="49" charset="0"/>
              </a:rPr>
              <a:t>add(</a:t>
            </a:r>
            <a:r>
              <a:rPr lang="en-GB" sz="2000" kern="1200" dirty="0" err="1">
                <a:solidFill>
                  <a:srgbClr val="817CBE"/>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a:latin typeface="Courier New" pitchFamily="49" charset="0"/>
                <a:cs typeface="Courier New" pitchFamily="49" charset="0"/>
              </a:rPr>
              <a:t>*a, </a:t>
            </a:r>
            <a:r>
              <a:rPr lang="en-GB" sz="2000" kern="1200" dirty="0" err="1">
                <a:solidFill>
                  <a:srgbClr val="817CBE"/>
                </a:solidFill>
                <a:latin typeface="Courier New" pitchFamily="49" charset="0"/>
                <a:cs typeface="Courier New" pitchFamily="49" charset="0"/>
              </a:rPr>
              <a:t>int</a:t>
            </a:r>
            <a:r>
              <a:rPr lang="en-GB" sz="2000" b="1" dirty="0">
                <a:latin typeface="Courier New" pitchFamily="49" charset="0"/>
                <a:cs typeface="Courier New" pitchFamily="49" charset="0"/>
              </a:rPr>
              <a:t> *b,</a:t>
            </a:r>
            <a:r>
              <a:rPr lang="en-GB" sz="2000" b="1" dirty="0">
                <a:solidFill>
                  <a:srgbClr val="817CBE"/>
                </a:solidFill>
                <a:latin typeface="Courier New" pitchFamily="49" charset="0"/>
                <a:cs typeface="Courier New" pitchFamily="49" charset="0"/>
              </a:rPr>
              <a:t> </a:t>
            </a:r>
            <a:r>
              <a:rPr lang="en-GB" sz="2000" kern="1200" dirty="0" err="1">
                <a:solidFill>
                  <a:srgbClr val="817CBE"/>
                </a:solidFill>
                <a:latin typeface="Courier New" pitchFamily="49" charset="0"/>
                <a:cs typeface="Courier New" pitchFamily="49" charset="0"/>
              </a:rPr>
              <a:t>int</a:t>
            </a:r>
            <a:r>
              <a:rPr lang="en-GB" sz="2000" b="1" dirty="0">
                <a:solidFill>
                  <a:srgbClr val="817CBE"/>
                </a:solidFill>
                <a:latin typeface="Courier New" pitchFamily="49" charset="0"/>
                <a:cs typeface="Courier New" pitchFamily="49" charset="0"/>
              </a:rPr>
              <a:t> </a:t>
            </a:r>
            <a:r>
              <a:rPr lang="en-GB" sz="2000" b="1" dirty="0" smtClean="0">
                <a:latin typeface="Courier New" pitchFamily="49" charset="0"/>
                <a:cs typeface="Courier New" pitchFamily="49" charset="0"/>
              </a:rPr>
              <a:t>*c) </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*c = *a + *b;</a:t>
            </a:r>
          </a:p>
          <a:p>
            <a:pPr marL="0" indent="0">
              <a:buNone/>
            </a:pPr>
            <a:r>
              <a:rPr lang="en-GB" sz="2000" b="1"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buChar char=" "/>
            </a:pPr>
            <a:r>
              <a:rPr lang="en-GB" smtClean="0">
                <a:solidFill>
                  <a:schemeClr val="tx1"/>
                </a:solidFill>
              </a:rPr>
              <a:t>          </a:t>
            </a:r>
            <a:r>
              <a:rPr lang="en-GB" sz="2000" kern="1200" smtClean="0">
                <a:solidFill>
                  <a:srgbClr val="817CBE"/>
                </a:solidFill>
                <a:latin typeface="Courier New" pitchFamily="49" charset="0"/>
                <a:cs typeface="Courier New" pitchFamily="49" charset="0"/>
              </a:rPr>
              <a:t>          </a:t>
            </a:r>
            <a:r>
              <a:rPr lang="en-GB" sz="2000" b="1" smtClean="0">
                <a:solidFill>
                  <a:srgbClr val="817CBE"/>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lvl="1">
              <a:buChar char=" "/>
            </a:pPr>
            <a:r>
              <a:rPr lang="en-GB" sz="1800" smtClean="0">
                <a:solidFill>
                  <a:schemeClr val="tx1"/>
                </a:solidFill>
                <a:latin typeface="Courier New" pitchFamily="49" charset="0"/>
                <a:cs typeface="Courier New" pitchFamily="49" charset="0"/>
              </a:rPr>
              <a:t>      </a:t>
            </a:r>
            <a:r>
              <a:rPr lang="en-GB" smtClean="0">
                <a:solidFill>
                  <a:schemeClr val="tx1"/>
                </a:solidFill>
              </a:rPr>
              <a:t>                          </a:t>
            </a:r>
            <a:endParaRPr lang="en-GB" dirty="0" smtClean="0">
              <a:solidFill>
                <a:schemeClr val="tx1"/>
              </a:solidFill>
            </a:endParaRPr>
          </a:p>
          <a:p>
            <a:pPr lvl="1">
              <a:buChar char=" "/>
            </a:pPr>
            <a:r>
              <a:rPr lang="en-GB" sz="1800" smtClean="0">
                <a:solidFill>
                  <a:schemeClr val="tx1"/>
                </a:solidFill>
                <a:latin typeface="Courier New" pitchFamily="49" charset="0"/>
                <a:cs typeface="Courier New" pitchFamily="49" charset="0"/>
              </a:rPr>
              <a:t>      </a:t>
            </a:r>
            <a:r>
              <a:rPr lang="en-GB" smtClean="0">
                <a:solidFill>
                  <a:schemeClr val="tx1"/>
                </a:solidFill>
              </a:rPr>
              <a:t>                            </a:t>
            </a:r>
            <a:endParaRPr lang="en-GB" dirty="0" smtClean="0">
              <a:solidFill>
                <a:schemeClr val="tx1"/>
              </a:solidFill>
            </a:endParaRPr>
          </a:p>
          <a:p>
            <a:pPr marL="0" indent="0">
              <a:buNone/>
            </a:pPr>
            <a:endParaRPr lang="en-GB" sz="1600" dirty="0"/>
          </a:p>
        </p:txBody>
      </p:sp>
    </p:spTree>
    <p:extLst>
      <p:ext uri="{BB962C8B-B14F-4D97-AF65-F5344CB8AC3E}">
        <p14:creationId xmlns:p14="http://schemas.microsoft.com/office/powerpoint/2010/main" val="26860793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the Device</a:t>
            </a:r>
            <a:endParaRPr lang="en-GB" dirty="0"/>
          </a:p>
        </p:txBody>
      </p:sp>
      <p:sp>
        <p:nvSpPr>
          <p:cNvPr id="7" name="Content Placeholder 2" descr=" 7"/>
          <p:cNvSpPr>
            <a:spLocks noGrp="1"/>
          </p:cNvSpPr>
          <p:nvPr>
            <p:ph idx="1"/>
          </p:nvPr>
        </p:nvSpPr>
        <p:spPr>
          <a:xfrm>
            <a:off x="457200" y="1600200"/>
            <a:ext cx="8229600" cy="4525963"/>
          </a:xfrm>
          <a:noFill/>
        </p:spPr>
        <p:txBody>
          <a:bodyPr/>
          <a:lstStyle/>
          <a:p>
            <a:pPr lvl="0"/>
            <a:r>
              <a:rPr lang="en-GB" dirty="0" smtClean="0">
                <a:solidFill>
                  <a:schemeClr val="tx1"/>
                </a:solidFill>
              </a:rPr>
              <a:t>A simple kernel to add </a:t>
            </a:r>
            <a:r>
              <a:rPr lang="en-GB" dirty="0">
                <a:solidFill>
                  <a:schemeClr val="tx1"/>
                </a:solidFill>
              </a:rPr>
              <a:t>two </a:t>
            </a:r>
            <a:r>
              <a:rPr lang="en-GB" dirty="0" smtClean="0">
                <a:solidFill>
                  <a:schemeClr val="tx1"/>
                </a:solidFill>
              </a:rPr>
              <a:t>integers</a:t>
            </a:r>
            <a:endParaRPr lang="en-GB" dirty="0">
              <a:solidFill>
                <a:schemeClr val="tx1"/>
              </a:solidFill>
            </a:endParaRPr>
          </a:p>
          <a:p>
            <a:pPr marL="0" indent="0">
              <a:buNone/>
            </a:pPr>
            <a:r>
              <a:rPr lang="en-GB" sz="2000" dirty="0">
                <a:latin typeface="Courier New" pitchFamily="49" charset="0"/>
                <a:cs typeface="Courier New" pitchFamily="49" charset="0"/>
              </a:rPr>
              <a:t>	</a:t>
            </a:r>
            <a:r>
              <a:rPr lang="en-GB" sz="2000" kern="1200" dirty="0">
                <a:solidFill>
                  <a:srgbClr val="817CBE"/>
                </a:solidFill>
                <a:latin typeface="Courier New" pitchFamily="49" charset="0"/>
                <a:cs typeface="Courier New" pitchFamily="49" charset="0"/>
              </a:rPr>
              <a:t>__global__ void </a:t>
            </a:r>
            <a:r>
              <a:rPr lang="en-GB" sz="2000" b="1" dirty="0">
                <a:latin typeface="Courier New" pitchFamily="49" charset="0"/>
                <a:cs typeface="Courier New" pitchFamily="49" charset="0"/>
              </a:rPr>
              <a:t>add(</a:t>
            </a:r>
            <a:r>
              <a:rPr lang="en-GB" sz="2000" kern="1200" dirty="0" err="1">
                <a:solidFill>
                  <a:srgbClr val="817CBE"/>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a:latin typeface="Courier New" pitchFamily="49" charset="0"/>
                <a:cs typeface="Courier New" pitchFamily="49" charset="0"/>
              </a:rPr>
              <a:t>*a, </a:t>
            </a:r>
            <a:r>
              <a:rPr lang="en-GB" sz="2000" kern="1200" dirty="0" err="1">
                <a:solidFill>
                  <a:srgbClr val="817CBE"/>
                </a:solidFill>
                <a:latin typeface="Courier New" pitchFamily="49" charset="0"/>
                <a:cs typeface="Courier New" pitchFamily="49" charset="0"/>
              </a:rPr>
              <a:t>int</a:t>
            </a:r>
            <a:r>
              <a:rPr lang="en-GB" sz="2000" b="1" dirty="0">
                <a:latin typeface="Courier New" pitchFamily="49" charset="0"/>
                <a:cs typeface="Courier New" pitchFamily="49" charset="0"/>
              </a:rPr>
              <a:t> *b,</a:t>
            </a:r>
            <a:r>
              <a:rPr lang="en-GB" sz="2000" b="1" dirty="0">
                <a:solidFill>
                  <a:srgbClr val="817CBE"/>
                </a:solidFill>
                <a:latin typeface="Courier New" pitchFamily="49" charset="0"/>
                <a:cs typeface="Courier New" pitchFamily="49" charset="0"/>
              </a:rPr>
              <a:t> </a:t>
            </a:r>
            <a:r>
              <a:rPr lang="en-GB" sz="2000" kern="1200" dirty="0" err="1">
                <a:solidFill>
                  <a:srgbClr val="817CBE"/>
                </a:solidFill>
                <a:latin typeface="Courier New" pitchFamily="49" charset="0"/>
                <a:cs typeface="Courier New" pitchFamily="49" charset="0"/>
              </a:rPr>
              <a:t>int</a:t>
            </a:r>
            <a:r>
              <a:rPr lang="en-GB" sz="2000" b="1" dirty="0">
                <a:solidFill>
                  <a:srgbClr val="817CBE"/>
                </a:solidFill>
                <a:latin typeface="Courier New" pitchFamily="49" charset="0"/>
                <a:cs typeface="Courier New" pitchFamily="49" charset="0"/>
              </a:rPr>
              <a:t> </a:t>
            </a:r>
            <a:r>
              <a:rPr lang="en-GB" sz="2000" b="1" dirty="0" smtClean="0">
                <a:latin typeface="Courier New" pitchFamily="49" charset="0"/>
                <a:cs typeface="Courier New" pitchFamily="49" charset="0"/>
              </a:rPr>
              <a:t>*c) </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*c = *a + *b;</a:t>
            </a:r>
          </a:p>
          <a:p>
            <a:pPr marL="0" indent="0">
              <a:buNone/>
            </a:pPr>
            <a:r>
              <a:rPr lang="en-GB" sz="2000" b="1"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r>
              <a:rPr lang="en-GB" smtClean="0">
                <a:latin typeface="Bell MT" panose="02020503060305020303" pitchFamily="18" charset="0"/>
              </a:rPr>
              <a:t>As before </a:t>
            </a:r>
            <a:r>
              <a:rPr lang="en-GB" sz="2000" smtClean="0">
                <a:solidFill>
                  <a:srgbClr val="817CBE"/>
                </a:solidFill>
                <a:latin typeface="Courier New" pitchFamily="49" charset="0"/>
                <a:cs typeface="Courier New" pitchFamily="49" charset="0"/>
              </a:rPr>
              <a:t>__global__</a:t>
            </a:r>
            <a:r>
              <a:rPr lang="en-GB" sz="2000" b="1" smtClean="0">
                <a:solidFill>
                  <a:srgbClr val="817CBE"/>
                </a:solidFill>
                <a:latin typeface="Courier New" panose="02070309020205020404" pitchFamily="49" charset="0"/>
                <a:cs typeface="Courier New" pitchFamily="49" charset="0"/>
              </a:rPr>
              <a:t> </a:t>
            </a:r>
            <a:r>
              <a:rPr lang="en-GB" smtClean="0">
                <a:latin typeface="Bell MT" panose="02020503060305020303" pitchFamily="18" charset="0"/>
              </a:rPr>
              <a:t>is a CUDA C/C++ keyword meaning</a:t>
            </a:r>
          </a:p>
          <a:p>
            <a:pPr lvl="1"/>
            <a:r>
              <a:rPr lang="en-GB" sz="1800" smtClean="0">
                <a:solidFill>
                  <a:schemeClr val="tx1"/>
                </a:solidFill>
                <a:latin typeface="Courier New" pitchFamily="49" charset="0"/>
                <a:cs typeface="Courier New" pitchFamily="49" charset="0"/>
              </a:rPr>
              <a:t>add() </a:t>
            </a:r>
            <a:r>
              <a:rPr lang="en-GB" smtClean="0">
                <a:solidFill>
                  <a:schemeClr val="tx1"/>
                </a:solidFill>
                <a:latin typeface="Bell MT" panose="02020503060305020303" pitchFamily="18" charset="0"/>
              </a:rPr>
              <a:t>will execute on the device</a:t>
            </a:r>
          </a:p>
          <a:p>
            <a:pPr lvl="1"/>
            <a:r>
              <a:rPr lang="en-GB" sz="1800" smtClean="0">
                <a:solidFill>
                  <a:schemeClr val="tx1"/>
                </a:solidFill>
                <a:latin typeface="Courier New" pitchFamily="49" charset="0"/>
                <a:cs typeface="Courier New" pitchFamily="49" charset="0"/>
              </a:rPr>
              <a:t>add() </a:t>
            </a:r>
            <a:r>
              <a:rPr lang="en-GB" smtClean="0">
                <a:solidFill>
                  <a:schemeClr val="tx1"/>
                </a:solidFill>
                <a:latin typeface="Bell MT" panose="02020503060305020303" pitchFamily="18" charset="0"/>
              </a:rPr>
              <a:t>will be called from the host</a:t>
            </a:r>
          </a:p>
          <a:p>
            <a:pPr marL="0" indent="0">
              <a:buNone/>
            </a:pPr>
            <a:endParaRPr lang="en-GB" sz="1600" dirty="0"/>
          </a:p>
        </p:txBody>
      </p:sp>
    </p:spTree>
    <p:extLst>
      <p:ext uri="{BB962C8B-B14F-4D97-AF65-F5344CB8AC3E}">
        <p14:creationId xmlns:p14="http://schemas.microsoft.com/office/powerpoint/2010/main" val="22352290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the Device</a:t>
            </a:r>
            <a:endParaRPr lang="en-GB" dirty="0"/>
          </a:p>
        </p:txBody>
      </p:sp>
      <p:sp>
        <p:nvSpPr>
          <p:cNvPr id="3" name="Content Placeholder 2" descr=" 3"/>
          <p:cNvSpPr>
            <a:spLocks noGrp="1"/>
          </p:cNvSpPr>
          <p:nvPr>
            <p:ph idx="1"/>
          </p:nvPr>
        </p:nvSpPr>
        <p:spPr>
          <a:xfrm>
            <a:off x="457200" y="1600200"/>
            <a:ext cx="8229600" cy="4525963"/>
          </a:xfrm>
          <a:solidFill>
            <a:schemeClr val="bg1"/>
          </a:solidFill>
        </p:spPr>
        <p:txBody>
          <a:bodyPr/>
          <a:lstStyle/>
          <a:p>
            <a:pPr lvl="0"/>
            <a:r>
              <a:rPr lang="en-GB" smtClean="0">
                <a:latin typeface="Bell MT" panose="02020503060305020303" pitchFamily="18" charset="0"/>
              </a:rPr>
              <a:t>Note that we use pointers for the variables</a:t>
            </a:r>
          </a:p>
          <a:p>
            <a:pPr marL="0" indent="0">
              <a:buNone/>
            </a:pPr>
            <a:endParaRPr lang="en-GB" sz="2000" dirty="0">
              <a:latin typeface="Courier New" pitchFamily="49" charset="0"/>
              <a:cs typeface="Courier New" pitchFamily="49" charset="0"/>
            </a:endParaRPr>
          </a:p>
          <a:p>
            <a:pPr marL="0" indent="0">
              <a:buNone/>
            </a:pPr>
            <a:r>
              <a:rPr lang="en-GB" sz="2000" dirty="0">
                <a:latin typeface="Courier New" pitchFamily="49" charset="0"/>
                <a:cs typeface="Courier New" pitchFamily="49" charset="0"/>
              </a:rPr>
              <a:t>	</a:t>
            </a:r>
            <a:r>
              <a:rPr lang="en-GB" sz="2000" kern="1200" dirty="0">
                <a:solidFill>
                  <a:srgbClr val="817CBE"/>
                </a:solidFill>
                <a:latin typeface="Courier New" pitchFamily="49" charset="0"/>
                <a:cs typeface="Courier New" pitchFamily="49" charset="0"/>
              </a:rPr>
              <a:t>__global__ void </a:t>
            </a:r>
            <a:r>
              <a:rPr lang="en-GB" sz="2000" dirty="0">
                <a:latin typeface="Courier New" pitchFamily="49" charset="0"/>
                <a:cs typeface="Courier New" pitchFamily="49" charset="0"/>
              </a:rPr>
              <a:t>add(</a:t>
            </a:r>
            <a:r>
              <a:rPr lang="en-GB" sz="2000" kern="1200" dirty="0" err="1">
                <a:solidFill>
                  <a:srgbClr val="817CBE"/>
                </a:solidFill>
                <a:latin typeface="Courier New" pitchFamily="49" charset="0"/>
                <a:cs typeface="Courier New" pitchFamily="49" charset="0"/>
              </a:rPr>
              <a:t>int</a:t>
            </a:r>
            <a:r>
              <a:rPr lang="en-GB" sz="2000" dirty="0">
                <a:solidFill>
                  <a:schemeClr val="accent4"/>
                </a:solidFill>
                <a:latin typeface="Courier New" pitchFamily="49" charset="0"/>
                <a:cs typeface="Courier New" pitchFamily="49" charset="0"/>
              </a:rPr>
              <a:t> *a</a:t>
            </a:r>
            <a:r>
              <a:rPr lang="en-GB" sz="2000" dirty="0">
                <a:latin typeface="Courier New" pitchFamily="49" charset="0"/>
                <a:cs typeface="Courier New" pitchFamily="49" charset="0"/>
              </a:rPr>
              <a:t>, </a:t>
            </a:r>
            <a:r>
              <a:rPr lang="en-GB" sz="2000" kern="1200" dirty="0" err="1">
                <a:solidFill>
                  <a:srgbClr val="817CBE"/>
                </a:solidFill>
                <a:latin typeface="Courier New" pitchFamily="49" charset="0"/>
                <a:cs typeface="Courier New" pitchFamily="49" charset="0"/>
              </a:rPr>
              <a:t>int</a:t>
            </a:r>
            <a:r>
              <a:rPr lang="en-GB" sz="2000" dirty="0">
                <a:solidFill>
                  <a:srgbClr val="817CBE"/>
                </a:solidFill>
                <a:latin typeface="Courier New" pitchFamily="49" charset="0"/>
                <a:cs typeface="Courier New" pitchFamily="49" charset="0"/>
              </a:rPr>
              <a:t> </a:t>
            </a:r>
            <a:r>
              <a:rPr lang="en-GB" sz="2000" dirty="0">
                <a:solidFill>
                  <a:schemeClr val="accent4"/>
                </a:solidFill>
                <a:latin typeface="Courier New" pitchFamily="49" charset="0"/>
                <a:cs typeface="Courier New" pitchFamily="49" charset="0"/>
              </a:rPr>
              <a:t>*b</a:t>
            </a:r>
            <a:r>
              <a:rPr lang="en-GB" sz="2000" dirty="0">
                <a:latin typeface="Courier New" pitchFamily="49" charset="0"/>
                <a:cs typeface="Courier New" pitchFamily="49" charset="0"/>
              </a:rPr>
              <a:t>, </a:t>
            </a:r>
            <a:r>
              <a:rPr lang="en-GB" sz="2000" kern="1200" dirty="0" err="1">
                <a:solidFill>
                  <a:srgbClr val="817CBE"/>
                </a:solidFill>
                <a:latin typeface="Courier New" pitchFamily="49" charset="0"/>
                <a:cs typeface="Courier New" pitchFamily="49" charset="0"/>
              </a:rPr>
              <a:t>int</a:t>
            </a:r>
            <a:r>
              <a:rPr lang="en-GB" sz="2000" dirty="0">
                <a:solidFill>
                  <a:srgbClr val="817CBE"/>
                </a:solidFill>
                <a:latin typeface="Courier New" pitchFamily="49" charset="0"/>
                <a:cs typeface="Courier New" pitchFamily="49" charset="0"/>
              </a:rPr>
              <a:t> </a:t>
            </a:r>
            <a:r>
              <a:rPr lang="en-GB" sz="2000" dirty="0">
                <a:solidFill>
                  <a:schemeClr val="accent4"/>
                </a:solidFill>
                <a:latin typeface="Courier New" pitchFamily="49" charset="0"/>
                <a:cs typeface="Courier New" pitchFamily="49" charset="0"/>
              </a:rPr>
              <a:t>*c</a:t>
            </a:r>
            <a:r>
              <a:rPr lang="en-GB" sz="2000" dirty="0">
                <a:latin typeface="Courier New" pitchFamily="49" charset="0"/>
                <a:cs typeface="Courier New" pitchFamily="49" charset="0"/>
              </a:rPr>
              <a:t>) {</a:t>
            </a:r>
          </a:p>
          <a:p>
            <a:pPr marL="0" indent="0">
              <a:buNone/>
            </a:pPr>
            <a:r>
              <a:rPr lang="en-GB" sz="2000" dirty="0">
                <a:latin typeface="Courier New" pitchFamily="49" charset="0"/>
                <a:cs typeface="Courier New" pitchFamily="49" charset="0"/>
              </a:rPr>
              <a:t>		</a:t>
            </a:r>
            <a:r>
              <a:rPr lang="en-GB" sz="2000" dirty="0">
                <a:solidFill>
                  <a:schemeClr val="accent4"/>
                </a:solidFill>
                <a:latin typeface="Courier New" pitchFamily="49" charset="0"/>
                <a:cs typeface="Courier New" pitchFamily="49" charset="0"/>
              </a:rPr>
              <a:t>*c = *a + *b</a:t>
            </a:r>
            <a:r>
              <a:rPr lang="en-GB" sz="2000" dirty="0">
                <a:latin typeface="Courier New" pitchFamily="49" charset="0"/>
                <a:cs typeface="Courier New" pitchFamily="49" charset="0"/>
              </a:rPr>
              <a:t>;</a:t>
            </a:r>
          </a:p>
          <a:p>
            <a:pPr marL="0" indent="0">
              <a:buNone/>
            </a:pPr>
            <a:r>
              <a:rPr lang="en-GB" sz="2000"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buChar char=" "/>
            </a:pPr>
            <a:r>
              <a:rPr lang="en-GB" sz="2000" smtClean="0">
                <a:solidFill>
                  <a:schemeClr val="tx1"/>
                </a:solidFill>
                <a:latin typeface="Courier New" pitchFamily="49" charset="0"/>
                <a:cs typeface="Courier New" pitchFamily="49" charset="0"/>
              </a:rPr>
              <a:t>      </a:t>
            </a:r>
            <a:r>
              <a:rPr lang="en-GB" smtClean="0">
                <a:solidFill>
                  <a:schemeClr val="tx1"/>
                </a:solidFill>
              </a:rPr>
              <a:t>                       </a:t>
            </a:r>
            <a:r>
              <a:rPr lang="en-GB" sz="2000" smtClean="0">
                <a:solidFill>
                  <a:schemeClr val="tx1"/>
                </a:solidFill>
                <a:latin typeface="Courier New" pitchFamily="49" charset="0"/>
                <a:cs typeface="Courier New" pitchFamily="49" charset="0"/>
              </a:rPr>
              <a:t> </a:t>
            </a:r>
            <a:r>
              <a:rPr lang="en-GB" smtClean="0">
                <a:solidFill>
                  <a:schemeClr val="tx1"/>
                </a:solidFill>
              </a:rPr>
              <a:t>  </a:t>
            </a:r>
            <a:r>
              <a:rPr lang="en-GB" sz="2000" smtClean="0">
                <a:solidFill>
                  <a:schemeClr val="tx1"/>
                </a:solidFill>
                <a:latin typeface="Courier New" pitchFamily="49" charset="0"/>
                <a:cs typeface="Courier New" pitchFamily="49" charset="0"/>
              </a:rPr>
              <a:t> </a:t>
            </a:r>
            <a:r>
              <a:rPr lang="en-GB" smtClean="0">
                <a:solidFill>
                  <a:schemeClr val="tx1"/>
                </a:solidFill>
              </a:rPr>
              <a:t>     </a:t>
            </a:r>
            <a:r>
              <a:rPr lang="en-GB" sz="2000"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lvl="0"/>
            <a:endParaRPr lang="en-GB" sz="2000" b="1" kern="1200" dirty="0">
              <a:solidFill>
                <a:schemeClr val="tx1"/>
              </a:solidFill>
              <a:latin typeface="Courier New" pitchFamily="49" charset="0"/>
              <a:cs typeface="Courier New" pitchFamily="49" charset="0"/>
            </a:endParaRPr>
          </a:p>
          <a:p>
            <a:pPr lvl="0">
              <a:buChar char=" "/>
            </a:pPr>
            <a:r>
              <a:rPr lang="en-GB" smtClean="0">
                <a:solidFill>
                  <a:schemeClr val="tx1"/>
                </a:solidFill>
              </a:rPr>
              <a:t>                                     </a:t>
            </a:r>
            <a:endParaRPr lang="en-GB" dirty="0">
              <a:solidFill>
                <a:schemeClr val="tx1"/>
              </a:solidFill>
            </a:endParaRPr>
          </a:p>
          <a:p>
            <a:pPr lvl="0"/>
            <a:endParaRPr lang="en-GB" dirty="0" smtClean="0">
              <a:solidFill>
                <a:srgbClr val="FFFFFF"/>
              </a:solidFill>
            </a:endParaRPr>
          </a:p>
          <a:p>
            <a:pPr marL="0" indent="0">
              <a:buNone/>
            </a:pPr>
            <a:endParaRPr lang="en-GB" sz="1600" dirty="0"/>
          </a:p>
        </p:txBody>
      </p:sp>
    </p:spTree>
    <p:extLst>
      <p:ext uri="{BB962C8B-B14F-4D97-AF65-F5344CB8AC3E}">
        <p14:creationId xmlns:p14="http://schemas.microsoft.com/office/powerpoint/2010/main" val="24702008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the Device</a:t>
            </a:r>
            <a:endParaRPr lang="en-GB" dirty="0"/>
          </a:p>
        </p:txBody>
      </p:sp>
      <p:sp>
        <p:nvSpPr>
          <p:cNvPr id="3" name="Content Placeholder 2" descr=" 3"/>
          <p:cNvSpPr>
            <a:spLocks noGrp="1"/>
          </p:cNvSpPr>
          <p:nvPr>
            <p:ph idx="1"/>
          </p:nvPr>
        </p:nvSpPr>
        <p:spPr>
          <a:xfrm>
            <a:off x="457200" y="1600200"/>
            <a:ext cx="8229600" cy="4525963"/>
          </a:xfrm>
          <a:solidFill>
            <a:schemeClr val="bg1"/>
          </a:solidFill>
        </p:spPr>
        <p:txBody>
          <a:bodyPr/>
          <a:lstStyle/>
          <a:p>
            <a:pPr lvl="0"/>
            <a:r>
              <a:rPr lang="en-GB" smtClean="0">
                <a:latin typeface="Bell MT" panose="02020503060305020303" pitchFamily="18" charset="0"/>
              </a:rPr>
              <a:t>Note that we use pointers for the variables</a:t>
            </a:r>
          </a:p>
          <a:p>
            <a:pPr marL="0" indent="0">
              <a:buNone/>
            </a:pPr>
            <a:endParaRPr lang="en-GB" sz="2000" dirty="0">
              <a:latin typeface="Courier New" pitchFamily="49" charset="0"/>
              <a:cs typeface="Courier New" pitchFamily="49" charset="0"/>
            </a:endParaRPr>
          </a:p>
          <a:p>
            <a:pPr marL="0" indent="0">
              <a:buNone/>
            </a:pPr>
            <a:r>
              <a:rPr lang="en-GB" sz="2000" dirty="0">
                <a:latin typeface="Courier New" pitchFamily="49" charset="0"/>
                <a:cs typeface="Courier New" pitchFamily="49" charset="0"/>
              </a:rPr>
              <a:t>	</a:t>
            </a:r>
            <a:r>
              <a:rPr lang="en-GB" sz="2000" kern="1200" dirty="0">
                <a:solidFill>
                  <a:srgbClr val="817CBE"/>
                </a:solidFill>
                <a:latin typeface="Courier New" pitchFamily="49" charset="0"/>
                <a:cs typeface="Courier New" pitchFamily="49" charset="0"/>
              </a:rPr>
              <a:t>__global__ void </a:t>
            </a:r>
            <a:r>
              <a:rPr lang="en-GB" sz="2000" dirty="0">
                <a:latin typeface="Courier New" pitchFamily="49" charset="0"/>
                <a:cs typeface="Courier New" pitchFamily="49" charset="0"/>
              </a:rPr>
              <a:t>add(</a:t>
            </a:r>
            <a:r>
              <a:rPr lang="en-GB" sz="2000" kern="1200" dirty="0" err="1">
                <a:solidFill>
                  <a:srgbClr val="817CBE"/>
                </a:solidFill>
                <a:latin typeface="Courier New" pitchFamily="49" charset="0"/>
                <a:cs typeface="Courier New" pitchFamily="49" charset="0"/>
              </a:rPr>
              <a:t>int</a:t>
            </a:r>
            <a:r>
              <a:rPr lang="en-GB" sz="2000" dirty="0">
                <a:solidFill>
                  <a:schemeClr val="accent4"/>
                </a:solidFill>
                <a:latin typeface="Courier New" pitchFamily="49" charset="0"/>
                <a:cs typeface="Courier New" pitchFamily="49" charset="0"/>
              </a:rPr>
              <a:t> *a</a:t>
            </a:r>
            <a:r>
              <a:rPr lang="en-GB" sz="2000" dirty="0">
                <a:latin typeface="Courier New" pitchFamily="49" charset="0"/>
                <a:cs typeface="Courier New" pitchFamily="49" charset="0"/>
              </a:rPr>
              <a:t>, </a:t>
            </a:r>
            <a:r>
              <a:rPr lang="en-GB" sz="2000" kern="1200" dirty="0" err="1">
                <a:solidFill>
                  <a:srgbClr val="817CBE"/>
                </a:solidFill>
                <a:latin typeface="Courier New" pitchFamily="49" charset="0"/>
                <a:cs typeface="Courier New" pitchFamily="49" charset="0"/>
              </a:rPr>
              <a:t>int</a:t>
            </a:r>
            <a:r>
              <a:rPr lang="en-GB" sz="2000" dirty="0">
                <a:solidFill>
                  <a:srgbClr val="817CBE"/>
                </a:solidFill>
                <a:latin typeface="Courier New" pitchFamily="49" charset="0"/>
                <a:cs typeface="Courier New" pitchFamily="49" charset="0"/>
              </a:rPr>
              <a:t> </a:t>
            </a:r>
            <a:r>
              <a:rPr lang="en-GB" sz="2000" dirty="0">
                <a:solidFill>
                  <a:schemeClr val="accent4"/>
                </a:solidFill>
                <a:latin typeface="Courier New" pitchFamily="49" charset="0"/>
                <a:cs typeface="Courier New" pitchFamily="49" charset="0"/>
              </a:rPr>
              <a:t>*b</a:t>
            </a:r>
            <a:r>
              <a:rPr lang="en-GB" sz="2000" dirty="0">
                <a:latin typeface="Courier New" pitchFamily="49" charset="0"/>
                <a:cs typeface="Courier New" pitchFamily="49" charset="0"/>
              </a:rPr>
              <a:t>, </a:t>
            </a:r>
            <a:r>
              <a:rPr lang="en-GB" sz="2000" kern="1200" dirty="0" err="1">
                <a:solidFill>
                  <a:srgbClr val="817CBE"/>
                </a:solidFill>
                <a:latin typeface="Courier New" pitchFamily="49" charset="0"/>
                <a:cs typeface="Courier New" pitchFamily="49" charset="0"/>
              </a:rPr>
              <a:t>int</a:t>
            </a:r>
            <a:r>
              <a:rPr lang="en-GB" sz="2000" dirty="0">
                <a:solidFill>
                  <a:srgbClr val="817CBE"/>
                </a:solidFill>
                <a:latin typeface="Courier New" pitchFamily="49" charset="0"/>
                <a:cs typeface="Courier New" pitchFamily="49" charset="0"/>
              </a:rPr>
              <a:t> </a:t>
            </a:r>
            <a:r>
              <a:rPr lang="en-GB" sz="2000" dirty="0">
                <a:solidFill>
                  <a:schemeClr val="accent4"/>
                </a:solidFill>
                <a:latin typeface="Courier New" pitchFamily="49" charset="0"/>
                <a:cs typeface="Courier New" pitchFamily="49" charset="0"/>
              </a:rPr>
              <a:t>*c</a:t>
            </a:r>
            <a:r>
              <a:rPr lang="en-GB" sz="2000" dirty="0">
                <a:latin typeface="Courier New" pitchFamily="49" charset="0"/>
                <a:cs typeface="Courier New" pitchFamily="49" charset="0"/>
              </a:rPr>
              <a:t>) {</a:t>
            </a:r>
          </a:p>
          <a:p>
            <a:pPr marL="0" indent="0">
              <a:buNone/>
            </a:pPr>
            <a:r>
              <a:rPr lang="en-GB" sz="2000" dirty="0">
                <a:latin typeface="Courier New" pitchFamily="49" charset="0"/>
                <a:cs typeface="Courier New" pitchFamily="49" charset="0"/>
              </a:rPr>
              <a:t>		</a:t>
            </a:r>
            <a:r>
              <a:rPr lang="en-GB" sz="2000" dirty="0">
                <a:solidFill>
                  <a:schemeClr val="accent4"/>
                </a:solidFill>
                <a:latin typeface="Courier New" pitchFamily="49" charset="0"/>
                <a:cs typeface="Courier New" pitchFamily="49" charset="0"/>
              </a:rPr>
              <a:t>*c = *a + *b</a:t>
            </a:r>
            <a:r>
              <a:rPr lang="en-GB" sz="2000" dirty="0">
                <a:latin typeface="Courier New" pitchFamily="49" charset="0"/>
                <a:cs typeface="Courier New" pitchFamily="49" charset="0"/>
              </a:rPr>
              <a:t>;</a:t>
            </a:r>
          </a:p>
          <a:p>
            <a:pPr marL="0" indent="0">
              <a:buNone/>
            </a:pPr>
            <a:r>
              <a:rPr lang="en-GB" sz="2000"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r>
              <a:rPr lang="en-GB" sz="2000" smtClean="0">
                <a:latin typeface="Courier New" pitchFamily="49" charset="0"/>
                <a:cs typeface="Courier New" pitchFamily="49" charset="0"/>
              </a:rPr>
              <a:t>add() </a:t>
            </a:r>
            <a:r>
              <a:rPr lang="en-GB" smtClean="0">
                <a:latin typeface="Bell MT" panose="02020503060305020303" pitchFamily="18" charset="0"/>
              </a:rPr>
              <a:t>runs on the device, so </a:t>
            </a:r>
            <a:r>
              <a:rPr lang="en-GB" sz="2000" smtClean="0">
                <a:latin typeface="Courier New" panose="02070309020205020404" pitchFamily="49" charset="0"/>
                <a:cs typeface="Courier New" pitchFamily="49" charset="0"/>
              </a:rPr>
              <a:t>a</a:t>
            </a:r>
            <a:r>
              <a:rPr lang="en-GB" smtClean="0">
                <a:latin typeface="Bell MT" panose="02020503060305020303" pitchFamily="18" charset="0"/>
              </a:rPr>
              <a:t>, </a:t>
            </a:r>
            <a:r>
              <a:rPr lang="en-GB" sz="2000" smtClean="0">
                <a:latin typeface="Courier New" panose="02070309020205020404" pitchFamily="49" charset="0"/>
                <a:cs typeface="Courier New" pitchFamily="49" charset="0"/>
              </a:rPr>
              <a:t>b</a:t>
            </a:r>
            <a:r>
              <a:rPr lang="en-GB" smtClean="0">
                <a:latin typeface="Bell MT" panose="02020503060305020303" pitchFamily="18" charset="0"/>
              </a:rPr>
              <a:t> and </a:t>
            </a:r>
            <a:r>
              <a:rPr lang="en-GB" sz="2000" smtClean="0">
                <a:latin typeface="Courier New" panose="02070309020205020404" pitchFamily="49" charset="0"/>
                <a:cs typeface="Courier New" pitchFamily="49" charset="0"/>
              </a:rPr>
              <a:t>c</a:t>
            </a:r>
            <a:r>
              <a:rPr lang="en-GB" smtClean="0">
                <a:latin typeface="Bell MT" panose="02020503060305020303" pitchFamily="18" charset="0"/>
              </a:rPr>
              <a:t> must point to device memory</a:t>
            </a:r>
          </a:p>
          <a:p>
            <a:pPr lvl="0"/>
            <a:endParaRPr lang="en-GB" sz="2000" b="1" kern="1200" dirty="0">
              <a:solidFill>
                <a:schemeClr val="tx1"/>
              </a:solidFill>
              <a:latin typeface="Courier New" pitchFamily="49" charset="0"/>
              <a:cs typeface="Courier New" pitchFamily="49" charset="0"/>
            </a:endParaRPr>
          </a:p>
          <a:p>
            <a:pPr lvl="0"/>
            <a:r>
              <a:rPr lang="en-GB" smtClean="0">
                <a:latin typeface="Bell MT" panose="02020503060305020303" pitchFamily="18" charset="0"/>
              </a:rPr>
              <a:t>We need to allocate memory on the GPU</a:t>
            </a:r>
          </a:p>
          <a:p>
            <a:pPr lvl="0"/>
            <a:endParaRPr lang="en-GB" dirty="0" smtClean="0">
              <a:solidFill>
                <a:srgbClr val="FFFFFF"/>
              </a:solidFill>
            </a:endParaRPr>
          </a:p>
          <a:p>
            <a:pPr marL="0" indent="0">
              <a:buNone/>
            </a:pPr>
            <a:endParaRPr lang="en-GB" sz="1600" dirty="0"/>
          </a:p>
        </p:txBody>
      </p:sp>
    </p:spTree>
    <p:extLst>
      <p:ext uri="{BB962C8B-B14F-4D97-AF65-F5344CB8AC3E}">
        <p14:creationId xmlns:p14="http://schemas.microsoft.com/office/powerpoint/2010/main" val="22950960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 5"/>
          <p:cNvSpPr>
            <a:spLocks noGrp="1"/>
          </p:cNvSpPr>
          <p:nvPr>
            <p:ph type="title"/>
          </p:nvPr>
        </p:nvSpPr>
        <p:spPr/>
        <p:txBody>
          <a:bodyPr/>
          <a:lstStyle/>
          <a:p>
            <a:r>
              <a:rPr lang="en-GB" smtClean="0"/>
              <a:t>Memory Management</a:t>
            </a:r>
            <a:endParaRPr lang="en-GB" dirty="0"/>
          </a:p>
        </p:txBody>
      </p:sp>
      <p:sp>
        <p:nvSpPr>
          <p:cNvPr id="3" name="Content Placeholder 2" descr=" 3"/>
          <p:cNvSpPr>
            <a:spLocks noGrp="1"/>
          </p:cNvSpPr>
          <p:nvPr>
            <p:ph idx="1"/>
          </p:nvPr>
        </p:nvSpPr>
        <p:spPr>
          <a:noFill/>
        </p:spPr>
        <p:txBody>
          <a:bodyPr>
            <a:normAutofit fontScale="92500" lnSpcReduction="20000"/>
          </a:bodyPr>
          <a:lstStyle/>
          <a:p>
            <a:r>
              <a:rPr lang="en-GB" dirty="0" smtClean="0"/>
              <a:t>Host and device memory are separate entities</a:t>
            </a:r>
          </a:p>
          <a:p>
            <a:pPr lvl="1"/>
            <a:r>
              <a:rPr lang="en-GB" i="1" dirty="0" smtClean="0">
                <a:solidFill>
                  <a:schemeClr val="accent4"/>
                </a:solidFill>
              </a:rPr>
              <a:t>Device </a:t>
            </a:r>
            <a:r>
              <a:rPr lang="en-GB" dirty="0" smtClean="0"/>
              <a:t>pointers point to GPU memory</a:t>
            </a:r>
          </a:p>
          <a:p>
            <a:pPr marL="1088938" lvl="2" indent="0">
              <a:buNone/>
            </a:pPr>
            <a:r>
              <a:rPr lang="en-GB" dirty="0" smtClean="0"/>
              <a:t>May be passed to/from host code</a:t>
            </a:r>
          </a:p>
          <a:p>
            <a:pPr marL="1088938" lvl="2" indent="0">
              <a:buNone/>
            </a:pPr>
            <a:r>
              <a:rPr lang="en-GB" dirty="0" smtClean="0"/>
              <a:t>May </a:t>
            </a:r>
            <a:r>
              <a:rPr lang="en-GB" i="1" dirty="0" smtClean="0"/>
              <a:t>not </a:t>
            </a:r>
            <a:r>
              <a:rPr lang="en-GB" dirty="0" smtClean="0"/>
              <a:t>be dereferenced in host code</a:t>
            </a:r>
            <a:endParaRPr lang="en-GB" i="1" dirty="0" smtClean="0"/>
          </a:p>
          <a:p>
            <a:pPr lvl="1"/>
            <a:r>
              <a:rPr lang="en-GB" i="1" dirty="0" smtClean="0">
                <a:solidFill>
                  <a:schemeClr val="accent4"/>
                </a:solidFill>
              </a:rPr>
              <a:t>Host</a:t>
            </a:r>
            <a:r>
              <a:rPr lang="en-GB" i="1" dirty="0" smtClean="0">
                <a:solidFill>
                  <a:schemeClr val="accent2"/>
                </a:solidFill>
              </a:rPr>
              <a:t> </a:t>
            </a:r>
            <a:r>
              <a:rPr lang="en-GB" dirty="0" smtClean="0"/>
              <a:t>pointers point to CPU memory</a:t>
            </a:r>
          </a:p>
          <a:p>
            <a:pPr marL="1088938" lvl="2" indent="0">
              <a:buNone/>
            </a:pPr>
            <a:r>
              <a:rPr lang="en-GB" dirty="0" smtClean="0"/>
              <a:t>May be passed to/from device code</a:t>
            </a:r>
          </a:p>
          <a:p>
            <a:pPr marL="1088938" lvl="2" indent="0">
              <a:buNone/>
            </a:pPr>
            <a:r>
              <a:rPr lang="en-GB" dirty="0" smtClean="0"/>
              <a:t>May </a:t>
            </a:r>
            <a:r>
              <a:rPr lang="en-GB" i="1" dirty="0" smtClean="0"/>
              <a:t>not </a:t>
            </a:r>
            <a:r>
              <a:rPr lang="en-GB" dirty="0" smtClean="0"/>
              <a:t>be dereferenced in device code</a:t>
            </a:r>
          </a:p>
          <a:p>
            <a:pPr lvl="0">
              <a:buChar char=" "/>
            </a:pPr>
            <a:r>
              <a:rPr lang="en-GB" smtClean="0">
                <a:solidFill>
                  <a:schemeClr val="tx1"/>
                </a:solidFill>
              </a:rPr>
              <a:t>                                          </a:t>
            </a:r>
            <a:endParaRPr lang="en-GB" dirty="0" smtClean="0">
              <a:solidFill>
                <a:schemeClr val="tx1"/>
              </a:solidFill>
            </a:endParaRPr>
          </a:p>
          <a:p>
            <a:pPr lvl="1">
              <a:buChar char=" "/>
            </a:pPr>
            <a:r>
              <a:rPr lang="en-GB" smtClean="0">
                <a:solidFill>
                  <a:schemeClr val="tx1"/>
                </a:solidFill>
                <a:effectLst/>
                <a:latin typeface="Courier New" pitchFamily="49" charset="0"/>
                <a:ea typeface="+mn-ea"/>
                <a:cs typeface="Courier New" pitchFamily="49" charset="0"/>
              </a:rPr>
              <a:t>            </a:t>
            </a:r>
            <a:r>
              <a:rPr lang="en-GB" smtClean="0">
                <a:solidFill>
                  <a:schemeClr val="tx1"/>
                </a:solidFill>
                <a:effectLst/>
              </a:rPr>
              <a:t>  </a:t>
            </a:r>
            <a:r>
              <a:rPr lang="en-GB" smtClean="0">
                <a:solidFill>
                  <a:schemeClr val="tx1"/>
                </a:solidFill>
                <a:effectLst/>
                <a:latin typeface="Courier New" pitchFamily="49" charset="0"/>
                <a:ea typeface="+mn-ea"/>
                <a:cs typeface="Courier New" pitchFamily="49" charset="0"/>
              </a:rPr>
              <a:t>          </a:t>
            </a:r>
            <a:r>
              <a:rPr lang="en-GB" smtClean="0">
                <a:solidFill>
                  <a:schemeClr val="tx1"/>
                </a:solidFill>
                <a:effectLst/>
              </a:rPr>
              <a:t>  </a:t>
            </a:r>
            <a:r>
              <a:rPr lang="en-GB" smtClean="0">
                <a:solidFill>
                  <a:schemeClr val="tx1"/>
                </a:solidFill>
                <a:effectLst/>
                <a:latin typeface="Courier New" pitchFamily="49" charset="0"/>
                <a:ea typeface="+mn-ea"/>
                <a:cs typeface="Courier New" pitchFamily="49" charset="0"/>
              </a:rPr>
              <a:t>          </a:t>
            </a:r>
            <a:r>
              <a:rPr lang="en-GB" smtClean="0">
                <a:solidFill>
                  <a:schemeClr val="tx1"/>
                </a:solidFill>
                <a:effectLst/>
                <a:latin typeface="Courier New" pitchFamily="49" charset="0"/>
                <a:cs typeface="Courier New" pitchFamily="49" charset="0"/>
              </a:rPr>
              <a:t>  </a:t>
            </a:r>
            <a:endParaRPr lang="en-GB" dirty="0" smtClean="0">
              <a:solidFill>
                <a:schemeClr val="tx1"/>
              </a:solidFill>
              <a:effectLst/>
            </a:endParaRPr>
          </a:p>
          <a:p>
            <a:pPr lvl="1">
              <a:buChar char=" "/>
            </a:pPr>
            <a:r>
              <a:rPr lang="en-GB" smtClean="0">
                <a:solidFill>
                  <a:schemeClr val="tx1"/>
                </a:solidFill>
              </a:rPr>
              <a:t>                             </a:t>
            </a:r>
            <a:r>
              <a:rPr lang="en-GB" smtClean="0">
                <a:solidFill>
                  <a:schemeClr val="tx1"/>
                </a:solidFill>
                <a:effectLst/>
                <a:latin typeface="Courier New" pitchFamily="49" charset="0"/>
                <a:ea typeface="+mn-ea"/>
                <a:cs typeface="Courier New" pitchFamily="49" charset="0"/>
              </a:rPr>
              <a:t>        </a:t>
            </a:r>
            <a:r>
              <a:rPr lang="en-GB" smtClean="0">
                <a:solidFill>
                  <a:schemeClr val="tx1"/>
                </a:solidFill>
                <a:effectLst/>
              </a:rPr>
              <a:t>  </a:t>
            </a:r>
            <a:r>
              <a:rPr lang="en-GB" smtClean="0">
                <a:solidFill>
                  <a:schemeClr val="tx1"/>
                </a:solidFill>
                <a:effectLst/>
                <a:latin typeface="Courier New" pitchFamily="49" charset="0"/>
                <a:ea typeface="+mn-ea"/>
                <a:cs typeface="Courier New" pitchFamily="49" charset="0"/>
              </a:rPr>
              <a:t>      </a:t>
            </a:r>
            <a:r>
              <a:rPr lang="en-GB" smtClean="0">
                <a:solidFill>
                  <a:schemeClr val="tx1"/>
                </a:solidFill>
                <a:effectLst/>
              </a:rPr>
              <a:t>  </a:t>
            </a:r>
            <a:br>
              <a:rPr lang="en-GB" smtClean="0">
                <a:solidFill>
                  <a:schemeClr val="tx1"/>
                </a:solidFill>
                <a:effectLst/>
              </a:rPr>
            </a:br>
            <a:r>
              <a:rPr lang="en-GB" smtClean="0">
                <a:solidFill>
                  <a:schemeClr val="tx1"/>
                </a:solidFill>
                <a:effectLst/>
                <a:latin typeface="Courier New" pitchFamily="49" charset="0"/>
                <a:ea typeface="+mn-ea"/>
                <a:cs typeface="Courier New" pitchFamily="49" charset="0"/>
              </a:rPr>
              <a:t>      </a:t>
            </a:r>
            <a:r>
              <a:rPr lang="en-GB" smtClean="0">
                <a:solidFill>
                  <a:schemeClr val="tx1"/>
                </a:solidFill>
                <a:effectLst/>
                <a:latin typeface="Courier New" pitchFamily="49" charset="0"/>
                <a:cs typeface="Courier New" pitchFamily="49" charset="0"/>
              </a:rPr>
              <a:t>  </a:t>
            </a:r>
            <a:endParaRPr lang="en-GB" dirty="0" smtClean="0">
              <a:solidFill>
                <a:schemeClr val="tx1"/>
              </a:solidFill>
              <a:effectLst/>
            </a:endParaRPr>
          </a:p>
          <a:p>
            <a:pPr marL="1088938" lvl="2" indent="0">
              <a:buNone/>
            </a:pPr>
            <a:endParaRPr lang="en-GB" dirty="0" smtClean="0">
              <a:solidFill>
                <a:schemeClr val="tx1"/>
              </a:solidFill>
              <a:effectLst/>
            </a:endParaRPr>
          </a:p>
        </p:txBody>
      </p:sp>
      <p:pic>
        <p:nvPicPr>
          <p:cNvPr id="6" name="Picture 3" descr=" 6"/>
          <p:cNvPicPr>
            <a:picLocks noChangeAspect="1" noChangeArrowheads="1"/>
          </p:cNvPicPr>
          <p:nvPr/>
        </p:nvPicPr>
        <p:blipFill>
          <a:blip r:embed="rId2" cstate="print"/>
          <a:srcRect/>
          <a:stretch>
            <a:fillRect/>
          </a:stretch>
        </p:blipFill>
        <p:spPr bwMode="auto">
          <a:xfrm>
            <a:off x="7209399" y="2924006"/>
            <a:ext cx="1413051" cy="1282971"/>
          </a:xfrm>
          <a:prstGeom prst="rect">
            <a:avLst/>
          </a:prstGeom>
          <a:noFill/>
        </p:spPr>
      </p:pic>
      <p:pic>
        <p:nvPicPr>
          <p:cNvPr id="10" name="Picture 2" descr=" 10"/>
          <p:cNvPicPr>
            <a:picLocks noChangeAspect="1" noChangeArrowheads="1"/>
          </p:cNvPicPr>
          <p:nvPr/>
        </p:nvPicPr>
        <p:blipFill>
          <a:blip r:embed="rId3" cstate="print"/>
          <a:srcRect/>
          <a:stretch>
            <a:fillRect/>
          </a:stretch>
        </p:blipFill>
        <p:spPr bwMode="auto">
          <a:xfrm>
            <a:off x="7209399" y="1853825"/>
            <a:ext cx="1282853" cy="1157989"/>
          </a:xfrm>
          <a:prstGeom prst="rect">
            <a:avLst/>
          </a:prstGeom>
          <a:noFill/>
        </p:spPr>
      </p:pic>
    </p:spTree>
    <p:extLst>
      <p:ext uri="{BB962C8B-B14F-4D97-AF65-F5344CB8AC3E}">
        <p14:creationId xmlns:p14="http://schemas.microsoft.com/office/powerpoint/2010/main" val="7343634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 5"/>
          <p:cNvSpPr>
            <a:spLocks noGrp="1"/>
          </p:cNvSpPr>
          <p:nvPr>
            <p:ph type="title"/>
          </p:nvPr>
        </p:nvSpPr>
        <p:spPr/>
        <p:txBody>
          <a:bodyPr/>
          <a:lstStyle/>
          <a:p>
            <a:r>
              <a:rPr lang="en-GB" smtClean="0"/>
              <a:t>Memory Management</a:t>
            </a:r>
            <a:endParaRPr lang="en-GB" dirty="0"/>
          </a:p>
        </p:txBody>
      </p:sp>
      <p:sp>
        <p:nvSpPr>
          <p:cNvPr id="3" name="Content Placeholder 2" descr=" 3"/>
          <p:cNvSpPr>
            <a:spLocks noGrp="1"/>
          </p:cNvSpPr>
          <p:nvPr>
            <p:ph idx="1"/>
          </p:nvPr>
        </p:nvSpPr>
        <p:spPr>
          <a:xfrm>
            <a:off x="457200" y="1600200"/>
            <a:ext cx="8229600" cy="4525963"/>
          </a:xfrm>
          <a:noFill/>
        </p:spPr>
        <p:txBody>
          <a:bodyPr>
            <a:normAutofit fontScale="92500" lnSpcReduction="20000"/>
          </a:bodyPr>
          <a:lstStyle/>
          <a:p>
            <a:r>
              <a:rPr lang="en-GB" dirty="0" smtClean="0"/>
              <a:t>Host and device memory are separate entities</a:t>
            </a:r>
          </a:p>
          <a:p>
            <a:pPr lvl="1"/>
            <a:r>
              <a:rPr lang="en-GB" i="1" dirty="0" smtClean="0">
                <a:solidFill>
                  <a:schemeClr val="accent4"/>
                </a:solidFill>
              </a:rPr>
              <a:t>Device </a:t>
            </a:r>
            <a:r>
              <a:rPr lang="en-GB" dirty="0" smtClean="0"/>
              <a:t>pointers point to GPU memory</a:t>
            </a:r>
          </a:p>
          <a:p>
            <a:pPr marL="1088938" lvl="2" indent="0">
              <a:buNone/>
            </a:pPr>
            <a:r>
              <a:rPr lang="en-GB" dirty="0" smtClean="0"/>
              <a:t>May be passed to/from host code</a:t>
            </a:r>
          </a:p>
          <a:p>
            <a:pPr marL="1088938" lvl="2" indent="0">
              <a:buNone/>
            </a:pPr>
            <a:r>
              <a:rPr lang="en-GB" dirty="0" smtClean="0"/>
              <a:t>May </a:t>
            </a:r>
            <a:r>
              <a:rPr lang="en-GB" i="1" dirty="0" smtClean="0"/>
              <a:t>not </a:t>
            </a:r>
            <a:r>
              <a:rPr lang="en-GB" dirty="0" smtClean="0"/>
              <a:t>be dereferenced in host code</a:t>
            </a:r>
            <a:endParaRPr lang="en-GB" i="1" dirty="0" smtClean="0"/>
          </a:p>
          <a:p>
            <a:pPr lvl="1"/>
            <a:r>
              <a:rPr lang="en-GB" i="1" dirty="0" smtClean="0">
                <a:solidFill>
                  <a:schemeClr val="accent4"/>
                </a:solidFill>
              </a:rPr>
              <a:t>Host</a:t>
            </a:r>
            <a:r>
              <a:rPr lang="en-GB" i="1" dirty="0" smtClean="0">
                <a:solidFill>
                  <a:schemeClr val="accent2"/>
                </a:solidFill>
              </a:rPr>
              <a:t> </a:t>
            </a:r>
            <a:r>
              <a:rPr lang="en-GB" dirty="0" smtClean="0"/>
              <a:t>pointers point to CPU memory</a:t>
            </a:r>
          </a:p>
          <a:p>
            <a:pPr marL="1088938" lvl="2" indent="0">
              <a:buNone/>
            </a:pPr>
            <a:r>
              <a:rPr lang="en-GB" dirty="0" smtClean="0"/>
              <a:t>May be passed to/from device code</a:t>
            </a:r>
          </a:p>
          <a:p>
            <a:pPr marL="1088938" lvl="2" indent="0">
              <a:buNone/>
            </a:pPr>
            <a:r>
              <a:rPr lang="en-GB" dirty="0" smtClean="0"/>
              <a:t>May </a:t>
            </a:r>
            <a:r>
              <a:rPr lang="en-GB" i="1" dirty="0" smtClean="0"/>
              <a:t>not </a:t>
            </a:r>
            <a:r>
              <a:rPr lang="en-GB" dirty="0" smtClean="0"/>
              <a:t>be dereferenced in device code</a:t>
            </a:r>
          </a:p>
          <a:p>
            <a:pPr lvl="0"/>
            <a:r>
              <a:rPr lang="en-GB" smtClean="0">
                <a:latin typeface="Bell MT" panose="02020503060305020303" pitchFamily="18" charset="0"/>
              </a:rPr>
              <a:t>Simple CUDA API for handling device memory</a:t>
            </a:r>
          </a:p>
          <a:p>
            <a:pPr lvl="1"/>
            <a:r>
              <a:rPr lang="en-GB" smtClean="0">
                <a:solidFill>
                  <a:schemeClr val="tx1"/>
                </a:solidFill>
                <a:effectLst/>
                <a:latin typeface="Courier New" pitchFamily="49" charset="0"/>
                <a:cs typeface="Courier New" pitchFamily="49" charset="0"/>
              </a:rPr>
              <a:t>cudaMalloc()</a:t>
            </a:r>
            <a:r>
              <a:rPr lang="en-GB" smtClean="0">
                <a:solidFill>
                  <a:schemeClr val="tx1"/>
                </a:solidFill>
                <a:effectLst/>
                <a:latin typeface="Bell MT" panose="02020503060305020303" pitchFamily="18" charset="0"/>
              </a:rPr>
              <a:t>, </a:t>
            </a:r>
            <a:r>
              <a:rPr lang="en-GB" smtClean="0">
                <a:solidFill>
                  <a:schemeClr val="tx1"/>
                </a:solidFill>
                <a:effectLst/>
                <a:latin typeface="Courier New" pitchFamily="49" charset="0"/>
                <a:cs typeface="Courier New" pitchFamily="49" charset="0"/>
              </a:rPr>
              <a:t>cudaFree()</a:t>
            </a:r>
            <a:r>
              <a:rPr lang="en-GB" smtClean="0">
                <a:solidFill>
                  <a:schemeClr val="tx1"/>
                </a:solidFill>
                <a:effectLst/>
                <a:latin typeface="Bell MT" panose="02020503060305020303" pitchFamily="18" charset="0"/>
              </a:rPr>
              <a:t>, </a:t>
            </a:r>
            <a:r>
              <a:rPr lang="en-GB" smtClean="0">
                <a:solidFill>
                  <a:schemeClr val="tx1"/>
                </a:solidFill>
                <a:effectLst/>
                <a:latin typeface="Courier New" pitchFamily="49" charset="0"/>
                <a:cs typeface="Courier New" pitchFamily="49" charset="0"/>
              </a:rPr>
              <a:t>cudaMemcpy()</a:t>
            </a:r>
            <a:endParaRPr lang="en-GB" smtClean="0">
              <a:solidFill>
                <a:schemeClr val="tx1"/>
              </a:solidFill>
              <a:effectLst/>
              <a:latin typeface="Bell MT" panose="02020503060305020303" pitchFamily="18" charset="0"/>
            </a:endParaRPr>
          </a:p>
          <a:p>
            <a:pPr lvl="1"/>
            <a:r>
              <a:rPr lang="en-GB" smtClean="0">
                <a:solidFill>
                  <a:schemeClr val="tx1"/>
                </a:solidFill>
                <a:latin typeface="Bell MT" panose="02020503060305020303" pitchFamily="18" charset="0"/>
              </a:rPr>
              <a:t>Similar to the C equivalents </a:t>
            </a:r>
            <a:r>
              <a:rPr lang="en-GB" smtClean="0">
                <a:solidFill>
                  <a:schemeClr val="tx1"/>
                </a:solidFill>
                <a:effectLst/>
                <a:latin typeface="Courier New" pitchFamily="49" charset="0"/>
                <a:cs typeface="Courier New" pitchFamily="49" charset="0"/>
              </a:rPr>
              <a:t>malloc()</a:t>
            </a:r>
            <a:r>
              <a:rPr lang="en-GB" smtClean="0">
                <a:solidFill>
                  <a:schemeClr val="tx1"/>
                </a:solidFill>
                <a:effectLst/>
                <a:latin typeface="Bell MT" panose="02020503060305020303" pitchFamily="18" charset="0"/>
              </a:rPr>
              <a:t>, </a:t>
            </a:r>
            <a:r>
              <a:rPr lang="en-GB" smtClean="0">
                <a:solidFill>
                  <a:schemeClr val="tx1"/>
                </a:solidFill>
                <a:effectLst/>
                <a:latin typeface="Courier New" pitchFamily="49" charset="0"/>
                <a:cs typeface="Courier New" pitchFamily="49" charset="0"/>
              </a:rPr>
              <a:t>free()</a:t>
            </a:r>
            <a:r>
              <a:rPr lang="en-GB" smtClean="0">
                <a:solidFill>
                  <a:schemeClr val="tx1"/>
                </a:solidFill>
                <a:effectLst/>
                <a:latin typeface="Bell MT" panose="02020503060305020303" pitchFamily="18" charset="0"/>
              </a:rPr>
              <a:t>, </a:t>
            </a:r>
            <a:r>
              <a:rPr lang="en-GB" smtClean="0">
                <a:solidFill>
                  <a:schemeClr val="tx1"/>
                </a:solidFill>
                <a:effectLst/>
                <a:latin typeface="Courier New" pitchFamily="49" charset="0"/>
                <a:cs typeface="Courier New" pitchFamily="49" charset="0"/>
              </a:rPr>
              <a:t>memcpy()</a:t>
            </a:r>
            <a:endParaRPr lang="en-GB" smtClean="0">
              <a:solidFill>
                <a:schemeClr val="tx1"/>
              </a:solidFill>
              <a:effectLst/>
              <a:latin typeface="Bell MT" panose="02020503060305020303" pitchFamily="18" charset="0"/>
            </a:endParaRPr>
          </a:p>
          <a:p>
            <a:pPr marL="1088938" lvl="2" indent="0">
              <a:buNone/>
            </a:pPr>
            <a:endParaRPr lang="en-GB" dirty="0" smtClean="0">
              <a:solidFill>
                <a:schemeClr val="tx1"/>
              </a:solidFill>
              <a:effectLst/>
            </a:endParaRPr>
          </a:p>
        </p:txBody>
      </p:sp>
      <p:pic>
        <p:nvPicPr>
          <p:cNvPr id="6" name="Picture 3" descr=" 6"/>
          <p:cNvPicPr>
            <a:picLocks noChangeAspect="1" noChangeArrowheads="1"/>
          </p:cNvPicPr>
          <p:nvPr/>
        </p:nvPicPr>
        <p:blipFill>
          <a:blip r:embed="rId2" cstate="print"/>
          <a:srcRect/>
          <a:stretch>
            <a:fillRect/>
          </a:stretch>
        </p:blipFill>
        <p:spPr bwMode="auto">
          <a:xfrm>
            <a:off x="7209399" y="2924006"/>
            <a:ext cx="1413051" cy="1282971"/>
          </a:xfrm>
          <a:prstGeom prst="rect">
            <a:avLst/>
          </a:prstGeom>
          <a:noFill/>
        </p:spPr>
      </p:pic>
      <p:pic>
        <p:nvPicPr>
          <p:cNvPr id="10" name="Picture 2" descr=" 10"/>
          <p:cNvPicPr>
            <a:picLocks noChangeAspect="1" noChangeArrowheads="1"/>
          </p:cNvPicPr>
          <p:nvPr/>
        </p:nvPicPr>
        <p:blipFill>
          <a:blip r:embed="rId3" cstate="print"/>
          <a:srcRect/>
          <a:stretch>
            <a:fillRect/>
          </a:stretch>
        </p:blipFill>
        <p:spPr bwMode="auto">
          <a:xfrm>
            <a:off x="7209399" y="1853825"/>
            <a:ext cx="1282853" cy="1157989"/>
          </a:xfrm>
          <a:prstGeom prst="rect">
            <a:avLst/>
          </a:prstGeom>
          <a:noFill/>
        </p:spPr>
      </p:pic>
    </p:spTree>
    <p:extLst>
      <p:ext uri="{BB962C8B-B14F-4D97-AF65-F5344CB8AC3E}">
        <p14:creationId xmlns:p14="http://schemas.microsoft.com/office/powerpoint/2010/main" val="2840664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 on the Device: </a:t>
            </a:r>
            <a:r>
              <a:rPr lang="en-GB" sz="2800" dirty="0">
                <a:latin typeface="Courier New" pitchFamily="49" charset="0"/>
                <a:cs typeface="Courier New" pitchFamily="49" charset="0"/>
              </a:rPr>
              <a:t>add()</a:t>
            </a:r>
          </a:p>
        </p:txBody>
      </p:sp>
      <p:sp>
        <p:nvSpPr>
          <p:cNvPr id="3" name="Content Placeholder 2"/>
          <p:cNvSpPr>
            <a:spLocks noGrp="1"/>
          </p:cNvSpPr>
          <p:nvPr>
            <p:ph idx="1"/>
          </p:nvPr>
        </p:nvSpPr>
        <p:spPr>
          <a:solidFill>
            <a:schemeClr val="bg1"/>
          </a:solidFill>
        </p:spPr>
        <p:txBody>
          <a:bodyPr/>
          <a:lstStyle/>
          <a:p>
            <a:pPr lvl="0"/>
            <a:r>
              <a:rPr lang="en-GB" dirty="0" smtClean="0">
                <a:solidFill>
                  <a:schemeClr val="tx1"/>
                </a:solidFill>
              </a:rPr>
              <a:t>Returning to our </a:t>
            </a:r>
            <a:r>
              <a:rPr lang="en-GB" sz="2000" dirty="0">
                <a:solidFill>
                  <a:schemeClr val="tx1"/>
                </a:solidFill>
                <a:latin typeface="Courier New" pitchFamily="49" charset="0"/>
                <a:cs typeface="Courier New" pitchFamily="49" charset="0"/>
              </a:rPr>
              <a:t>add()</a:t>
            </a:r>
            <a:r>
              <a:rPr lang="en-GB" dirty="0" smtClean="0">
                <a:solidFill>
                  <a:schemeClr val="tx1"/>
                </a:solidFill>
              </a:rPr>
              <a:t> kernel</a:t>
            </a:r>
            <a:endParaRPr lang="en-GB" dirty="0">
              <a:solidFill>
                <a:schemeClr val="tx1"/>
              </a:solidFill>
            </a:endParaRPr>
          </a:p>
          <a:p>
            <a:pPr marL="0" indent="0">
              <a:buNone/>
            </a:pPr>
            <a:endParaRPr lang="en-GB" sz="2000" dirty="0">
              <a:latin typeface="Courier New" pitchFamily="49" charset="0"/>
              <a:cs typeface="Courier New" pitchFamily="49" charset="0"/>
            </a:endParaRPr>
          </a:p>
          <a:p>
            <a:pPr marL="0" indent="0">
              <a:buNone/>
            </a:pPr>
            <a:r>
              <a:rPr lang="en-GB" sz="2000" dirty="0">
                <a:latin typeface="Courier New" pitchFamily="49" charset="0"/>
                <a:cs typeface="Courier New" pitchFamily="49" charset="0"/>
              </a:rPr>
              <a:t>	</a:t>
            </a:r>
            <a:r>
              <a:rPr lang="en-GB" sz="2000" kern="1200" dirty="0">
                <a:solidFill>
                  <a:srgbClr val="817CBE"/>
                </a:solidFill>
                <a:latin typeface="Courier New" pitchFamily="49" charset="0"/>
                <a:cs typeface="Courier New" pitchFamily="49" charset="0"/>
              </a:rPr>
              <a:t>__global__ void </a:t>
            </a:r>
            <a:r>
              <a:rPr lang="en-GB" sz="2000" dirty="0">
                <a:latin typeface="Courier New" pitchFamily="49" charset="0"/>
                <a:cs typeface="Courier New" pitchFamily="49" charset="0"/>
              </a:rPr>
              <a:t>add(</a:t>
            </a:r>
            <a:r>
              <a:rPr lang="en-GB" sz="2000" kern="1200" dirty="0" err="1">
                <a:solidFill>
                  <a:srgbClr val="817CBE"/>
                </a:solidFill>
                <a:latin typeface="Courier New" pitchFamily="49" charset="0"/>
                <a:cs typeface="Courier New" pitchFamily="49" charset="0"/>
              </a:rPr>
              <a:t>int</a:t>
            </a:r>
            <a:r>
              <a:rPr lang="en-GB" sz="2000" dirty="0">
                <a:solidFill>
                  <a:schemeClr val="accent4"/>
                </a:solidFill>
                <a:latin typeface="Courier New" pitchFamily="49" charset="0"/>
                <a:cs typeface="Courier New" pitchFamily="49" charset="0"/>
              </a:rPr>
              <a:t> </a:t>
            </a:r>
            <a:r>
              <a:rPr lang="en-GB" sz="2000" dirty="0">
                <a:latin typeface="Courier New" pitchFamily="49" charset="0"/>
                <a:cs typeface="Courier New" pitchFamily="49" charset="0"/>
              </a:rPr>
              <a:t>*a, </a:t>
            </a:r>
            <a:r>
              <a:rPr lang="en-GB" sz="2000" kern="1200" dirty="0" err="1">
                <a:solidFill>
                  <a:srgbClr val="817CBE"/>
                </a:solidFill>
                <a:latin typeface="Courier New" pitchFamily="49" charset="0"/>
                <a:cs typeface="Courier New" pitchFamily="49" charset="0"/>
              </a:rPr>
              <a:t>int</a:t>
            </a:r>
            <a:r>
              <a:rPr lang="en-GB" sz="2000" dirty="0">
                <a:latin typeface="Courier New" pitchFamily="49" charset="0"/>
                <a:cs typeface="Courier New" pitchFamily="49" charset="0"/>
              </a:rPr>
              <a:t> *b, </a:t>
            </a:r>
            <a:r>
              <a:rPr lang="en-GB" sz="2000" kern="1200" dirty="0" err="1">
                <a:solidFill>
                  <a:srgbClr val="817CBE"/>
                </a:solidFill>
                <a:latin typeface="Courier New" pitchFamily="49" charset="0"/>
                <a:cs typeface="Courier New" pitchFamily="49" charset="0"/>
              </a:rPr>
              <a:t>int</a:t>
            </a:r>
            <a:r>
              <a:rPr lang="en-GB" sz="2000" dirty="0">
                <a:solidFill>
                  <a:schemeClr val="accent4"/>
                </a:solidFill>
                <a:latin typeface="Courier New" pitchFamily="49" charset="0"/>
                <a:cs typeface="Courier New" pitchFamily="49" charset="0"/>
              </a:rPr>
              <a:t> </a:t>
            </a:r>
            <a:r>
              <a:rPr lang="en-GB" sz="2000" dirty="0">
                <a:latin typeface="Courier New" pitchFamily="49" charset="0"/>
                <a:cs typeface="Courier New" pitchFamily="49" charset="0"/>
              </a:rPr>
              <a:t>*c) {</a:t>
            </a:r>
          </a:p>
          <a:p>
            <a:pPr marL="0" indent="0">
              <a:buNone/>
            </a:pPr>
            <a:r>
              <a:rPr lang="en-GB" sz="2000" dirty="0">
                <a:latin typeface="Courier New" pitchFamily="49" charset="0"/>
                <a:cs typeface="Courier New" pitchFamily="49" charset="0"/>
              </a:rPr>
              <a:t>		*c = *a + *b;</a:t>
            </a:r>
          </a:p>
          <a:p>
            <a:pPr marL="0" indent="0">
              <a:buNone/>
            </a:pPr>
            <a:r>
              <a:rPr lang="en-GB" sz="2000"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endParaRPr lang="en-GB" dirty="0">
              <a:solidFill>
                <a:srgbClr val="FFFFFF"/>
              </a:solidFill>
            </a:endParaRPr>
          </a:p>
          <a:p>
            <a:pPr lvl="0"/>
            <a:r>
              <a:rPr lang="en-GB" dirty="0" smtClean="0">
                <a:solidFill>
                  <a:schemeClr val="tx1"/>
                </a:solidFill>
              </a:rPr>
              <a:t>Let’s take a look at main()…</a:t>
            </a:r>
          </a:p>
          <a:p>
            <a:pPr marL="0" indent="0">
              <a:buNone/>
            </a:pPr>
            <a:endParaRPr lang="en-GB" sz="1600" dirty="0"/>
          </a:p>
        </p:txBody>
      </p:sp>
    </p:spTree>
    <p:extLst>
      <p:ext uri="{BB962C8B-B14F-4D97-AF65-F5344CB8AC3E}">
        <p14:creationId xmlns:p14="http://schemas.microsoft.com/office/powerpoint/2010/main" val="53285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a:t>
            </a:r>
            <a:r>
              <a:rPr lang="en-GB" dirty="0"/>
              <a:t>the Device: </a:t>
            </a:r>
            <a:r>
              <a:rPr lang="en-GB" sz="2800" dirty="0">
                <a:latin typeface="Courier New" pitchFamily="49" charset="0"/>
                <a:cs typeface="Courier New" pitchFamily="49" charset="0"/>
              </a:rPr>
              <a:t>main()</a:t>
            </a:r>
            <a:endParaRPr lang="en-GB" dirty="0"/>
          </a:p>
        </p:txBody>
      </p:sp>
      <p:sp>
        <p:nvSpPr>
          <p:cNvPr id="3" name="Content Placeholder 2" descr=" 3"/>
          <p:cNvSpPr>
            <a:spLocks noGrp="1"/>
          </p:cNvSpPr>
          <p:nvPr>
            <p:ph idx="1"/>
          </p:nvPr>
        </p:nvSpPr>
        <p:spPr>
          <a:xfrm>
            <a:off x="457199" y="1600200"/>
            <a:ext cx="8570295" cy="4525963"/>
          </a:xfrm>
        </p:spPr>
        <p:txBody>
          <a:bodyPr/>
          <a:lstStyle/>
          <a:p>
            <a:pPr marL="0" indent="0">
              <a:buNone/>
            </a:pPr>
            <a:r>
              <a:rPr lang="en-GB" sz="1800" dirty="0">
                <a:latin typeface="Courier New" pitchFamily="49" charset="0"/>
                <a:cs typeface="Courier New" pitchFamily="49" charset="0"/>
              </a:rPr>
              <a:t>	</a:t>
            </a:r>
            <a:r>
              <a:rPr lang="en-GB" sz="1800" b="1" dirty="0" err="1">
                <a:solidFill>
                  <a:schemeClr val="tx2"/>
                </a:solidFill>
                <a:latin typeface="Courier New" pitchFamily="49" charset="0"/>
                <a:cs typeface="Courier New" pitchFamily="49" charset="0"/>
              </a:rPr>
              <a:t>int</a:t>
            </a:r>
            <a:r>
              <a:rPr lang="en-GB" sz="1800" b="1" dirty="0">
                <a:solidFill>
                  <a:schemeClr val="accent4"/>
                </a:solidFill>
                <a:latin typeface="Courier New" pitchFamily="49" charset="0"/>
                <a:cs typeface="Courier New" pitchFamily="49" charset="0"/>
              </a:rPr>
              <a:t> </a:t>
            </a:r>
            <a:r>
              <a:rPr lang="en-GB" sz="1800" b="1" dirty="0">
                <a:latin typeface="Courier New" pitchFamily="49" charset="0"/>
                <a:cs typeface="Courier New" pitchFamily="49" charset="0"/>
              </a:rPr>
              <a:t>main(</a:t>
            </a:r>
            <a:r>
              <a:rPr lang="en-GB" sz="1800" dirty="0">
                <a:solidFill>
                  <a:schemeClr val="tx2"/>
                </a:solidFill>
                <a:latin typeface="Courier New" pitchFamily="49" charset="0"/>
                <a:cs typeface="Courier New" pitchFamily="49" charset="0"/>
              </a:rPr>
              <a:t>void</a:t>
            </a:r>
            <a:r>
              <a:rPr lang="en-GB" sz="1800" b="1" dirty="0">
                <a:latin typeface="Courier New" pitchFamily="49" charset="0"/>
                <a:cs typeface="Courier New" pitchFamily="49" charset="0"/>
              </a:rPr>
              <a:t>) {</a:t>
            </a:r>
          </a:p>
          <a:p>
            <a:pPr marL="0" indent="0">
              <a:buNone/>
            </a:pPr>
            <a:r>
              <a:rPr lang="en-GB" sz="1800" b="1" dirty="0">
                <a:latin typeface="Courier New" pitchFamily="49" charset="0"/>
                <a:cs typeface="Courier New" pitchFamily="49" charset="0"/>
              </a:rPr>
              <a:t>		</a:t>
            </a:r>
            <a:r>
              <a:rPr lang="en-GB" sz="1800" dirty="0" err="1">
                <a:solidFill>
                  <a:schemeClr val="tx2"/>
                </a:solidFill>
                <a:latin typeface="Courier New" pitchFamily="49" charset="0"/>
                <a:cs typeface="Courier New" pitchFamily="49" charset="0"/>
              </a:rPr>
              <a:t>int</a:t>
            </a:r>
            <a:r>
              <a:rPr lang="en-GB" sz="1800" b="1" dirty="0">
                <a:latin typeface="Courier New" pitchFamily="49" charset="0"/>
                <a:cs typeface="Courier New" pitchFamily="49" charset="0"/>
              </a:rPr>
              <a:t> a, b, c;		</a:t>
            </a:r>
            <a:r>
              <a:rPr lang="en-GB" sz="1800" b="1" i="1" dirty="0" smtClean="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host copies of a, b, c</a:t>
            </a:r>
          </a:p>
          <a:p>
            <a:pPr marL="0" indent="0">
              <a:buNone/>
            </a:pPr>
            <a:r>
              <a:rPr lang="en-GB" sz="1800" b="1" dirty="0">
                <a:latin typeface="Courier New" pitchFamily="49" charset="0"/>
                <a:cs typeface="Courier New" pitchFamily="49" charset="0"/>
              </a:rPr>
              <a:t>		</a:t>
            </a:r>
            <a:r>
              <a:rPr lang="en-GB" sz="1800" dirty="0" err="1">
                <a:solidFill>
                  <a:schemeClr val="tx2"/>
                </a:solidFill>
                <a:latin typeface="Courier New" pitchFamily="49" charset="0"/>
                <a:cs typeface="Courier New" pitchFamily="49" charset="0"/>
              </a:rPr>
              <a:t>int</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d_a</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d_b</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d_c</a:t>
            </a:r>
            <a:r>
              <a:rPr lang="en-GB" sz="1800" b="1" dirty="0" smtClean="0">
                <a:latin typeface="Courier New" pitchFamily="49" charset="0"/>
                <a:cs typeface="Courier New" pitchFamily="49" charset="0"/>
              </a:rPr>
              <a:t>;</a:t>
            </a:r>
            <a:r>
              <a:rPr lang="en-GB" sz="1800" b="1" i="1" dirty="0" smtClean="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device copies of a, b, c</a:t>
            </a:r>
          </a:p>
          <a:p>
            <a:pPr>
              <a:buChar char=" "/>
            </a:pP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i="1" dirty="0">
              <a:solidFill>
                <a:schemeClr val="bg2"/>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marL="0" indent="0">
              <a:buNone/>
            </a:pPr>
            <a:endParaRPr lang="en-GB" sz="1800" dirty="0">
              <a:latin typeface="Courier New" pitchFamily="49" charset="0"/>
              <a:cs typeface="Courier New" pitchFamily="49" charset="0"/>
            </a:endParaRPr>
          </a:p>
        </p:txBody>
      </p:sp>
    </p:spTree>
    <p:extLst>
      <p:ext uri="{BB962C8B-B14F-4D97-AF65-F5344CB8AC3E}">
        <p14:creationId xmlns:p14="http://schemas.microsoft.com/office/powerpoint/2010/main" val="4250383076"/>
      </p:ext>
    </p:extLst>
  </p:cSld>
  <p:clrMapOvr>
    <a:masterClrMapping/>
  </p:clrMapOvr>
  <mc:AlternateContent xmlns:mc="http://schemas.openxmlformats.org/markup-compatibility/2006" xmlns:p14="http://schemas.microsoft.com/office/powerpoint/2010/main">
    <mc:Choice Requires="p14">
      <p:transition p14:dur="0">
        <p:cut/>
      </p:transition>
    </mc:Choice>
    <mc:Fallback xmlns="">
      <p:transition>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a:t>
            </a:r>
            <a:r>
              <a:rPr lang="en-GB" dirty="0"/>
              <a:t>the Device: </a:t>
            </a:r>
            <a:r>
              <a:rPr lang="en-GB" sz="2800" dirty="0">
                <a:latin typeface="Courier New" pitchFamily="49" charset="0"/>
                <a:cs typeface="Courier New" pitchFamily="49" charset="0"/>
              </a:rPr>
              <a:t>main()</a:t>
            </a:r>
            <a:endParaRPr lang="en-GB" dirty="0"/>
          </a:p>
        </p:txBody>
      </p:sp>
      <p:sp>
        <p:nvSpPr>
          <p:cNvPr id="3" name="Content Placeholder 2" descr=" 3"/>
          <p:cNvSpPr>
            <a:spLocks noGrp="1"/>
          </p:cNvSpPr>
          <p:nvPr>
            <p:ph idx="1"/>
          </p:nvPr>
        </p:nvSpPr>
        <p:spPr>
          <a:xfrm>
            <a:off x="457199" y="1600200"/>
            <a:ext cx="8570295" cy="4525963"/>
          </a:xfrm>
        </p:spPr>
        <p:txBody>
          <a:bodyPr/>
          <a:lstStyle/>
          <a:p>
            <a:pPr marL="0" indent="0">
              <a:buNone/>
            </a:pPr>
            <a:r>
              <a:rPr lang="en-GB" sz="1800" dirty="0">
                <a:latin typeface="Courier New" pitchFamily="49" charset="0"/>
                <a:cs typeface="Courier New" pitchFamily="49" charset="0"/>
              </a:rPr>
              <a:t>	</a:t>
            </a:r>
            <a:r>
              <a:rPr lang="en-GB" sz="1800" b="1" dirty="0" err="1">
                <a:solidFill>
                  <a:schemeClr val="tx2"/>
                </a:solidFill>
                <a:latin typeface="Courier New" pitchFamily="49" charset="0"/>
                <a:cs typeface="Courier New" pitchFamily="49" charset="0"/>
              </a:rPr>
              <a:t>int</a:t>
            </a:r>
            <a:r>
              <a:rPr lang="en-GB" sz="1800" b="1" dirty="0">
                <a:solidFill>
                  <a:schemeClr val="accent4"/>
                </a:solidFill>
                <a:latin typeface="Courier New" pitchFamily="49" charset="0"/>
                <a:cs typeface="Courier New" pitchFamily="49" charset="0"/>
              </a:rPr>
              <a:t> </a:t>
            </a:r>
            <a:r>
              <a:rPr lang="en-GB" sz="1800" b="1" dirty="0">
                <a:latin typeface="Courier New" pitchFamily="49" charset="0"/>
                <a:cs typeface="Courier New" pitchFamily="49" charset="0"/>
              </a:rPr>
              <a:t>main(</a:t>
            </a:r>
            <a:r>
              <a:rPr lang="en-GB" sz="1800" dirty="0">
                <a:solidFill>
                  <a:schemeClr val="tx2"/>
                </a:solidFill>
                <a:latin typeface="Courier New" pitchFamily="49" charset="0"/>
                <a:cs typeface="Courier New" pitchFamily="49" charset="0"/>
              </a:rPr>
              <a:t>void</a:t>
            </a:r>
            <a:r>
              <a:rPr lang="en-GB" sz="1800" b="1" dirty="0">
                <a:latin typeface="Courier New" pitchFamily="49" charset="0"/>
                <a:cs typeface="Courier New" pitchFamily="49" charset="0"/>
              </a:rPr>
              <a:t>) {</a:t>
            </a:r>
          </a:p>
          <a:p>
            <a:pPr marL="0" indent="0">
              <a:buNone/>
            </a:pPr>
            <a:r>
              <a:rPr lang="en-GB" sz="1800" b="1" dirty="0">
                <a:latin typeface="Courier New" pitchFamily="49" charset="0"/>
                <a:cs typeface="Courier New" pitchFamily="49" charset="0"/>
              </a:rPr>
              <a:t>		</a:t>
            </a:r>
            <a:r>
              <a:rPr lang="en-GB" sz="1800" dirty="0" err="1">
                <a:solidFill>
                  <a:schemeClr val="tx2"/>
                </a:solidFill>
                <a:latin typeface="Courier New" pitchFamily="49" charset="0"/>
                <a:cs typeface="Courier New" pitchFamily="49" charset="0"/>
              </a:rPr>
              <a:t>int</a:t>
            </a:r>
            <a:r>
              <a:rPr lang="en-GB" sz="1800" b="1" dirty="0">
                <a:latin typeface="Courier New" pitchFamily="49" charset="0"/>
                <a:cs typeface="Courier New" pitchFamily="49" charset="0"/>
              </a:rPr>
              <a:t> a, b, c;		</a:t>
            </a:r>
            <a:r>
              <a:rPr lang="en-GB" sz="1800" b="1" i="1" dirty="0" smtClean="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host copies of a, b, c</a:t>
            </a:r>
          </a:p>
          <a:p>
            <a:pPr marL="0" indent="0">
              <a:buNone/>
            </a:pPr>
            <a:r>
              <a:rPr lang="en-GB" sz="1800" b="1" dirty="0">
                <a:latin typeface="Courier New" pitchFamily="49" charset="0"/>
                <a:cs typeface="Courier New" pitchFamily="49" charset="0"/>
              </a:rPr>
              <a:t>		</a:t>
            </a:r>
            <a:r>
              <a:rPr lang="en-GB" sz="1800" dirty="0" err="1">
                <a:solidFill>
                  <a:schemeClr val="tx2"/>
                </a:solidFill>
                <a:latin typeface="Courier New" pitchFamily="49" charset="0"/>
                <a:cs typeface="Courier New" pitchFamily="49" charset="0"/>
              </a:rPr>
              <a:t>int</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d_a</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d_b</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d_c</a:t>
            </a:r>
            <a:r>
              <a:rPr lang="en-GB" sz="1800" b="1" dirty="0" smtClean="0">
                <a:latin typeface="Courier New" pitchFamily="49" charset="0"/>
                <a:cs typeface="Courier New" pitchFamily="49" charset="0"/>
              </a:rPr>
              <a:t>;</a:t>
            </a:r>
            <a:r>
              <a:rPr lang="en-GB" sz="1800" b="1" i="1" dirty="0" smtClean="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device copies of a, b, c</a:t>
            </a:r>
          </a:p>
          <a:p>
            <a:pPr marL="0" lvl="0" indent="0">
              <a:buNone/>
            </a:pPr>
            <a:r>
              <a:rPr lang="en-GB" sz="1800" b="1" smtClean="0">
                <a:latin typeface="Courier New" panose="02070309020205020404" pitchFamily="49" charset="0"/>
                <a:cs typeface="Courier New" pitchFamily="49" charset="0"/>
              </a:rPr>
              <a:t>		</a:t>
            </a:r>
            <a:r>
              <a:rPr lang="en-GB" sz="1800" smtClean="0">
                <a:solidFill>
                  <a:schemeClr val="tx2"/>
                </a:solidFill>
                <a:latin typeface="Courier New" pitchFamily="49" charset="0"/>
                <a:cs typeface="Courier New" pitchFamily="49" charset="0"/>
              </a:rPr>
              <a:t>int</a:t>
            </a:r>
            <a:r>
              <a:rPr lang="en-GB" sz="1800" b="1" smtClean="0">
                <a:latin typeface="Courier New" pitchFamily="49" charset="0"/>
                <a:cs typeface="Courier New" pitchFamily="49" charset="0"/>
              </a:rPr>
              <a:t> size = </a:t>
            </a:r>
            <a:r>
              <a:rPr lang="en-GB" sz="1800" smtClean="0">
                <a:solidFill>
                  <a:schemeClr val="tx2"/>
                </a:solidFill>
                <a:latin typeface="Courier New" pitchFamily="49" charset="0"/>
                <a:cs typeface="Courier New" pitchFamily="49" charset="0"/>
              </a:rPr>
              <a:t>sizeof</a:t>
            </a:r>
            <a:r>
              <a:rPr lang="en-GB" sz="1800" b="1" smtClean="0">
                <a:latin typeface="Courier New" panose="02070309020205020404" pitchFamily="49" charset="0"/>
                <a:cs typeface="Courier New" pitchFamily="49" charset="0"/>
              </a:rPr>
              <a:t>(</a:t>
            </a:r>
            <a:r>
              <a:rPr lang="en-GB" sz="1800" smtClean="0">
                <a:solidFill>
                  <a:schemeClr val="tx2"/>
                </a:solidFill>
                <a:latin typeface="Courier New" pitchFamily="49" charset="0"/>
                <a:cs typeface="Courier New" pitchFamily="49" charset="0"/>
              </a:rPr>
              <a:t>int</a:t>
            </a:r>
            <a:r>
              <a:rPr lang="en-GB" sz="1800" b="1" smtClean="0">
                <a:latin typeface="Courier New" pitchFamily="49" charset="0"/>
                <a:cs typeface="Courier New" pitchFamily="49" charset="0"/>
              </a:rPr>
              <a:t>);</a:t>
            </a:r>
            <a:endParaRPr lang="en-GB" sz="1800" b="1" i="1" smtClean="0">
              <a:solidFill>
                <a:schemeClr val="bg2"/>
              </a:solidFill>
              <a:latin typeface="Courier New" pitchFamily="49" charset="0"/>
              <a:cs typeface="Courier New" pitchFamily="49" charset="0"/>
            </a:endParaRPr>
          </a:p>
          <a:p>
            <a:pPr marL="0" lvl="0" indent="0">
              <a:buNone/>
            </a:pPr>
            <a:r>
              <a:rPr lang="en-GB" sz="1800" b="1" smtClean="0">
                <a:latin typeface="Courier New" panose="02070309020205020404" pitchFamily="49" charset="0"/>
                <a:cs typeface="Courier New" pitchFamily="49" charset="0"/>
              </a:rPr>
              <a:t>		</a:t>
            </a:r>
            <a:r>
              <a:rPr lang="en-GB" sz="1800" b="1" i="1" smtClean="0">
                <a:solidFill>
                  <a:srgbClr val="4BACC6"/>
                </a:solidFill>
                <a:latin typeface="Courier New" pitchFamily="49" charset="0"/>
                <a:cs typeface="Courier New" pitchFamily="49" charset="0"/>
              </a:rPr>
              <a:t>// Allocate space for device copies of a, b, c</a:t>
            </a:r>
          </a:p>
          <a:p>
            <a:pPr marL="0" lvl="0" indent="0">
              <a:buNone/>
            </a:pPr>
            <a:r>
              <a:rPr lang="en-GB" sz="1800" b="1" smtClean="0">
                <a:latin typeface="Courier New" panose="02070309020205020404" pitchFamily="49" charset="0"/>
                <a:cs typeface="Courier New" pitchFamily="49" charset="0"/>
              </a:rPr>
              <a:t>		cudaMalloc((</a:t>
            </a:r>
            <a:r>
              <a:rPr lang="en-GB" sz="1800" smtClean="0">
                <a:solidFill>
                  <a:schemeClr val="tx2"/>
                </a:solidFill>
                <a:latin typeface="Courier New" pitchFamily="49" charset="0"/>
                <a:cs typeface="Courier New" pitchFamily="49" charset="0"/>
              </a:rPr>
              <a:t>void</a:t>
            </a:r>
            <a:r>
              <a:rPr lang="en-GB" sz="1800" b="1" smtClean="0">
                <a:latin typeface="Courier New" pitchFamily="49" charset="0"/>
                <a:cs typeface="Courier New" pitchFamily="49" charset="0"/>
              </a:rPr>
              <a:t> **)&amp;d_a, size);</a:t>
            </a:r>
          </a:p>
          <a:p>
            <a:pPr marL="0" lvl="0" indent="0">
              <a:buNone/>
            </a:pPr>
            <a:r>
              <a:rPr lang="en-GB" sz="1800" b="1" smtClean="0">
                <a:latin typeface="Courier New" pitchFamily="49" charset="0"/>
                <a:cs typeface="Courier New" pitchFamily="49" charset="0"/>
              </a:rPr>
              <a:t>		cudaMalloc((</a:t>
            </a:r>
            <a:r>
              <a:rPr lang="en-GB" sz="1800" smtClean="0">
                <a:solidFill>
                  <a:schemeClr val="tx2"/>
                </a:solidFill>
                <a:latin typeface="Courier New" pitchFamily="49" charset="0"/>
                <a:cs typeface="Courier New" pitchFamily="49" charset="0"/>
              </a:rPr>
              <a:t>void</a:t>
            </a:r>
            <a:r>
              <a:rPr lang="en-GB" sz="1800" b="1" smtClean="0">
                <a:latin typeface="Courier New" pitchFamily="49" charset="0"/>
                <a:cs typeface="Courier New" pitchFamily="49" charset="0"/>
              </a:rPr>
              <a:t> **)&amp;d_b, size);</a:t>
            </a:r>
          </a:p>
          <a:p>
            <a:pPr marL="0" lvl="0" indent="0">
              <a:buNone/>
            </a:pPr>
            <a:r>
              <a:rPr lang="en-GB" sz="1800" b="1" smtClean="0">
                <a:latin typeface="Courier New" pitchFamily="49" charset="0"/>
                <a:cs typeface="Courier New" pitchFamily="49" charset="0"/>
              </a:rPr>
              <a:t>		cudaMalloc((</a:t>
            </a:r>
            <a:r>
              <a:rPr lang="en-GB" sz="1800" smtClean="0">
                <a:solidFill>
                  <a:schemeClr val="tx2"/>
                </a:solidFill>
                <a:latin typeface="Courier New" pitchFamily="49" charset="0"/>
                <a:cs typeface="Courier New" pitchFamily="49" charset="0"/>
              </a:rPr>
              <a:t>void</a:t>
            </a:r>
            <a:r>
              <a:rPr lang="en-GB" sz="1800" b="1" smtClean="0">
                <a:latin typeface="Courier New" pitchFamily="49" charset="0"/>
                <a:cs typeface="Courier New" pitchFamily="49" charset="0"/>
              </a:rPr>
              <a:t> **)&amp;d_c, size);</a:t>
            </a:r>
          </a:p>
          <a:p>
            <a:pPr>
              <a:buChar char=" "/>
            </a:pP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marL="0" indent="0">
              <a:buNone/>
            </a:pPr>
            <a:endParaRPr lang="en-GB" sz="1800" dirty="0">
              <a:latin typeface="Courier New" pitchFamily="49" charset="0"/>
              <a:cs typeface="Courier New" pitchFamily="49" charset="0"/>
            </a:endParaRPr>
          </a:p>
        </p:txBody>
      </p:sp>
    </p:spTree>
    <p:extLst>
      <p:ext uri="{BB962C8B-B14F-4D97-AF65-F5344CB8AC3E}">
        <p14:creationId xmlns:p14="http://schemas.microsoft.com/office/powerpoint/2010/main" val="2008519102"/>
      </p:ext>
    </p:extLst>
  </p:cSld>
  <p:clrMapOvr>
    <a:masterClrMapping/>
  </p:clrMapOvr>
  <mc:AlternateContent xmlns:mc="http://schemas.openxmlformats.org/markup-compatibility/2006" xmlns:p14="http://schemas.microsoft.com/office/powerpoint/2010/main">
    <mc:Choice Requires="p14">
      <p:transition p14:dur="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Accelerators</a:t>
            </a:r>
            <a:endParaRPr lang="en-GB" dirty="0"/>
          </a:p>
        </p:txBody>
      </p:sp>
      <p:sp>
        <p:nvSpPr>
          <p:cNvPr id="55" name="Shape 55"/>
          <p:cNvSpPr txBox="1">
            <a:spLocks noGrp="1"/>
          </p:cNvSpPr>
          <p:nvPr>
            <p:ph idx="1"/>
          </p:nvPr>
        </p:nvSpPr>
        <p:spPr>
          <a:prstGeom prst="rect">
            <a:avLst/>
          </a:prstGeom>
        </p:spPr>
        <p:txBody>
          <a:bodyPr lIns="91425" tIns="91425" rIns="91425" bIns="91425" anchor="t" anchorCtr="0">
            <a:noAutofit/>
          </a:bodyPr>
          <a:lstStyle/>
          <a:p>
            <a:r>
              <a:rPr lang="en-GB" sz="2000" b="0" dirty="0"/>
              <a:t>GPUs were traditionally used for real-time rendering. </a:t>
            </a:r>
            <a:endParaRPr lang="en-GB" sz="2000" b="0" dirty="0" smtClean="0"/>
          </a:p>
          <a:p>
            <a:pPr marL="0" indent="0">
              <a:buNone/>
            </a:pPr>
            <a:r>
              <a:rPr lang="en-GB" sz="2000" dirty="0" smtClean="0"/>
              <a:t>     </a:t>
            </a:r>
            <a:r>
              <a:rPr lang="en-GB" sz="2000" b="0" dirty="0" smtClean="0"/>
              <a:t>NVIDIA </a:t>
            </a:r>
            <a:r>
              <a:rPr lang="en-GB" sz="2000" b="0" dirty="0"/>
              <a:t>&amp; AMD </a:t>
            </a:r>
            <a:r>
              <a:rPr lang="en-GB" sz="2000" b="0" dirty="0" smtClean="0"/>
              <a:t>main manufacturers.</a:t>
            </a:r>
          </a:p>
          <a:p>
            <a:r>
              <a:rPr lang="en-US" sz="2000" b="0" dirty="0" smtClean="0"/>
              <a:t>Intel introduced the coprocessor Xeon Phi (MIC)</a:t>
            </a:r>
          </a:p>
          <a:p>
            <a:pPr marL="107950" indent="0">
              <a:buNone/>
            </a:pPr>
            <a:endParaRPr lang="en-GB" sz="2000" b="0" dirty="0" smtClean="0"/>
          </a:p>
          <a:p>
            <a:endParaRPr lang="en-GB" sz="2000" b="0" dirty="0"/>
          </a:p>
          <a:p>
            <a:endParaRPr lang="en-GB" sz="2000" b="0" dirty="0"/>
          </a:p>
          <a:p>
            <a:endParaRPr lang="en-GB" sz="2000" b="0" dirty="0"/>
          </a:p>
          <a:p>
            <a:endParaRPr lang="en" sz="2000" b="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25" y="3032125"/>
            <a:ext cx="2218051" cy="249900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779" y="3032125"/>
            <a:ext cx="3291641" cy="24990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467" y="3021152"/>
            <a:ext cx="3097114" cy="2404818"/>
          </a:xfrm>
          <a:prstGeom prst="rect">
            <a:avLst/>
          </a:prstGeom>
        </p:spPr>
      </p:pic>
    </p:spTree>
    <p:extLst>
      <p:ext uri="{BB962C8B-B14F-4D97-AF65-F5344CB8AC3E}">
        <p14:creationId xmlns:p14="http://schemas.microsoft.com/office/powerpoint/2010/main" val="2172408911"/>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a:t>
            </a:r>
            <a:r>
              <a:rPr lang="en-GB" dirty="0"/>
              <a:t>the Device: </a:t>
            </a:r>
            <a:r>
              <a:rPr lang="en-GB" sz="2800" dirty="0">
                <a:latin typeface="Courier New" pitchFamily="49" charset="0"/>
                <a:cs typeface="Courier New" pitchFamily="49" charset="0"/>
              </a:rPr>
              <a:t>main()</a:t>
            </a:r>
            <a:endParaRPr lang="en-GB" dirty="0"/>
          </a:p>
        </p:txBody>
      </p:sp>
      <p:sp>
        <p:nvSpPr>
          <p:cNvPr id="3" name="Content Placeholder 2" descr=" 3"/>
          <p:cNvSpPr>
            <a:spLocks noGrp="1"/>
          </p:cNvSpPr>
          <p:nvPr>
            <p:ph idx="1"/>
          </p:nvPr>
        </p:nvSpPr>
        <p:spPr>
          <a:xfrm>
            <a:off x="457199" y="1600200"/>
            <a:ext cx="8570295" cy="4525963"/>
          </a:xfrm>
        </p:spPr>
        <p:txBody>
          <a:bodyPr/>
          <a:lstStyle/>
          <a:p>
            <a:pPr marL="0" indent="0">
              <a:buNone/>
            </a:pPr>
            <a:r>
              <a:rPr lang="en-GB" sz="1800" dirty="0">
                <a:latin typeface="Courier New" pitchFamily="49" charset="0"/>
                <a:cs typeface="Courier New" pitchFamily="49" charset="0"/>
              </a:rPr>
              <a:t>	</a:t>
            </a:r>
            <a:r>
              <a:rPr lang="en-GB" sz="1800" b="1" dirty="0" err="1">
                <a:solidFill>
                  <a:schemeClr val="tx2"/>
                </a:solidFill>
                <a:latin typeface="Courier New" pitchFamily="49" charset="0"/>
                <a:cs typeface="Courier New" pitchFamily="49" charset="0"/>
              </a:rPr>
              <a:t>int</a:t>
            </a:r>
            <a:r>
              <a:rPr lang="en-GB" sz="1800" b="1" dirty="0">
                <a:solidFill>
                  <a:schemeClr val="accent4"/>
                </a:solidFill>
                <a:latin typeface="Courier New" pitchFamily="49" charset="0"/>
                <a:cs typeface="Courier New" pitchFamily="49" charset="0"/>
              </a:rPr>
              <a:t> </a:t>
            </a:r>
            <a:r>
              <a:rPr lang="en-GB" sz="1800" b="1" dirty="0">
                <a:latin typeface="Courier New" pitchFamily="49" charset="0"/>
                <a:cs typeface="Courier New" pitchFamily="49" charset="0"/>
              </a:rPr>
              <a:t>main(</a:t>
            </a:r>
            <a:r>
              <a:rPr lang="en-GB" sz="1800" dirty="0">
                <a:solidFill>
                  <a:schemeClr val="tx2"/>
                </a:solidFill>
                <a:latin typeface="Courier New" pitchFamily="49" charset="0"/>
                <a:cs typeface="Courier New" pitchFamily="49" charset="0"/>
              </a:rPr>
              <a:t>void</a:t>
            </a:r>
            <a:r>
              <a:rPr lang="en-GB" sz="1800" b="1" dirty="0">
                <a:latin typeface="Courier New" pitchFamily="49" charset="0"/>
                <a:cs typeface="Courier New" pitchFamily="49" charset="0"/>
              </a:rPr>
              <a:t>) {</a:t>
            </a:r>
          </a:p>
          <a:p>
            <a:pPr marL="0" indent="0">
              <a:buNone/>
            </a:pPr>
            <a:r>
              <a:rPr lang="en-GB" sz="1800" b="1" dirty="0">
                <a:latin typeface="Courier New" pitchFamily="49" charset="0"/>
                <a:cs typeface="Courier New" pitchFamily="49" charset="0"/>
              </a:rPr>
              <a:t>		</a:t>
            </a:r>
            <a:r>
              <a:rPr lang="en-GB" sz="1800" dirty="0" err="1">
                <a:solidFill>
                  <a:schemeClr val="tx2"/>
                </a:solidFill>
                <a:latin typeface="Courier New" pitchFamily="49" charset="0"/>
                <a:cs typeface="Courier New" pitchFamily="49" charset="0"/>
              </a:rPr>
              <a:t>int</a:t>
            </a:r>
            <a:r>
              <a:rPr lang="en-GB" sz="1800" b="1" dirty="0">
                <a:latin typeface="Courier New" pitchFamily="49" charset="0"/>
                <a:cs typeface="Courier New" pitchFamily="49" charset="0"/>
              </a:rPr>
              <a:t> a, b, c;		</a:t>
            </a:r>
            <a:r>
              <a:rPr lang="en-GB" sz="1800" b="1" i="1" dirty="0" smtClean="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host copies of a, b, c</a:t>
            </a:r>
          </a:p>
          <a:p>
            <a:pPr marL="0" indent="0">
              <a:buNone/>
            </a:pPr>
            <a:r>
              <a:rPr lang="en-GB" sz="1800" b="1" dirty="0">
                <a:latin typeface="Courier New" pitchFamily="49" charset="0"/>
                <a:cs typeface="Courier New" pitchFamily="49" charset="0"/>
              </a:rPr>
              <a:t>		</a:t>
            </a:r>
            <a:r>
              <a:rPr lang="en-GB" sz="1800" dirty="0" err="1">
                <a:solidFill>
                  <a:schemeClr val="tx2"/>
                </a:solidFill>
                <a:latin typeface="Courier New" pitchFamily="49" charset="0"/>
                <a:cs typeface="Courier New" pitchFamily="49" charset="0"/>
              </a:rPr>
              <a:t>int</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d_a</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d_b</a:t>
            </a: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d_c</a:t>
            </a:r>
            <a:r>
              <a:rPr lang="en-GB" sz="1800" b="1" dirty="0" smtClean="0">
                <a:latin typeface="Courier New" pitchFamily="49" charset="0"/>
                <a:cs typeface="Courier New" pitchFamily="49" charset="0"/>
              </a:rPr>
              <a:t>;</a:t>
            </a:r>
            <a:r>
              <a:rPr lang="en-GB" sz="1800" b="1" i="1" dirty="0" smtClean="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device copies of a, b, c</a:t>
            </a:r>
          </a:p>
          <a:p>
            <a:pPr marL="0" lvl="0" indent="0">
              <a:buNone/>
            </a:pPr>
            <a:r>
              <a:rPr lang="en-GB" sz="1800" b="1" smtClean="0">
                <a:latin typeface="Courier New" panose="02070309020205020404" pitchFamily="49" charset="0"/>
                <a:cs typeface="Courier New" pitchFamily="49" charset="0"/>
              </a:rPr>
              <a:t>		</a:t>
            </a:r>
            <a:r>
              <a:rPr lang="en-GB" sz="1800" smtClean="0">
                <a:solidFill>
                  <a:schemeClr val="tx2"/>
                </a:solidFill>
                <a:latin typeface="Courier New" pitchFamily="49" charset="0"/>
                <a:cs typeface="Courier New" pitchFamily="49" charset="0"/>
              </a:rPr>
              <a:t>int</a:t>
            </a:r>
            <a:r>
              <a:rPr lang="en-GB" sz="1800" b="1" smtClean="0">
                <a:latin typeface="Courier New" pitchFamily="49" charset="0"/>
                <a:cs typeface="Courier New" pitchFamily="49" charset="0"/>
              </a:rPr>
              <a:t> size = </a:t>
            </a:r>
            <a:r>
              <a:rPr lang="en-GB" sz="1800" smtClean="0">
                <a:solidFill>
                  <a:schemeClr val="tx2"/>
                </a:solidFill>
                <a:latin typeface="Courier New" pitchFamily="49" charset="0"/>
                <a:cs typeface="Courier New" pitchFamily="49" charset="0"/>
              </a:rPr>
              <a:t>sizeof</a:t>
            </a:r>
            <a:r>
              <a:rPr lang="en-GB" sz="1800" b="1" smtClean="0">
                <a:latin typeface="Courier New" panose="02070309020205020404" pitchFamily="49" charset="0"/>
                <a:cs typeface="Courier New" pitchFamily="49" charset="0"/>
              </a:rPr>
              <a:t>(</a:t>
            </a:r>
            <a:r>
              <a:rPr lang="en-GB" sz="1800" smtClean="0">
                <a:solidFill>
                  <a:schemeClr val="tx2"/>
                </a:solidFill>
                <a:latin typeface="Courier New" pitchFamily="49" charset="0"/>
                <a:cs typeface="Courier New" pitchFamily="49" charset="0"/>
              </a:rPr>
              <a:t>int</a:t>
            </a:r>
            <a:r>
              <a:rPr lang="en-GB" sz="1800" b="1" smtClean="0">
                <a:latin typeface="Courier New" pitchFamily="49" charset="0"/>
                <a:cs typeface="Courier New" pitchFamily="49" charset="0"/>
              </a:rPr>
              <a:t>);</a:t>
            </a:r>
            <a:endParaRPr lang="en-GB" sz="1800" b="1" i="1" smtClean="0">
              <a:solidFill>
                <a:schemeClr val="bg2"/>
              </a:solidFill>
              <a:latin typeface="Courier New" pitchFamily="49" charset="0"/>
              <a:cs typeface="Courier New" pitchFamily="49" charset="0"/>
            </a:endParaRPr>
          </a:p>
          <a:p>
            <a:pPr marL="0" lvl="0" indent="0">
              <a:buNone/>
            </a:pPr>
            <a:r>
              <a:rPr lang="en-GB" sz="1800" b="1" smtClean="0">
                <a:latin typeface="Courier New" panose="02070309020205020404" pitchFamily="49" charset="0"/>
                <a:cs typeface="Courier New" pitchFamily="49" charset="0"/>
              </a:rPr>
              <a:t>		</a:t>
            </a:r>
            <a:r>
              <a:rPr lang="en-GB" sz="1800" b="1" i="1" smtClean="0">
                <a:solidFill>
                  <a:srgbClr val="4BACC6"/>
                </a:solidFill>
                <a:latin typeface="Courier New" pitchFamily="49" charset="0"/>
                <a:cs typeface="Courier New" pitchFamily="49" charset="0"/>
              </a:rPr>
              <a:t>// Allocate space for device copies of a, b, c</a:t>
            </a:r>
          </a:p>
          <a:p>
            <a:pPr marL="0" lvl="0" indent="0">
              <a:buNone/>
            </a:pPr>
            <a:r>
              <a:rPr lang="en-GB" sz="1800" b="1" smtClean="0">
                <a:latin typeface="Courier New" panose="02070309020205020404" pitchFamily="49" charset="0"/>
                <a:cs typeface="Courier New" pitchFamily="49" charset="0"/>
              </a:rPr>
              <a:t>		cudaMalloc((</a:t>
            </a:r>
            <a:r>
              <a:rPr lang="en-GB" sz="1800" smtClean="0">
                <a:solidFill>
                  <a:schemeClr val="tx2"/>
                </a:solidFill>
                <a:latin typeface="Courier New" pitchFamily="49" charset="0"/>
                <a:cs typeface="Courier New" pitchFamily="49" charset="0"/>
              </a:rPr>
              <a:t>void</a:t>
            </a:r>
            <a:r>
              <a:rPr lang="en-GB" sz="1800" b="1" smtClean="0">
                <a:latin typeface="Courier New" pitchFamily="49" charset="0"/>
                <a:cs typeface="Courier New" pitchFamily="49" charset="0"/>
              </a:rPr>
              <a:t> **)&amp;d_a, size);</a:t>
            </a:r>
          </a:p>
          <a:p>
            <a:pPr marL="0" lvl="0" indent="0">
              <a:buNone/>
            </a:pPr>
            <a:r>
              <a:rPr lang="en-GB" sz="1800" b="1" smtClean="0">
                <a:latin typeface="Courier New" pitchFamily="49" charset="0"/>
                <a:cs typeface="Courier New" pitchFamily="49" charset="0"/>
              </a:rPr>
              <a:t>		cudaMalloc((</a:t>
            </a:r>
            <a:r>
              <a:rPr lang="en-GB" sz="1800" smtClean="0">
                <a:solidFill>
                  <a:schemeClr val="tx2"/>
                </a:solidFill>
                <a:latin typeface="Courier New" pitchFamily="49" charset="0"/>
                <a:cs typeface="Courier New" pitchFamily="49" charset="0"/>
              </a:rPr>
              <a:t>void</a:t>
            </a:r>
            <a:r>
              <a:rPr lang="en-GB" sz="1800" b="1" smtClean="0">
                <a:latin typeface="Courier New" pitchFamily="49" charset="0"/>
                <a:cs typeface="Courier New" pitchFamily="49" charset="0"/>
              </a:rPr>
              <a:t> **)&amp;d_b, size);</a:t>
            </a:r>
          </a:p>
          <a:p>
            <a:pPr marL="0" lvl="0" indent="0">
              <a:buNone/>
            </a:pPr>
            <a:r>
              <a:rPr lang="en-GB" sz="1800" b="1" smtClean="0">
                <a:latin typeface="Courier New" pitchFamily="49" charset="0"/>
                <a:cs typeface="Courier New" pitchFamily="49" charset="0"/>
              </a:rPr>
              <a:t>		cudaMalloc((</a:t>
            </a:r>
            <a:r>
              <a:rPr lang="en-GB" sz="1800" smtClean="0">
                <a:solidFill>
                  <a:schemeClr val="tx2"/>
                </a:solidFill>
                <a:latin typeface="Courier New" pitchFamily="49" charset="0"/>
                <a:cs typeface="Courier New" pitchFamily="49" charset="0"/>
              </a:rPr>
              <a:t>void</a:t>
            </a:r>
            <a:r>
              <a:rPr lang="en-GB" sz="1800" b="1" smtClean="0">
                <a:latin typeface="Courier New" pitchFamily="49" charset="0"/>
                <a:cs typeface="Courier New" pitchFamily="49" charset="0"/>
              </a:rPr>
              <a:t> **)&amp;d_c, size);</a:t>
            </a:r>
          </a:p>
          <a:p>
            <a:pPr marL="0" lvl="0" indent="0">
              <a:buNone/>
            </a:pPr>
            <a:r>
              <a:rPr lang="en-GB" sz="1800" b="1" i="1" smtClean="0">
                <a:solidFill>
                  <a:srgbClr val="4BACC6"/>
                </a:solidFill>
                <a:latin typeface="Courier New" panose="02070309020205020404" pitchFamily="49" charset="0"/>
                <a:cs typeface="Courier New" pitchFamily="49" charset="0"/>
              </a:rPr>
              <a:t>		// Setup input values</a:t>
            </a:r>
          </a:p>
          <a:p>
            <a:pPr marL="0" lvl="0" indent="0">
              <a:buNone/>
            </a:pPr>
            <a:r>
              <a:rPr lang="en-GB" sz="1800" b="1" smtClean="0">
                <a:latin typeface="Courier New" panose="02070309020205020404" pitchFamily="49" charset="0"/>
                <a:cs typeface="Courier New" pitchFamily="49" charset="0"/>
              </a:rPr>
              <a:t>		a = 2;</a:t>
            </a:r>
          </a:p>
          <a:p>
            <a:pPr marL="0" lvl="0" indent="0">
              <a:buNone/>
            </a:pPr>
            <a:r>
              <a:rPr lang="en-GB" sz="1800" b="1" smtClean="0">
                <a:latin typeface="Courier New" panose="02070309020205020404" pitchFamily="49" charset="0"/>
                <a:cs typeface="Courier New" pitchFamily="49" charset="0"/>
              </a:rPr>
              <a:t>		b = 7;</a:t>
            </a:r>
          </a:p>
          <a:p>
            <a:pPr marL="0" indent="0">
              <a:buNone/>
            </a:pPr>
            <a:endParaRPr lang="en-GB" sz="1800" dirty="0">
              <a:latin typeface="Courier New" pitchFamily="49" charset="0"/>
              <a:cs typeface="Courier New" pitchFamily="49" charset="0"/>
            </a:endParaRPr>
          </a:p>
        </p:txBody>
      </p:sp>
    </p:spTree>
    <p:extLst>
      <p:ext uri="{BB962C8B-B14F-4D97-AF65-F5344CB8AC3E}">
        <p14:creationId xmlns:p14="http://schemas.microsoft.com/office/powerpoint/2010/main" val="4276105404"/>
      </p:ext>
    </p:extLst>
  </p:cSld>
  <p:clrMapOvr>
    <a:masterClrMapping/>
  </p:clrMapOvr>
  <mc:AlternateContent xmlns:mc="http://schemas.openxmlformats.org/markup-compatibility/2006" xmlns:p14="http://schemas.microsoft.com/office/powerpoint/2010/main">
    <mc:Choice Requires="p14">
      <p:transition p14:dur="0">
        <p:cut/>
      </p:transition>
    </mc:Choice>
    <mc:Fallback xmlns="">
      <p:transition>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a:t>
            </a:r>
            <a:r>
              <a:rPr lang="en-GB" dirty="0"/>
              <a:t>the Device: </a:t>
            </a:r>
            <a:r>
              <a:rPr lang="en-GB" sz="2800" dirty="0">
                <a:latin typeface="Courier New" pitchFamily="49" charset="0"/>
                <a:cs typeface="Courier New" pitchFamily="49" charset="0"/>
              </a:rPr>
              <a:t>main()</a:t>
            </a:r>
            <a:endParaRPr lang="en-GB" dirty="0"/>
          </a:p>
        </p:txBody>
      </p:sp>
      <p:sp>
        <p:nvSpPr>
          <p:cNvPr id="3" name="Content Placeholder 2" descr=" 3"/>
          <p:cNvSpPr>
            <a:spLocks noGrp="1"/>
          </p:cNvSpPr>
          <p:nvPr>
            <p:ph idx="1"/>
          </p:nvPr>
        </p:nvSpPr>
        <p:spPr>
          <a:xfrm>
            <a:off x="198987" y="1600200"/>
            <a:ext cx="8945013" cy="4525963"/>
          </a:xfrm>
        </p:spPr>
        <p:txBody>
          <a:bodyPr/>
          <a:lstStyle/>
          <a:p>
            <a:pPr marL="0" indent="0">
              <a:buNone/>
            </a:pPr>
            <a:r>
              <a:rPr lang="en-GB" sz="1800" b="1" dirty="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 Copy inputs to device</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d_a</a:t>
            </a:r>
            <a:r>
              <a:rPr lang="en-GB" sz="1800" b="1" dirty="0">
                <a:latin typeface="Courier New" pitchFamily="49" charset="0"/>
                <a:cs typeface="Courier New" pitchFamily="49" charset="0"/>
              </a:rPr>
              <a:t>, &amp;a,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d_b</a:t>
            </a:r>
            <a:r>
              <a:rPr lang="en-GB" sz="1800" b="1" dirty="0">
                <a:latin typeface="Courier New" pitchFamily="49" charset="0"/>
                <a:cs typeface="Courier New" pitchFamily="49" charset="0"/>
              </a:rPr>
              <a:t>, &amp;b,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a:buChar char=" "/>
            </a:pPr>
            <a:r>
              <a:rPr lang="en-GB" sz="1800" b="1" smtClean="0">
                <a:solidFill>
                  <a:schemeClr val="accent5"/>
                </a:solidFill>
                <a:latin typeface="Courier New" pitchFamily="49" charset="0"/>
                <a:cs typeface="Courier New" pitchFamily="49" charset="0"/>
              </a:rPr>
              <a:t>  </a:t>
            </a: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p:txBody>
      </p:sp>
    </p:spTree>
    <p:extLst>
      <p:ext uri="{BB962C8B-B14F-4D97-AF65-F5344CB8AC3E}">
        <p14:creationId xmlns:p14="http://schemas.microsoft.com/office/powerpoint/2010/main" val="3846019920"/>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a:t>
            </a:r>
            <a:r>
              <a:rPr lang="en-GB" dirty="0"/>
              <a:t>the Device: </a:t>
            </a:r>
            <a:r>
              <a:rPr lang="en-GB" sz="2800" dirty="0">
                <a:latin typeface="Courier New" pitchFamily="49" charset="0"/>
                <a:cs typeface="Courier New" pitchFamily="49" charset="0"/>
              </a:rPr>
              <a:t>main()</a:t>
            </a:r>
            <a:endParaRPr lang="en-GB" dirty="0"/>
          </a:p>
        </p:txBody>
      </p:sp>
      <p:sp>
        <p:nvSpPr>
          <p:cNvPr id="3" name="Content Placeholder 2" descr=" 3"/>
          <p:cNvSpPr>
            <a:spLocks noGrp="1"/>
          </p:cNvSpPr>
          <p:nvPr>
            <p:ph idx="1"/>
          </p:nvPr>
        </p:nvSpPr>
        <p:spPr>
          <a:xfrm>
            <a:off x="198987" y="1600200"/>
            <a:ext cx="8945013" cy="4525963"/>
          </a:xfrm>
        </p:spPr>
        <p:txBody>
          <a:bodyPr/>
          <a:lstStyle/>
          <a:p>
            <a:pPr marL="0" indent="0">
              <a:buNone/>
            </a:pPr>
            <a:r>
              <a:rPr lang="en-GB" sz="1800" b="1" dirty="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 Copy inputs to device</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d_a</a:t>
            </a:r>
            <a:r>
              <a:rPr lang="en-GB" sz="1800" b="1" dirty="0">
                <a:latin typeface="Courier New" pitchFamily="49" charset="0"/>
                <a:cs typeface="Courier New" pitchFamily="49" charset="0"/>
              </a:rPr>
              <a:t>, &amp;a,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d_b</a:t>
            </a:r>
            <a:r>
              <a:rPr lang="en-GB" sz="1800" b="1" dirty="0">
                <a:latin typeface="Courier New" pitchFamily="49" charset="0"/>
                <a:cs typeface="Courier New" pitchFamily="49" charset="0"/>
              </a:rPr>
              <a:t>, &amp;b,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marL="0" lvl="0" indent="0">
              <a:buNone/>
            </a:pPr>
            <a:r>
              <a:rPr lang="en-GB" sz="1800" b="1" smtClean="0">
                <a:solidFill>
                  <a:srgbClr val="4BACC6"/>
                </a:solidFill>
                <a:latin typeface="Courier New" panose="02070309020205020404" pitchFamily="49" charset="0"/>
                <a:cs typeface="Courier New" pitchFamily="49" charset="0"/>
              </a:rPr>
              <a:t>		</a:t>
            </a:r>
            <a:r>
              <a:rPr lang="en-GB" sz="1800" b="1" i="1" smtClean="0">
                <a:solidFill>
                  <a:srgbClr val="4BACC6"/>
                </a:solidFill>
                <a:latin typeface="Courier New" pitchFamily="49" charset="0"/>
                <a:cs typeface="Courier New" pitchFamily="49" charset="0"/>
              </a:rPr>
              <a:t>// Launch add() kernel on GPU</a:t>
            </a:r>
          </a:p>
          <a:p>
            <a:pPr marL="0" lvl="0" indent="0">
              <a:buNone/>
            </a:pPr>
            <a:r>
              <a:rPr lang="en-GB" sz="1800" b="1" smtClean="0">
                <a:latin typeface="Courier New" panose="02070309020205020404" pitchFamily="49" charset="0"/>
                <a:cs typeface="Courier New" pitchFamily="49" charset="0"/>
              </a:rPr>
              <a:t>		add&lt;&lt;&lt;1,1&gt;&gt;&gt;(d_a, d_b, d_c);</a:t>
            </a:r>
          </a:p>
          <a:p>
            <a:pPr>
              <a:buChar char=" "/>
            </a:pP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p:txBody>
      </p:sp>
    </p:spTree>
    <p:extLst>
      <p:ext uri="{BB962C8B-B14F-4D97-AF65-F5344CB8AC3E}">
        <p14:creationId xmlns:p14="http://schemas.microsoft.com/office/powerpoint/2010/main" val="2206906993"/>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a:t>
            </a:r>
            <a:r>
              <a:rPr lang="en-GB" dirty="0"/>
              <a:t>the Device: </a:t>
            </a:r>
            <a:r>
              <a:rPr lang="en-GB" sz="2800" dirty="0">
                <a:latin typeface="Courier New" pitchFamily="49" charset="0"/>
                <a:cs typeface="Courier New" pitchFamily="49" charset="0"/>
              </a:rPr>
              <a:t>main()</a:t>
            </a:r>
            <a:endParaRPr lang="en-GB" dirty="0"/>
          </a:p>
        </p:txBody>
      </p:sp>
      <p:sp>
        <p:nvSpPr>
          <p:cNvPr id="3" name="Content Placeholder 2" descr=" 3"/>
          <p:cNvSpPr>
            <a:spLocks noGrp="1"/>
          </p:cNvSpPr>
          <p:nvPr>
            <p:ph idx="1"/>
          </p:nvPr>
        </p:nvSpPr>
        <p:spPr>
          <a:xfrm>
            <a:off x="198987" y="1600200"/>
            <a:ext cx="8945013" cy="4525963"/>
          </a:xfrm>
        </p:spPr>
        <p:txBody>
          <a:bodyPr/>
          <a:lstStyle/>
          <a:p>
            <a:pPr marL="0" indent="0">
              <a:buNone/>
            </a:pPr>
            <a:r>
              <a:rPr lang="en-GB" sz="1800" b="1" dirty="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 Copy inputs to device</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d_a</a:t>
            </a:r>
            <a:r>
              <a:rPr lang="en-GB" sz="1800" b="1" dirty="0">
                <a:latin typeface="Courier New" pitchFamily="49" charset="0"/>
                <a:cs typeface="Courier New" pitchFamily="49" charset="0"/>
              </a:rPr>
              <a:t>, &amp;a,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d_b</a:t>
            </a:r>
            <a:r>
              <a:rPr lang="en-GB" sz="1800" b="1" dirty="0">
                <a:latin typeface="Courier New" pitchFamily="49" charset="0"/>
                <a:cs typeface="Courier New" pitchFamily="49" charset="0"/>
              </a:rPr>
              <a:t>, &amp;b,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marL="0" lvl="0" indent="0">
              <a:buNone/>
            </a:pPr>
            <a:r>
              <a:rPr lang="en-GB" sz="1800" b="1" smtClean="0">
                <a:solidFill>
                  <a:srgbClr val="4BACC6"/>
                </a:solidFill>
                <a:latin typeface="Courier New" panose="02070309020205020404" pitchFamily="49" charset="0"/>
                <a:cs typeface="Courier New" pitchFamily="49" charset="0"/>
              </a:rPr>
              <a:t>		</a:t>
            </a:r>
            <a:r>
              <a:rPr lang="en-GB" sz="1800" b="1" i="1" smtClean="0">
                <a:solidFill>
                  <a:srgbClr val="4BACC6"/>
                </a:solidFill>
                <a:latin typeface="Courier New" pitchFamily="49" charset="0"/>
                <a:cs typeface="Courier New" pitchFamily="49" charset="0"/>
              </a:rPr>
              <a:t>// Launch add() kernel on GPU</a:t>
            </a:r>
          </a:p>
          <a:p>
            <a:pPr marL="0" lvl="0" indent="0">
              <a:buNone/>
            </a:pPr>
            <a:r>
              <a:rPr lang="en-GB" sz="1800" b="1" smtClean="0">
                <a:latin typeface="Courier New" panose="02070309020205020404" pitchFamily="49" charset="0"/>
                <a:cs typeface="Courier New" pitchFamily="49" charset="0"/>
              </a:rPr>
              <a:t>		add&lt;&lt;&lt;1,1&gt;&gt;&gt;(d_a, d_b, d_c);</a:t>
            </a:r>
          </a:p>
          <a:p>
            <a:pPr marL="0" lvl="0" indent="0">
              <a:buNone/>
            </a:pPr>
            <a:r>
              <a:rPr lang="en-GB" sz="1800" b="1" i="1" smtClean="0">
                <a:solidFill>
                  <a:srgbClr val="4BACC6"/>
                </a:solidFill>
                <a:latin typeface="Courier New" panose="02070309020205020404" pitchFamily="49" charset="0"/>
                <a:cs typeface="Courier New" pitchFamily="49" charset="0"/>
              </a:rPr>
              <a:t>		// Copy result back to host</a:t>
            </a:r>
          </a:p>
          <a:p>
            <a:pPr marL="0" lvl="0" indent="0">
              <a:buNone/>
            </a:pPr>
            <a:r>
              <a:rPr lang="en-GB" sz="1800" b="1" smtClean="0">
                <a:latin typeface="Courier New" panose="02070309020205020404" pitchFamily="49" charset="0"/>
                <a:cs typeface="Courier New" pitchFamily="49" charset="0"/>
              </a:rPr>
              <a:t>		cudaMemcpy(&amp;c, d_c, size, cudaMemcpyDeviceToHost);</a:t>
            </a:r>
          </a:p>
          <a:p>
            <a:pPr>
              <a:buChar char=" "/>
            </a:pPr>
            <a:r>
              <a:rPr lang="en-GB" sz="1800" b="1" i="1" smtClean="0">
                <a:solidFill>
                  <a:schemeClr val="accent5"/>
                </a:solidFill>
                <a:latin typeface="Courier New" pitchFamily="49" charset="0"/>
                <a:cs typeface="Courier New" pitchFamily="49" charset="0"/>
              </a:rPr>
              <a:t>            </a:t>
            </a:r>
            <a:endParaRPr lang="en-GB" sz="1800" b="1" i="1" dirty="0">
              <a:solidFill>
                <a:schemeClr val="accent5"/>
              </a:solidFill>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r>
              <a:rPr lang="en-GB" sz="1800" smtClean="0">
                <a:solidFill>
                  <a:schemeClr val="tx2"/>
                </a:solidFill>
                <a:latin typeface="Courier New" pitchFamily="49" charset="0"/>
                <a:cs typeface="Courier New" pitchFamily="49" charset="0"/>
              </a:rPr>
              <a:t>      </a:t>
            </a: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a:p>
            <a:pPr>
              <a:buChar char=" "/>
            </a:pPr>
            <a:r>
              <a:rPr lang="en-GB" sz="1800" b="1" smtClean="0">
                <a:latin typeface="Courier New" pitchFamily="49" charset="0"/>
                <a:cs typeface="Courier New" pitchFamily="49" charset="0"/>
              </a:rPr>
              <a:t>  </a:t>
            </a:r>
            <a:endParaRPr lang="en-GB" sz="1800" b="1" dirty="0">
              <a:latin typeface="Courier New" pitchFamily="49" charset="0"/>
              <a:cs typeface="Courier New" pitchFamily="49" charset="0"/>
            </a:endParaRPr>
          </a:p>
        </p:txBody>
      </p:sp>
    </p:spTree>
    <p:extLst>
      <p:ext uri="{BB962C8B-B14F-4D97-AF65-F5344CB8AC3E}">
        <p14:creationId xmlns:p14="http://schemas.microsoft.com/office/powerpoint/2010/main" val="3991487214"/>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Addition on </a:t>
            </a:r>
            <a:r>
              <a:rPr lang="en-GB" dirty="0"/>
              <a:t>the Device: </a:t>
            </a:r>
            <a:r>
              <a:rPr lang="en-GB" sz="2800" dirty="0">
                <a:latin typeface="Courier New" pitchFamily="49" charset="0"/>
                <a:cs typeface="Courier New" pitchFamily="49" charset="0"/>
              </a:rPr>
              <a:t>main()</a:t>
            </a:r>
            <a:endParaRPr lang="en-GB" dirty="0"/>
          </a:p>
        </p:txBody>
      </p:sp>
      <p:sp>
        <p:nvSpPr>
          <p:cNvPr id="3" name="Content Placeholder 2" descr=" 3"/>
          <p:cNvSpPr>
            <a:spLocks noGrp="1"/>
          </p:cNvSpPr>
          <p:nvPr>
            <p:ph idx="1"/>
          </p:nvPr>
        </p:nvSpPr>
        <p:spPr>
          <a:xfrm>
            <a:off x="198987" y="1600200"/>
            <a:ext cx="8945013" cy="4525963"/>
          </a:xfrm>
        </p:spPr>
        <p:txBody>
          <a:bodyPr/>
          <a:lstStyle/>
          <a:p>
            <a:pPr marL="0" indent="0">
              <a:buNone/>
            </a:pPr>
            <a:r>
              <a:rPr lang="en-GB" sz="1800" b="1" dirty="0">
                <a:solidFill>
                  <a:schemeClr val="accent5"/>
                </a:solidFill>
                <a:latin typeface="Courier New" pitchFamily="49" charset="0"/>
                <a:cs typeface="Courier New" pitchFamily="49" charset="0"/>
              </a:rPr>
              <a:t>		</a:t>
            </a:r>
            <a:r>
              <a:rPr lang="en-GB" sz="1800" b="1" i="1" dirty="0">
                <a:solidFill>
                  <a:schemeClr val="accent5"/>
                </a:solidFill>
                <a:latin typeface="Courier New" pitchFamily="49" charset="0"/>
                <a:cs typeface="Courier New" pitchFamily="49" charset="0"/>
              </a:rPr>
              <a:t>// Copy inputs to device</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d_a</a:t>
            </a:r>
            <a:r>
              <a:rPr lang="en-GB" sz="1800" b="1" dirty="0">
                <a:latin typeface="Courier New" pitchFamily="49" charset="0"/>
                <a:cs typeface="Courier New" pitchFamily="49" charset="0"/>
              </a:rPr>
              <a:t>, &amp;a,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marL="0" indent="0">
              <a:buNone/>
            </a:pPr>
            <a:r>
              <a:rPr lang="en-GB" sz="1800" b="1" dirty="0">
                <a:latin typeface="Courier New" pitchFamily="49" charset="0"/>
                <a:cs typeface="Courier New" pitchFamily="49" charset="0"/>
              </a:rPr>
              <a:t>		</a:t>
            </a:r>
            <a:r>
              <a:rPr lang="en-GB" sz="1800" b="1" dirty="0" err="1">
                <a:latin typeface="Courier New" pitchFamily="49" charset="0"/>
                <a:cs typeface="Courier New" pitchFamily="49" charset="0"/>
              </a:rPr>
              <a:t>cudaMemcpy</a:t>
            </a:r>
            <a:r>
              <a:rPr lang="en-GB" sz="1800" b="1" dirty="0">
                <a:latin typeface="Courier New" pitchFamily="49" charset="0"/>
                <a:cs typeface="Courier New" pitchFamily="49" charset="0"/>
              </a:rPr>
              <a:t>(</a:t>
            </a:r>
            <a:r>
              <a:rPr lang="en-GB" sz="1800" b="1" dirty="0" err="1">
                <a:latin typeface="Courier New" pitchFamily="49" charset="0"/>
                <a:cs typeface="Courier New" pitchFamily="49" charset="0"/>
              </a:rPr>
              <a:t>d_b</a:t>
            </a:r>
            <a:r>
              <a:rPr lang="en-GB" sz="1800" b="1" dirty="0">
                <a:latin typeface="Courier New" pitchFamily="49" charset="0"/>
                <a:cs typeface="Courier New" pitchFamily="49" charset="0"/>
              </a:rPr>
              <a:t>, &amp;b, size, </a:t>
            </a:r>
            <a:r>
              <a:rPr lang="en-GB" sz="1800" b="1" dirty="0" err="1">
                <a:latin typeface="Courier New" pitchFamily="49" charset="0"/>
                <a:cs typeface="Courier New" pitchFamily="49" charset="0"/>
              </a:rPr>
              <a:t>cudaMemcpyHostToDevice</a:t>
            </a:r>
            <a:r>
              <a:rPr lang="en-GB" sz="1800" b="1" dirty="0">
                <a:latin typeface="Courier New" pitchFamily="49" charset="0"/>
                <a:cs typeface="Courier New" pitchFamily="49" charset="0"/>
              </a:rPr>
              <a:t>);</a:t>
            </a:r>
          </a:p>
          <a:p>
            <a:pPr marL="0" lvl="0" indent="0">
              <a:buNone/>
            </a:pPr>
            <a:r>
              <a:rPr lang="en-GB" sz="1800" b="1" smtClean="0">
                <a:solidFill>
                  <a:srgbClr val="4BACC6"/>
                </a:solidFill>
                <a:latin typeface="Courier New" panose="02070309020205020404" pitchFamily="49" charset="0"/>
                <a:cs typeface="Courier New" pitchFamily="49" charset="0"/>
              </a:rPr>
              <a:t>		</a:t>
            </a:r>
            <a:r>
              <a:rPr lang="en-GB" sz="1800" b="1" i="1" smtClean="0">
                <a:solidFill>
                  <a:srgbClr val="4BACC6"/>
                </a:solidFill>
                <a:latin typeface="Courier New" pitchFamily="49" charset="0"/>
                <a:cs typeface="Courier New" pitchFamily="49" charset="0"/>
              </a:rPr>
              <a:t>// Launch add() kernel on GPU</a:t>
            </a:r>
          </a:p>
          <a:p>
            <a:pPr marL="0" lvl="0" indent="0">
              <a:buNone/>
            </a:pPr>
            <a:r>
              <a:rPr lang="en-GB" sz="1800" b="1" smtClean="0">
                <a:latin typeface="Courier New" panose="02070309020205020404" pitchFamily="49" charset="0"/>
                <a:cs typeface="Courier New" pitchFamily="49" charset="0"/>
              </a:rPr>
              <a:t>		add&lt;&lt;&lt;1,1&gt;&gt;&gt;(d_a, d_b, d_c);</a:t>
            </a:r>
          </a:p>
          <a:p>
            <a:pPr marL="0" lvl="0" indent="0">
              <a:buNone/>
            </a:pPr>
            <a:r>
              <a:rPr lang="en-GB" sz="1800" b="1" i="1" smtClean="0">
                <a:solidFill>
                  <a:srgbClr val="4BACC6"/>
                </a:solidFill>
                <a:latin typeface="Courier New" panose="02070309020205020404" pitchFamily="49" charset="0"/>
                <a:cs typeface="Courier New" pitchFamily="49" charset="0"/>
              </a:rPr>
              <a:t>		// Copy result back to host</a:t>
            </a:r>
          </a:p>
          <a:p>
            <a:pPr marL="0" lvl="0" indent="0">
              <a:buNone/>
            </a:pPr>
            <a:r>
              <a:rPr lang="en-GB" sz="1800" b="1" smtClean="0">
                <a:latin typeface="Courier New" panose="02070309020205020404" pitchFamily="49" charset="0"/>
                <a:cs typeface="Courier New" pitchFamily="49" charset="0"/>
              </a:rPr>
              <a:t>		cudaMemcpy(&amp;c, d_c, size, cudaMemcpyDeviceToHost);</a:t>
            </a:r>
          </a:p>
          <a:p>
            <a:pPr marL="0" lvl="0" indent="0">
              <a:buNone/>
            </a:pPr>
            <a:r>
              <a:rPr lang="en-GB" sz="1800" b="1" i="1" smtClean="0">
                <a:solidFill>
                  <a:srgbClr val="4BACC6"/>
                </a:solidFill>
                <a:latin typeface="Courier New" panose="02070309020205020404" pitchFamily="49" charset="0"/>
                <a:cs typeface="Courier New" pitchFamily="49" charset="0"/>
              </a:rPr>
              <a:t>		// Cleanup</a:t>
            </a:r>
          </a:p>
          <a:p>
            <a:pPr marL="0" lvl="0" indent="0">
              <a:buNone/>
            </a:pPr>
            <a:r>
              <a:rPr lang="en-GB" sz="1800" b="1" smtClean="0">
                <a:latin typeface="Courier New" panose="02070309020205020404" pitchFamily="49" charset="0"/>
                <a:cs typeface="Courier New" pitchFamily="49" charset="0"/>
              </a:rPr>
              <a:t>		cudaFree(d_a); cudaFree(d_b); cudaFree(d_c);</a:t>
            </a:r>
          </a:p>
          <a:p>
            <a:pPr marL="0" lvl="0" indent="0">
              <a:buNone/>
            </a:pPr>
            <a:r>
              <a:rPr lang="en-GB" sz="1800" b="1" smtClean="0">
                <a:latin typeface="Courier New" panose="02070309020205020404" pitchFamily="49" charset="0"/>
                <a:cs typeface="Courier New" pitchFamily="49" charset="0"/>
              </a:rPr>
              <a:t>		</a:t>
            </a:r>
            <a:r>
              <a:rPr lang="en-GB" sz="1800" smtClean="0">
                <a:solidFill>
                  <a:schemeClr val="tx2"/>
                </a:solidFill>
                <a:latin typeface="Courier New" pitchFamily="49" charset="0"/>
                <a:cs typeface="Courier New" pitchFamily="49" charset="0"/>
              </a:rPr>
              <a:t>return</a:t>
            </a:r>
            <a:r>
              <a:rPr lang="en-GB" sz="1800" b="1" smtClean="0">
                <a:latin typeface="Courier New" pitchFamily="49" charset="0"/>
                <a:cs typeface="Courier New" pitchFamily="49" charset="0"/>
              </a:rPr>
              <a:t> 0;</a:t>
            </a:r>
          </a:p>
          <a:p>
            <a:pPr marL="0" lvl="0" indent="0">
              <a:buNone/>
            </a:pPr>
            <a:r>
              <a:rPr lang="en-GB" sz="1800" b="1" smtClean="0">
                <a:latin typeface="Courier New" pitchFamily="49" charset="0"/>
                <a:cs typeface="Courier New" pitchFamily="49" charset="0"/>
              </a:rPr>
              <a:t>	}</a:t>
            </a:r>
          </a:p>
          <a:p>
            <a:pPr>
              <a:buChar char=" "/>
            </a:pPr>
            <a:endParaRPr lang="en-GB" sz="1800" b="1" dirty="0">
              <a:latin typeface="Courier New" pitchFamily="49" charset="0"/>
              <a:cs typeface="Courier New" pitchFamily="49" charset="0"/>
            </a:endParaRPr>
          </a:p>
        </p:txBody>
      </p:sp>
    </p:spTree>
    <p:extLst>
      <p:ext uri="{BB962C8B-B14F-4D97-AF65-F5344CB8AC3E}">
        <p14:creationId xmlns:p14="http://schemas.microsoft.com/office/powerpoint/2010/main" val="869296217"/>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Moving to Parallel</a:t>
            </a:r>
            <a:endParaRPr lang="en-GB" dirty="0"/>
          </a:p>
        </p:txBody>
      </p:sp>
      <p:sp>
        <p:nvSpPr>
          <p:cNvPr id="3" name="Content Placeholder 2" descr=" 3"/>
          <p:cNvSpPr>
            <a:spLocks noGrp="1"/>
          </p:cNvSpPr>
          <p:nvPr>
            <p:ph idx="1"/>
          </p:nvPr>
        </p:nvSpPr>
        <p:spPr>
          <a:noFill/>
        </p:spPr>
        <p:txBody>
          <a:bodyPr/>
          <a:lstStyle/>
          <a:p>
            <a:r>
              <a:rPr lang="en-GB" dirty="0" smtClean="0"/>
              <a:t>GPU computing is about massive parallelism</a:t>
            </a:r>
          </a:p>
          <a:p>
            <a:pPr lvl="1"/>
            <a:r>
              <a:rPr lang="en-GB" dirty="0" smtClean="0"/>
              <a:t>So how do we run code in parallel on the device?</a:t>
            </a:r>
          </a:p>
          <a:p>
            <a:pPr lvl="0"/>
            <a:endParaRPr lang="en-GB" dirty="0" smtClean="0">
              <a:solidFill>
                <a:srgbClr val="FFFFFF"/>
              </a:solidFill>
            </a:endParaRPr>
          </a:p>
          <a:p>
            <a:pPr>
              <a:buChar char=" "/>
            </a:pPr>
            <a:r>
              <a:rPr lang="en-GB" sz="1600" smtClean="0">
                <a:solidFill>
                  <a:srgbClr val="808080"/>
                </a:solidFill>
                <a:latin typeface="Courier New" pitchFamily="49" charset="0"/>
                <a:cs typeface="Courier New" pitchFamily="49" charset="0"/>
              </a:rPr>
              <a:t> </a:t>
            </a:r>
            <a:r>
              <a:rPr lang="en-GB" sz="1600" smtClean="0">
                <a:solidFill>
                  <a:schemeClr val="tx1"/>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r>
              <a:rPr lang="en-GB" sz="2000" b="1" smtClean="0">
                <a:solidFill>
                  <a:srgbClr val="0099CC"/>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endParaRPr lang="en-GB" sz="2000" b="1" dirty="0">
              <a:solidFill>
                <a:schemeClr val="tx1"/>
              </a:solidFill>
              <a:latin typeface="Courier New" pitchFamily="49" charset="0"/>
              <a:cs typeface="Courier New" pitchFamily="49" charset="0"/>
            </a:endParaRPr>
          </a:p>
          <a:p>
            <a:pPr marL="0" indent="0">
              <a:buNone/>
            </a:pPr>
            <a:endParaRPr lang="en-GB" sz="2000" b="1" dirty="0">
              <a:solidFill>
                <a:schemeClr val="tx1"/>
              </a:solidFill>
              <a:latin typeface="Courier New" pitchFamily="49" charset="0"/>
              <a:cs typeface="Courier New" pitchFamily="49" charset="0"/>
            </a:endParaRPr>
          </a:p>
          <a:p>
            <a:pPr>
              <a:buChar char=" "/>
            </a:pPr>
            <a:r>
              <a:rPr lang="en-GB" sz="2000" b="1" smtClean="0">
                <a:solidFill>
                  <a:schemeClr val="tx1"/>
                </a:solidFill>
                <a:latin typeface="Courier New" pitchFamily="49" charset="0"/>
                <a:cs typeface="Courier New" pitchFamily="49" charset="0"/>
              </a:rPr>
              <a:t>         </a:t>
            </a:r>
            <a:r>
              <a:rPr lang="en-GB" sz="2000" b="1" smtClean="0">
                <a:solidFill>
                  <a:srgbClr val="0099CC"/>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endParaRPr lang="en-GB" sz="2000" b="1" dirty="0">
              <a:solidFill>
                <a:schemeClr val="tx1"/>
              </a:solidFill>
              <a:latin typeface="Courier New" pitchFamily="49" charset="0"/>
              <a:cs typeface="Courier New" pitchFamily="49" charset="0"/>
            </a:endParaRPr>
          </a:p>
          <a:p>
            <a:pPr lvl="0">
              <a:buChar char=" "/>
            </a:pPr>
            <a:r>
              <a:rPr lang="en-GB" smtClean="0">
                <a:solidFill>
                  <a:schemeClr val="tx1"/>
                </a:solidFill>
              </a:rPr>
              <a:t>                     </a:t>
            </a:r>
            <a:r>
              <a:rPr lang="en-GB"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a:solidFill>
                <a:schemeClr val="tx1"/>
              </a:solidFill>
            </a:endParaRPr>
          </a:p>
          <a:p>
            <a:pPr marL="0" indent="0">
              <a:buNone/>
            </a:pPr>
            <a:endParaRPr lang="en-GB" sz="1600" dirty="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15070757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Moving to Parallel</a:t>
            </a:r>
            <a:endParaRPr lang="en-GB" dirty="0"/>
          </a:p>
        </p:txBody>
      </p:sp>
      <p:sp>
        <p:nvSpPr>
          <p:cNvPr id="3" name="Content Placeholder 2" descr=" 3"/>
          <p:cNvSpPr>
            <a:spLocks noGrp="1"/>
          </p:cNvSpPr>
          <p:nvPr>
            <p:ph idx="1"/>
          </p:nvPr>
        </p:nvSpPr>
        <p:spPr>
          <a:xfrm>
            <a:off x="457200" y="1600200"/>
            <a:ext cx="8229600" cy="4525963"/>
          </a:xfrm>
          <a:noFill/>
        </p:spPr>
        <p:txBody>
          <a:bodyPr/>
          <a:lstStyle/>
          <a:p>
            <a:r>
              <a:rPr lang="en-GB" dirty="0" smtClean="0"/>
              <a:t>GPU computing is about massive parallelism</a:t>
            </a:r>
          </a:p>
          <a:p>
            <a:pPr lvl="1"/>
            <a:r>
              <a:rPr lang="en-GB" dirty="0" smtClean="0"/>
              <a:t>So how do we run code in parallel on the device?</a:t>
            </a:r>
          </a:p>
          <a:p>
            <a:pPr lvl="0"/>
            <a:endParaRPr lang="en-GB" dirty="0" smtClean="0">
              <a:solidFill>
                <a:srgbClr val="FFFFFF"/>
              </a:solidFill>
            </a:endParaRPr>
          </a:p>
          <a:p>
            <a:pPr marL="0" lvl="0" indent="0">
              <a:buNone/>
            </a:pPr>
            <a:r>
              <a:rPr lang="en-GB" sz="1600" smtClean="0">
                <a:solidFill>
                  <a:srgbClr val="808080"/>
                </a:solidFill>
                <a:latin typeface="Courier New" panose="02070309020205020404" pitchFamily="49" charset="0"/>
                <a:cs typeface="Courier New" pitchFamily="49" charset="0"/>
              </a:rPr>
              <a:t>	</a:t>
            </a:r>
            <a:r>
              <a:rPr lang="en-GB" sz="1600" smtClean="0">
                <a:latin typeface="Courier New" panose="02070309020205020404" pitchFamily="49" charset="0"/>
                <a:cs typeface="Courier New" pitchFamily="49" charset="0"/>
              </a:rPr>
              <a:t>	</a:t>
            </a:r>
            <a:r>
              <a:rPr lang="en-GB" sz="2000" b="1" smtClean="0">
                <a:latin typeface="Courier New" pitchFamily="49" charset="0"/>
                <a:cs typeface="Courier New" pitchFamily="49" charset="0"/>
              </a:rPr>
              <a:t>add&lt;&lt;&lt; </a:t>
            </a:r>
            <a:r>
              <a:rPr lang="en-GB" sz="2000" b="1" smtClean="0">
                <a:solidFill>
                  <a:srgbClr val="0099CC"/>
                </a:solidFill>
                <a:latin typeface="Courier New" pitchFamily="49" charset="0"/>
                <a:cs typeface="Courier New" pitchFamily="49" charset="0"/>
              </a:rPr>
              <a:t>1, 1 </a:t>
            </a:r>
            <a:r>
              <a:rPr lang="en-GB" sz="2000" b="1" smtClean="0">
                <a:latin typeface="Courier New" pitchFamily="49" charset="0"/>
                <a:cs typeface="Courier New" pitchFamily="49" charset="0"/>
              </a:rPr>
              <a:t>&gt;&gt;&gt;();</a:t>
            </a:r>
          </a:p>
          <a:p>
            <a:pPr marL="0" indent="0">
              <a:buNone/>
            </a:pPr>
            <a:endParaRPr lang="en-GB" sz="2000" b="1" dirty="0">
              <a:solidFill>
                <a:schemeClr val="tx1"/>
              </a:solidFill>
              <a:latin typeface="Courier New" pitchFamily="49" charset="0"/>
              <a:cs typeface="Courier New" pitchFamily="49" charset="0"/>
            </a:endParaRPr>
          </a:p>
          <a:p>
            <a:pPr marL="0" lvl="0" indent="0">
              <a:buNone/>
            </a:pPr>
            <a:r>
              <a:rPr lang="en-GB" sz="2000" b="1" smtClean="0">
                <a:latin typeface="Courier New" panose="02070309020205020404" pitchFamily="49" charset="0"/>
                <a:cs typeface="Courier New" pitchFamily="49" charset="0"/>
              </a:rPr>
              <a:t>		add&lt;&lt;&lt; </a:t>
            </a:r>
            <a:r>
              <a:rPr lang="en-GB" sz="2000" b="1" smtClean="0">
                <a:solidFill>
                  <a:srgbClr val="0099CC"/>
                </a:solidFill>
                <a:latin typeface="Courier New" pitchFamily="49" charset="0"/>
                <a:cs typeface="Courier New" pitchFamily="49" charset="0"/>
              </a:rPr>
              <a:t>N, 1 </a:t>
            </a:r>
            <a:r>
              <a:rPr lang="en-GB" sz="2000" b="1" smtClean="0">
                <a:latin typeface="Courier New" pitchFamily="49" charset="0"/>
                <a:cs typeface="Courier New" pitchFamily="49" charset="0"/>
              </a:rPr>
              <a:t>&gt;&gt;&gt;();</a:t>
            </a:r>
          </a:p>
          <a:p>
            <a:pPr lvl="0"/>
            <a:r>
              <a:rPr lang="en-GB" smtClean="0">
                <a:latin typeface="Bell MT" panose="02020503060305020303" pitchFamily="18" charset="0"/>
              </a:rPr>
              <a:t>Instead of executing </a:t>
            </a:r>
            <a:r>
              <a:rPr lang="en-GB" smtClean="0">
                <a:latin typeface="Courier New" pitchFamily="49" charset="0"/>
                <a:cs typeface="Courier New" pitchFamily="49" charset="0"/>
              </a:rPr>
              <a:t>add()</a:t>
            </a:r>
            <a:r>
              <a:rPr lang="en-GB" smtClean="0">
                <a:latin typeface="Bell MT" panose="02020503060305020303" pitchFamily="18" charset="0"/>
              </a:rPr>
              <a:t> once, execute N times in parallel</a:t>
            </a:r>
          </a:p>
          <a:p>
            <a:pPr marL="0" indent="0">
              <a:buNone/>
            </a:pPr>
            <a:endParaRPr lang="en-GB" sz="1600" dirty="0">
              <a:solidFill>
                <a:schemeClr val="tx1"/>
              </a:solidFill>
              <a:latin typeface="Courier New" pitchFamily="49" charset="0"/>
              <a:cs typeface="Courier New" pitchFamily="49" charset="0"/>
            </a:endParaRPr>
          </a:p>
        </p:txBody>
      </p:sp>
      <p:sp>
        <p:nvSpPr>
          <p:cNvPr id="4" name="Down Arrow 3" descr=" 70"/>
          <p:cNvSpPr/>
          <p:nvPr/>
        </p:nvSpPr>
        <p:spPr>
          <a:xfrm>
            <a:off x="3356865" y="3609020"/>
            <a:ext cx="352539" cy="366126"/>
          </a:xfrm>
          <a:prstGeom prst="downArrow">
            <a:avLst/>
          </a:prstGeom>
          <a:solidFill>
            <a:srgbClr val="0099CC"/>
          </a:solidFill>
          <a:ln>
            <a:solidFill>
              <a:srgbClr val="92D050"/>
            </a:solidFill>
          </a:ln>
        </p:spPr>
        <p:style>
          <a:lnRef idx="1">
            <a:schemeClr val="accent4"/>
          </a:lnRef>
          <a:fillRef idx="1001">
            <a:schemeClr val="lt2"/>
          </a:fillRef>
          <a:effectRef idx="2">
            <a:schemeClr val="accent4"/>
          </a:effectRef>
          <a:fontRef idx="minor">
            <a:schemeClr val="lt1"/>
          </a:fontRef>
        </p:style>
        <p:txBody>
          <a:bodyPr lIns="91436" tIns="45718" rIns="91436" bIns="45718" rtlCol="0" anchor="ctr"/>
          <a:lstStyle/>
          <a:p>
            <a:pPr algn="ctr"/>
            <a:endParaRPr lang="en-GB">
              <a:solidFill>
                <a:schemeClr val="tx2"/>
              </a:solidFill>
            </a:endParaRPr>
          </a:p>
        </p:txBody>
      </p:sp>
    </p:spTree>
    <p:extLst>
      <p:ext uri="{BB962C8B-B14F-4D97-AF65-F5344CB8AC3E}">
        <p14:creationId xmlns:p14="http://schemas.microsoft.com/office/powerpoint/2010/main" val="22001697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the Device</a:t>
            </a:r>
            <a:endParaRPr lang="en-GB" sz="2800" dirty="0">
              <a:latin typeface="Courier New" pitchFamily="49" charset="0"/>
              <a:cs typeface="Courier New" pitchFamily="49" charset="0"/>
            </a:endParaRPr>
          </a:p>
        </p:txBody>
      </p:sp>
      <p:sp>
        <p:nvSpPr>
          <p:cNvPr id="3" name="Content Placeholder 2" descr=" 3"/>
          <p:cNvSpPr>
            <a:spLocks noGrp="1"/>
          </p:cNvSpPr>
          <p:nvPr>
            <p:ph idx="1"/>
          </p:nvPr>
        </p:nvSpPr>
        <p:spPr>
          <a:xfrm>
            <a:off x="1" y="1599848"/>
            <a:ext cx="9072500" cy="4725458"/>
          </a:xfrm>
          <a:noFill/>
        </p:spPr>
        <p:txBody>
          <a:bodyPr>
            <a:normAutofit fontScale="92500" lnSpcReduction="10000"/>
          </a:bodyPr>
          <a:lstStyle/>
          <a:p>
            <a:pPr lvl="0"/>
            <a:r>
              <a:rPr lang="en-GB" dirty="0" smtClean="0">
                <a:solidFill>
                  <a:schemeClr val="tx1"/>
                </a:solidFill>
              </a:rPr>
              <a:t>With </a:t>
            </a:r>
            <a:r>
              <a:rPr lang="en-GB" sz="2000" dirty="0">
                <a:solidFill>
                  <a:schemeClr val="tx1"/>
                </a:solidFill>
                <a:latin typeface="Courier New" pitchFamily="49" charset="0"/>
                <a:cs typeface="Courier New" pitchFamily="49" charset="0"/>
              </a:rPr>
              <a:t>add()</a:t>
            </a:r>
            <a:r>
              <a:rPr lang="en-GB" dirty="0" smtClean="0">
                <a:solidFill>
                  <a:schemeClr val="tx1"/>
                </a:solidFill>
              </a:rPr>
              <a:t> running in parallel we can do vector addition</a:t>
            </a:r>
          </a:p>
          <a:p>
            <a:pPr lvl="0">
              <a:buChar char=" "/>
            </a:pPr>
            <a:r>
              <a:rPr lang="en-GB" smtClean="0">
                <a:solidFill>
                  <a:schemeClr val="tx1"/>
                </a:solidFill>
              </a:rPr>
              <a:t>                                         </a:t>
            </a:r>
            <a:r>
              <a:rPr lang="en-GB" sz="2000"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r>
              <a:rPr lang="en-GB" smtClean="0">
                <a:solidFill>
                  <a:srgbClr val="0099CC"/>
                </a:solidFill>
              </a:rPr>
              <a:t>     </a:t>
            </a:r>
            <a:endParaRPr lang="en-GB" dirty="0">
              <a:solidFill>
                <a:srgbClr val="0099CC"/>
              </a:solidFill>
            </a:endParaRPr>
          </a:p>
          <a:p>
            <a:pPr lvl="1">
              <a:buChar char=" "/>
            </a:pPr>
            <a:r>
              <a:rPr lang="en-GB" smtClean="0">
                <a:solidFill>
                  <a:schemeClr val="tx1"/>
                </a:solidFill>
              </a:rPr>
              <a:t>                                      </a:t>
            </a:r>
            <a:r>
              <a:rPr lang="en-GB" smtClean="0">
                <a:solidFill>
                  <a:srgbClr val="0099CC"/>
                </a:solidFill>
              </a:rPr>
              <a:t>    </a:t>
            </a:r>
            <a:endParaRPr lang="en-GB" dirty="0" smtClean="0">
              <a:solidFill>
                <a:srgbClr val="0099CC"/>
              </a:solidFill>
            </a:endParaRPr>
          </a:p>
          <a:p>
            <a:pPr lvl="1">
              <a:buChar char=" "/>
            </a:pPr>
            <a:r>
              <a:rPr lang="en-GB" smtClean="0">
                <a:solidFill>
                  <a:schemeClr val="tx1"/>
                </a:solidFill>
              </a:rPr>
              <a:t>                                                   </a:t>
            </a:r>
            <a:r>
              <a:rPr lang="en-GB" sz="1800" b="1" smtClean="0">
                <a:solidFill>
                  <a:srgbClr val="0099CC"/>
                </a:solidFill>
                <a:latin typeface="Courier New" pitchFamily="49" charset="0"/>
                <a:cs typeface="Courier New" pitchFamily="49" charset="0"/>
              </a:rPr>
              <a:t>          </a:t>
            </a:r>
            <a:endParaRPr lang="en-GB" b="1" dirty="0">
              <a:solidFill>
                <a:srgbClr val="0099CC"/>
              </a:solidFill>
              <a:latin typeface="Courier New" pitchFamily="49" charset="0"/>
              <a:cs typeface="Courier New" pitchFamily="49" charset="0"/>
            </a:endParaRPr>
          </a:p>
          <a:p>
            <a:pPr>
              <a:buChar char=" "/>
            </a:pPr>
            <a:r>
              <a:rPr lang="en-GB" sz="2000" smtClean="0">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r>
              <a:rPr lang="en-GB" sz="2000" smtClean="0">
                <a:solidFill>
                  <a:schemeClr val="tx1"/>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endParaRPr lang="en-GB" sz="2000" b="1" dirty="0">
              <a:solidFill>
                <a:schemeClr val="tx1"/>
              </a:solidFill>
              <a:latin typeface="Courier New" pitchFamily="49" charset="0"/>
              <a:cs typeface="Courier New" pitchFamily="49" charset="0"/>
            </a:endParaRPr>
          </a:p>
          <a:p>
            <a:pPr>
              <a:buChar char=" "/>
            </a:pPr>
            <a:r>
              <a:rPr lang="en-GB" sz="2000" b="1" smtClean="0">
                <a:solidFill>
                  <a:schemeClr val="tx1"/>
                </a:solidFill>
                <a:latin typeface="Courier New" pitchFamily="49" charset="0"/>
                <a:cs typeface="Courier New" pitchFamily="49" charset="0"/>
              </a:rPr>
              <a:t>                    </a:t>
            </a:r>
            <a:r>
              <a:rPr lang="en-GB" sz="2000" smtClean="0">
                <a:solidFill>
                  <a:schemeClr val="tx1"/>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r>
              <a:rPr lang="en-GB" sz="2000" smtClean="0">
                <a:solidFill>
                  <a:schemeClr val="tx1"/>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endParaRPr lang="en-GB" sz="2000" b="1" dirty="0">
              <a:solidFill>
                <a:schemeClr val="tx1"/>
              </a:solidFill>
              <a:latin typeface="Courier New" pitchFamily="49" charset="0"/>
              <a:cs typeface="Courier New" pitchFamily="49" charset="0"/>
            </a:endParaRPr>
          </a:p>
          <a:p>
            <a:pPr>
              <a:buChar char=" "/>
            </a:pPr>
            <a:r>
              <a:rPr lang="en-GB" sz="2000" b="1" smtClean="0">
                <a:solidFill>
                  <a:schemeClr val="tx1"/>
                </a:solidFill>
                <a:latin typeface="Courier New" pitchFamily="49" charset="0"/>
                <a:cs typeface="Courier New" pitchFamily="49" charset="0"/>
              </a:rPr>
              <a:t>  </a:t>
            </a:r>
            <a:endParaRPr lang="en-GB" sz="2000" b="1" dirty="0" smtClean="0">
              <a:solidFill>
                <a:schemeClr val="tx1"/>
              </a:solidFill>
              <a:latin typeface="Courier New" pitchFamily="49" charset="0"/>
              <a:cs typeface="Courier New" pitchFamily="49" charset="0"/>
            </a:endParaRPr>
          </a:p>
          <a:p>
            <a:pPr>
              <a:buChar char=" "/>
            </a:pPr>
            <a:r>
              <a:rPr lang="en-GB" smtClean="0">
                <a:solidFill>
                  <a:schemeClr val="tx1"/>
                </a:solidFill>
              </a:rPr>
              <a:t>         </a:t>
            </a:r>
            <a:r>
              <a:rPr lang="en-GB" sz="2000" b="1"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marL="0" indent="0">
              <a:buNone/>
            </a:pPr>
            <a:endParaRPr lang="en-GB" sz="1600" dirty="0"/>
          </a:p>
        </p:txBody>
      </p:sp>
    </p:spTree>
    <p:extLst>
      <p:ext uri="{BB962C8B-B14F-4D97-AF65-F5344CB8AC3E}">
        <p14:creationId xmlns:p14="http://schemas.microsoft.com/office/powerpoint/2010/main" val="908190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the Device</a:t>
            </a:r>
            <a:endParaRPr lang="en-GB" sz="2800" dirty="0">
              <a:latin typeface="Courier New" pitchFamily="49" charset="0"/>
              <a:cs typeface="Courier New" pitchFamily="49" charset="0"/>
            </a:endParaRPr>
          </a:p>
        </p:txBody>
      </p:sp>
      <p:sp>
        <p:nvSpPr>
          <p:cNvPr id="3" name="Content Placeholder 2" descr=" 3"/>
          <p:cNvSpPr>
            <a:spLocks noGrp="1"/>
          </p:cNvSpPr>
          <p:nvPr>
            <p:ph idx="1"/>
          </p:nvPr>
        </p:nvSpPr>
        <p:spPr>
          <a:xfrm>
            <a:off x="1" y="1599848"/>
            <a:ext cx="9072500" cy="4725458"/>
          </a:xfrm>
          <a:noFill/>
        </p:spPr>
        <p:txBody>
          <a:bodyPr>
            <a:normAutofit fontScale="92500" lnSpcReduction="10000"/>
          </a:bodyPr>
          <a:lstStyle/>
          <a:p>
            <a:pPr lvl="0"/>
            <a:r>
              <a:rPr lang="en-GB" dirty="0" smtClean="0">
                <a:solidFill>
                  <a:schemeClr val="tx1"/>
                </a:solidFill>
              </a:rPr>
              <a:t>With </a:t>
            </a:r>
            <a:r>
              <a:rPr lang="en-GB" sz="2000" dirty="0">
                <a:solidFill>
                  <a:schemeClr val="tx1"/>
                </a:solidFill>
                <a:latin typeface="Courier New" pitchFamily="49" charset="0"/>
                <a:cs typeface="Courier New" pitchFamily="49" charset="0"/>
              </a:rPr>
              <a:t>add()</a:t>
            </a:r>
            <a:r>
              <a:rPr lang="en-GB" dirty="0" smtClean="0">
                <a:solidFill>
                  <a:schemeClr val="tx1"/>
                </a:solidFill>
              </a:rPr>
              <a:t> running in parallel we can do vector addition</a:t>
            </a:r>
          </a:p>
          <a:p>
            <a:pPr lvl="0"/>
            <a:r>
              <a:rPr lang="en-GB" smtClean="0">
                <a:latin typeface="Bell MT" panose="02020503060305020303" pitchFamily="18" charset="0"/>
              </a:rPr>
              <a:t>Terminology: each parallel invocation of </a:t>
            </a:r>
            <a:r>
              <a:rPr lang="en-GB" sz="2100" smtClean="0">
                <a:latin typeface="Courier New" pitchFamily="49" charset="0"/>
                <a:cs typeface="Courier New" pitchFamily="49" charset="0"/>
              </a:rPr>
              <a:t>add()</a:t>
            </a:r>
            <a:r>
              <a:rPr lang="en-GB" smtClean="0">
                <a:latin typeface="Bell MT" panose="02020503060305020303" pitchFamily="18" charset="0"/>
              </a:rPr>
              <a:t> is referred to as a </a:t>
            </a:r>
            <a:r>
              <a:rPr lang="en-GB" smtClean="0">
                <a:solidFill>
                  <a:srgbClr val="0099CC"/>
                </a:solidFill>
                <a:latin typeface="Bell MT" panose="02020503060305020303" pitchFamily="18" charset="0"/>
              </a:rPr>
              <a:t>block</a:t>
            </a:r>
          </a:p>
          <a:p>
            <a:pPr lvl="1">
              <a:buChar char=" "/>
            </a:pPr>
            <a:r>
              <a:rPr lang="en-GB" smtClean="0">
                <a:solidFill>
                  <a:schemeClr val="tx1"/>
                </a:solidFill>
              </a:rPr>
              <a:t>                                      </a:t>
            </a:r>
            <a:r>
              <a:rPr lang="en-GB" smtClean="0">
                <a:solidFill>
                  <a:srgbClr val="0099CC"/>
                </a:solidFill>
              </a:rPr>
              <a:t>    </a:t>
            </a:r>
            <a:endParaRPr lang="en-GB" dirty="0" smtClean="0">
              <a:solidFill>
                <a:srgbClr val="0099CC"/>
              </a:solidFill>
            </a:endParaRPr>
          </a:p>
          <a:p>
            <a:pPr lvl="1">
              <a:buChar char=" "/>
            </a:pPr>
            <a:r>
              <a:rPr lang="en-GB" smtClean="0">
                <a:solidFill>
                  <a:schemeClr val="tx1"/>
                </a:solidFill>
              </a:rPr>
              <a:t>                                                   </a:t>
            </a:r>
            <a:r>
              <a:rPr lang="en-GB" sz="1800" b="1" smtClean="0">
                <a:solidFill>
                  <a:srgbClr val="0099CC"/>
                </a:solidFill>
                <a:latin typeface="Courier New" pitchFamily="49" charset="0"/>
                <a:cs typeface="Courier New" pitchFamily="49" charset="0"/>
              </a:rPr>
              <a:t>          </a:t>
            </a:r>
            <a:endParaRPr lang="en-GB" b="1" dirty="0">
              <a:solidFill>
                <a:srgbClr val="0099CC"/>
              </a:solidFill>
              <a:latin typeface="Courier New" pitchFamily="49" charset="0"/>
              <a:cs typeface="Courier New" pitchFamily="49" charset="0"/>
            </a:endParaRPr>
          </a:p>
          <a:p>
            <a:pPr>
              <a:buChar char=" "/>
            </a:pPr>
            <a:r>
              <a:rPr lang="en-GB" sz="2000" smtClean="0">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r>
              <a:rPr lang="en-GB" sz="2000" smtClean="0">
                <a:solidFill>
                  <a:schemeClr val="tx1"/>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endParaRPr lang="en-GB" sz="2000" b="1" dirty="0">
              <a:solidFill>
                <a:schemeClr val="tx1"/>
              </a:solidFill>
              <a:latin typeface="Courier New" pitchFamily="49" charset="0"/>
              <a:cs typeface="Courier New" pitchFamily="49" charset="0"/>
            </a:endParaRPr>
          </a:p>
          <a:p>
            <a:pPr>
              <a:buChar char=" "/>
            </a:pPr>
            <a:r>
              <a:rPr lang="en-GB" sz="2000" b="1" smtClean="0">
                <a:solidFill>
                  <a:schemeClr val="tx1"/>
                </a:solidFill>
                <a:latin typeface="Courier New" pitchFamily="49" charset="0"/>
                <a:cs typeface="Courier New" pitchFamily="49" charset="0"/>
              </a:rPr>
              <a:t>                    </a:t>
            </a:r>
            <a:r>
              <a:rPr lang="en-GB" sz="2000" smtClean="0">
                <a:solidFill>
                  <a:schemeClr val="tx1"/>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r>
              <a:rPr lang="en-GB" sz="2000" smtClean="0">
                <a:solidFill>
                  <a:schemeClr val="tx1"/>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endParaRPr lang="en-GB" sz="2000" b="1" dirty="0">
              <a:solidFill>
                <a:schemeClr val="tx1"/>
              </a:solidFill>
              <a:latin typeface="Courier New" pitchFamily="49" charset="0"/>
              <a:cs typeface="Courier New" pitchFamily="49" charset="0"/>
            </a:endParaRPr>
          </a:p>
          <a:p>
            <a:pPr>
              <a:buChar char=" "/>
            </a:pPr>
            <a:r>
              <a:rPr lang="en-GB" sz="2000" b="1" smtClean="0">
                <a:solidFill>
                  <a:schemeClr val="tx1"/>
                </a:solidFill>
                <a:latin typeface="Courier New" pitchFamily="49" charset="0"/>
                <a:cs typeface="Courier New" pitchFamily="49" charset="0"/>
              </a:rPr>
              <a:t>  </a:t>
            </a:r>
            <a:endParaRPr lang="en-GB" sz="2000" b="1" dirty="0" smtClean="0">
              <a:solidFill>
                <a:schemeClr val="tx1"/>
              </a:solidFill>
              <a:latin typeface="Courier New" pitchFamily="49" charset="0"/>
              <a:cs typeface="Courier New" pitchFamily="49" charset="0"/>
            </a:endParaRPr>
          </a:p>
          <a:p>
            <a:pPr>
              <a:buChar char=" "/>
            </a:pPr>
            <a:r>
              <a:rPr lang="en-GB" smtClean="0">
                <a:solidFill>
                  <a:schemeClr val="tx1"/>
                </a:solidFill>
              </a:rPr>
              <a:t>         </a:t>
            </a:r>
            <a:r>
              <a:rPr lang="en-GB" sz="2000" b="1"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marL="0" indent="0">
              <a:buNone/>
            </a:pPr>
            <a:endParaRPr lang="en-GB" sz="1600" dirty="0"/>
          </a:p>
        </p:txBody>
      </p:sp>
    </p:spTree>
    <p:extLst>
      <p:ext uri="{BB962C8B-B14F-4D97-AF65-F5344CB8AC3E}">
        <p14:creationId xmlns:p14="http://schemas.microsoft.com/office/powerpoint/2010/main" val="37693950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the Device</a:t>
            </a:r>
            <a:endParaRPr lang="en-GB" sz="2800" dirty="0">
              <a:latin typeface="Courier New" pitchFamily="49" charset="0"/>
              <a:cs typeface="Courier New" pitchFamily="49" charset="0"/>
            </a:endParaRPr>
          </a:p>
        </p:txBody>
      </p:sp>
      <p:sp>
        <p:nvSpPr>
          <p:cNvPr id="3" name="Content Placeholder 2" descr=" 3"/>
          <p:cNvSpPr>
            <a:spLocks noGrp="1"/>
          </p:cNvSpPr>
          <p:nvPr>
            <p:ph idx="1"/>
          </p:nvPr>
        </p:nvSpPr>
        <p:spPr>
          <a:xfrm>
            <a:off x="1" y="1599848"/>
            <a:ext cx="9072500" cy="4725458"/>
          </a:xfrm>
          <a:noFill/>
        </p:spPr>
        <p:txBody>
          <a:bodyPr>
            <a:normAutofit fontScale="92500" lnSpcReduction="10000"/>
          </a:bodyPr>
          <a:lstStyle/>
          <a:p>
            <a:pPr lvl="0"/>
            <a:r>
              <a:rPr lang="en-GB" dirty="0" smtClean="0">
                <a:solidFill>
                  <a:schemeClr val="tx1"/>
                </a:solidFill>
              </a:rPr>
              <a:t>With </a:t>
            </a:r>
            <a:r>
              <a:rPr lang="en-GB" sz="2000" dirty="0">
                <a:solidFill>
                  <a:schemeClr val="tx1"/>
                </a:solidFill>
                <a:latin typeface="Courier New" pitchFamily="49" charset="0"/>
                <a:cs typeface="Courier New" pitchFamily="49" charset="0"/>
              </a:rPr>
              <a:t>add()</a:t>
            </a:r>
            <a:r>
              <a:rPr lang="en-GB" dirty="0" smtClean="0">
                <a:solidFill>
                  <a:schemeClr val="tx1"/>
                </a:solidFill>
              </a:rPr>
              <a:t> running in parallel we can do vector addition</a:t>
            </a:r>
          </a:p>
          <a:p>
            <a:pPr lvl="0"/>
            <a:r>
              <a:rPr lang="en-GB" smtClean="0">
                <a:latin typeface="Bell MT" panose="02020503060305020303" pitchFamily="18" charset="0"/>
              </a:rPr>
              <a:t>Terminology: each parallel invocation of </a:t>
            </a:r>
            <a:r>
              <a:rPr lang="en-GB" sz="2100" smtClean="0">
                <a:latin typeface="Courier New" pitchFamily="49" charset="0"/>
                <a:cs typeface="Courier New" pitchFamily="49" charset="0"/>
              </a:rPr>
              <a:t>add()</a:t>
            </a:r>
            <a:r>
              <a:rPr lang="en-GB" smtClean="0">
                <a:latin typeface="Bell MT" panose="02020503060305020303" pitchFamily="18" charset="0"/>
              </a:rPr>
              <a:t> is referred to as a </a:t>
            </a:r>
            <a:r>
              <a:rPr lang="en-GB" smtClean="0">
                <a:solidFill>
                  <a:srgbClr val="0099CC"/>
                </a:solidFill>
                <a:latin typeface="Bell MT" panose="02020503060305020303" pitchFamily="18" charset="0"/>
              </a:rPr>
              <a:t>block</a:t>
            </a:r>
          </a:p>
          <a:p>
            <a:pPr lvl="1"/>
            <a:r>
              <a:rPr lang="en-GB" smtClean="0">
                <a:solidFill>
                  <a:schemeClr val="tx1"/>
                </a:solidFill>
                <a:latin typeface="Bell MT" panose="02020503060305020303" pitchFamily="18" charset="0"/>
              </a:rPr>
              <a:t>The set of blocks is referred to as a </a:t>
            </a:r>
            <a:r>
              <a:rPr lang="en-GB" smtClean="0">
                <a:solidFill>
                  <a:srgbClr val="0099CC"/>
                </a:solidFill>
                <a:latin typeface="Bell MT" panose="02020503060305020303" pitchFamily="18" charset="0"/>
              </a:rPr>
              <a:t>grid</a:t>
            </a:r>
          </a:p>
          <a:p>
            <a:pPr lvl="1"/>
            <a:r>
              <a:rPr lang="en-GB" smtClean="0">
                <a:solidFill>
                  <a:schemeClr val="tx1"/>
                </a:solidFill>
                <a:latin typeface="Bell MT" panose="02020503060305020303" pitchFamily="18" charset="0"/>
              </a:rPr>
              <a:t>Each invocation can refer to its block index using </a:t>
            </a:r>
            <a:r>
              <a:rPr lang="en-GB" sz="1800" b="1" smtClean="0">
                <a:solidFill>
                  <a:srgbClr val="0099CC"/>
                </a:solidFill>
                <a:latin typeface="Courier New" pitchFamily="49" charset="0"/>
                <a:cs typeface="Courier New" pitchFamily="49" charset="0"/>
              </a:rPr>
              <a:t>blockIdx.x</a:t>
            </a:r>
            <a:endParaRPr lang="en-GB" b="1" smtClean="0">
              <a:solidFill>
                <a:srgbClr val="0099CC"/>
              </a:solidFill>
              <a:latin typeface="Courier New" pitchFamily="49" charset="0"/>
              <a:cs typeface="Courier New" pitchFamily="49" charset="0"/>
            </a:endParaRPr>
          </a:p>
          <a:p>
            <a:pPr marL="0" lvl="0" indent="0">
              <a:buNone/>
            </a:pPr>
            <a:r>
              <a:rPr lang="en-GB" sz="2100" smtClean="0">
                <a:latin typeface="Courier New" panose="02070309020205020404" pitchFamily="49" charset="0"/>
                <a:cs typeface="Courier New" pitchFamily="49" charset="0"/>
              </a:rPr>
              <a:t>	</a:t>
            </a:r>
            <a:r>
              <a:rPr lang="en-GB" sz="2100" b="1" smtClean="0">
                <a:latin typeface="Courier New" pitchFamily="49" charset="0"/>
                <a:cs typeface="Courier New" pitchFamily="49" charset="0"/>
              </a:rPr>
              <a:t>__global__ void add(int *a, </a:t>
            </a:r>
            <a:r>
              <a:rPr lang="en-GB" sz="2100" smtClean="0">
                <a:latin typeface="Courier New" pitchFamily="49" charset="0"/>
                <a:cs typeface="Courier New" pitchFamily="49" charset="0"/>
              </a:rPr>
              <a:t>int</a:t>
            </a:r>
            <a:r>
              <a:rPr lang="en-GB" sz="2100" b="1" smtClean="0">
                <a:latin typeface="Courier New" pitchFamily="49" charset="0"/>
                <a:cs typeface="Courier New" pitchFamily="49" charset="0"/>
              </a:rPr>
              <a:t> *b, int *c) {</a:t>
            </a:r>
          </a:p>
          <a:p>
            <a:pPr marL="0" lvl="0" indent="0">
              <a:buNone/>
            </a:pPr>
            <a:r>
              <a:rPr lang="en-GB" sz="2100" b="1" smtClean="0">
                <a:latin typeface="Courier New" pitchFamily="49" charset="0"/>
                <a:cs typeface="Courier New" pitchFamily="49" charset="0"/>
              </a:rPr>
              <a:t>		c[blockIdx.x] = a[</a:t>
            </a:r>
            <a:r>
              <a:rPr lang="en-GB" sz="2100" smtClean="0">
                <a:latin typeface="Courier New" pitchFamily="49" charset="0"/>
                <a:cs typeface="Courier New" pitchFamily="49" charset="0"/>
              </a:rPr>
              <a:t>blockIdx.x</a:t>
            </a:r>
            <a:r>
              <a:rPr lang="en-GB" sz="2100" b="1" smtClean="0">
                <a:latin typeface="Courier New" pitchFamily="49" charset="0"/>
                <a:cs typeface="Courier New" pitchFamily="49" charset="0"/>
              </a:rPr>
              <a:t>] + b[</a:t>
            </a:r>
            <a:r>
              <a:rPr lang="en-GB" sz="2100" smtClean="0">
                <a:latin typeface="Courier New" pitchFamily="49" charset="0"/>
                <a:cs typeface="Courier New" pitchFamily="49" charset="0"/>
              </a:rPr>
              <a:t>blockIdx.x</a:t>
            </a:r>
            <a:r>
              <a:rPr lang="en-GB" sz="2100" b="1" smtClean="0">
                <a:latin typeface="Courier New" pitchFamily="49" charset="0"/>
                <a:cs typeface="Courier New" pitchFamily="49" charset="0"/>
              </a:rPr>
              <a:t>];</a:t>
            </a:r>
          </a:p>
          <a:p>
            <a:pPr marL="0" lvl="0" indent="0">
              <a:buNone/>
            </a:pPr>
            <a:r>
              <a:rPr lang="en-GB" sz="2100" b="1" smtClean="0">
                <a:latin typeface="Courier New" pitchFamily="49" charset="0"/>
                <a:cs typeface="Courier New" pitchFamily="49" charset="0"/>
              </a:rPr>
              <a:t>	}</a:t>
            </a:r>
          </a:p>
          <a:p>
            <a:pPr lvl="0"/>
            <a:r>
              <a:rPr lang="en-GB" smtClean="0">
                <a:latin typeface="Bell MT" panose="02020503060305020303" pitchFamily="18" charset="0"/>
              </a:rPr>
              <a:t>By using </a:t>
            </a:r>
            <a:r>
              <a:rPr lang="en-GB" sz="2100" b="1" smtClean="0">
                <a:latin typeface="Courier New" pitchFamily="49" charset="0"/>
                <a:cs typeface="Courier New" pitchFamily="49" charset="0"/>
              </a:rPr>
              <a:t>blockIdx.x</a:t>
            </a:r>
            <a:r>
              <a:rPr lang="en-GB" smtClean="0">
                <a:latin typeface="Bell MT" panose="02020503060305020303" pitchFamily="18" charset="0"/>
              </a:rPr>
              <a:t> to index into the array, each block handles a different index</a:t>
            </a:r>
          </a:p>
          <a:p>
            <a:pPr marL="0" indent="0">
              <a:buNone/>
            </a:pPr>
            <a:endParaRPr lang="en-GB" sz="1600" dirty="0"/>
          </a:p>
        </p:txBody>
      </p:sp>
    </p:spTree>
    <p:extLst>
      <p:ext uri="{BB962C8B-B14F-4D97-AF65-F5344CB8AC3E}">
        <p14:creationId xmlns:p14="http://schemas.microsoft.com/office/powerpoint/2010/main" val="33320320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Title 3" descr=" 4"/>
          <p:cNvSpPr>
            <a:spLocks noGrp="1"/>
          </p:cNvSpPr>
          <p:nvPr>
            <p:ph type="title"/>
          </p:nvPr>
        </p:nvSpPr>
        <p:spPr/>
        <p:txBody>
          <a:bodyPr/>
          <a:lstStyle/>
          <a:p>
            <a:r>
              <a:rPr lang="en-GB" dirty="0" smtClean="0"/>
              <a:t>CPU </a:t>
            </a:r>
            <a:r>
              <a:rPr lang="en-GB" dirty="0" err="1" smtClean="0"/>
              <a:t>vs</a:t>
            </a:r>
            <a:r>
              <a:rPr lang="en-GB" dirty="0" smtClean="0"/>
              <a:t> GPU architectures</a:t>
            </a:r>
            <a:endParaRPr lang="en-GB" dirty="0"/>
          </a:p>
        </p:txBody>
      </p:sp>
      <p:sp>
        <p:nvSpPr>
          <p:cNvPr id="2" name="Text Placeholder 1" descr=" 2"/>
          <p:cNvSpPr>
            <a:spLocks noGrp="1"/>
          </p:cNvSpPr>
          <p:nvPr>
            <p:ph idx="1"/>
          </p:nvPr>
        </p:nvSpPr>
        <p:spPr>
          <a:xfrm>
            <a:off x="332497" y="1592178"/>
            <a:ext cx="4587547" cy="4709502"/>
          </a:xfrm>
        </p:spPr>
        <p:txBody>
          <a:bodyPr>
            <a:normAutofit lnSpcReduction="10000"/>
          </a:bodyPr>
          <a:lstStyle/>
          <a:p>
            <a:pPr>
              <a:lnSpc>
                <a:spcPct val="110000"/>
              </a:lnSpc>
              <a:buChar char=" "/>
            </a:pPr>
            <a:r>
              <a:rPr lang="en-US" sz="2000" b="0" smtClean="0">
                <a:effectLst>
                  <a:outerShdw blurRad="38100" dist="38100" dir="2700000" algn="tl">
                    <a:srgbClr val="000000">
                      <a:alpha val="43137"/>
                    </a:srgbClr>
                  </a:outerShdw>
                </a:effectLst>
              </a:rPr>
              <a:t>                                      </a:t>
            </a:r>
            <a:br>
              <a:rPr lang="en-US" sz="2000" b="0" smtClean="0">
                <a:effectLst>
                  <a:outerShdw blurRad="38100" dist="38100" dir="2700000" algn="tl">
                    <a:srgbClr val="000000">
                      <a:alpha val="43137"/>
                    </a:srgbClr>
                  </a:outerShdw>
                </a:effectLst>
              </a:rPr>
            </a:br>
            <a:r>
              <a:rPr lang="en-US" sz="2000" b="0" smtClean="0">
                <a:effectLst>
                  <a:outerShdw blurRad="38100" dist="38100" dir="2700000" algn="tl">
                    <a:srgbClr val="000000">
                      <a:alpha val="43137"/>
                    </a:srgbClr>
                  </a:outerShdw>
                </a:effectLst>
              </a:rPr>
              <a:t>                          </a:t>
            </a:r>
            <a:br>
              <a:rPr lang="en-US" sz="2000" b="0" smtClean="0">
                <a:effectLst>
                  <a:outerShdw blurRad="38100" dist="38100" dir="2700000" algn="tl">
                    <a:srgbClr val="000000">
                      <a:alpha val="43137"/>
                    </a:srgbClr>
                  </a:outerShdw>
                </a:effectLst>
              </a:rPr>
            </a:b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br>
              <a:rPr lang="en-US" sz="2000" b="0" smtClean="0">
                <a:effectLst>
                  <a:outerShdw blurRad="38100" dist="38100" dir="2700000" algn="tl">
                    <a:srgbClr val="000000">
                      <a:alpha val="43137"/>
                    </a:srgbClr>
                  </a:outerShdw>
                </a:effectLst>
              </a:rPr>
            </a:b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GB" sz="2000" b="0" smtClean="0">
                <a:effectLst>
                  <a:outerShdw blurRad="38100" dist="38100" dir="2700000" algn="tl">
                    <a:srgbClr val="000000">
                      <a:alpha val="43137"/>
                    </a:srgbClr>
                  </a:outerShdw>
                </a:effectLst>
              </a:rPr>
              <a:t>                                    </a:t>
            </a:r>
            <a:br>
              <a:rPr lang="en-GB" sz="2000" b="0" smtClean="0">
                <a:effectLst>
                  <a:outerShdw blurRad="38100" dist="38100" dir="2700000" algn="tl">
                    <a:srgbClr val="000000">
                      <a:alpha val="43137"/>
                    </a:srgbClr>
                  </a:outerShdw>
                </a:effectLst>
              </a:rPr>
            </a:br>
            <a:r>
              <a:rPr lang="en-GB" sz="2000" b="0" smtClean="0">
                <a:effectLst>
                  <a:outerShdw blurRad="38100" dist="38100" dir="2700000" algn="tl">
                    <a:srgbClr val="000000">
                      <a:alpha val="43137"/>
                    </a:srgbClr>
                  </a:outerShdw>
                </a:effectLst>
              </a:rPr>
              <a:t>                                     </a:t>
            </a:r>
            <a:br>
              <a:rPr lang="en-GB" sz="2000" b="0" smtClean="0">
                <a:effectLst>
                  <a:outerShdw blurRad="38100" dist="38100" dir="2700000" algn="tl">
                    <a:srgbClr val="000000">
                      <a:alpha val="43137"/>
                    </a:srgbClr>
                  </a:outerShdw>
                </a:effectLst>
              </a:rPr>
            </a:br>
            <a:r>
              <a:rPr lang="en-GB" sz="2000" b="0" smtClean="0">
                <a:effectLst>
                  <a:outerShdw blurRad="38100" dist="38100" dir="2700000" algn="tl">
                    <a:srgbClr val="000000">
                      <a:alpha val="43137"/>
                    </a:srgbClr>
                  </a:outerShdw>
                </a:effectLst>
              </a:rPr>
              <a:t>      </a:t>
            </a:r>
            <a:r>
              <a:rPr lang="en-GB" sz="2000" smtClean="0">
                <a:effectLst>
                  <a:outerShdw blurRad="38100" dist="38100" dir="2700000" algn="tl">
                    <a:srgbClr val="000000">
                      <a:alpha val="43137"/>
                    </a:srgbClr>
                  </a:outerShdw>
                </a:effectLst>
              </a:rPr>
              <a:t>                        </a:t>
            </a:r>
            <a:endParaRPr lang="en-GB" sz="2000" b="0" dirty="0" smtClean="0">
              <a:effectLst>
                <a:outerShdw blurRad="38100" dist="38100" dir="2700000" algn="tl">
                  <a:srgbClr val="000000">
                    <a:alpha val="43137"/>
                  </a:srgbClr>
                </a:outerShdw>
              </a:effectLst>
            </a:endParaRPr>
          </a:p>
          <a:p>
            <a:pPr marL="0" indent="0">
              <a:lnSpc>
                <a:spcPct val="110000"/>
              </a:lnSpc>
              <a:buNone/>
            </a:pPr>
            <a:endParaRPr lang="en-GB" sz="2000" b="0" dirty="0">
              <a:effectLst>
                <a:outerShdw blurRad="38100" dist="38100" dir="2700000" algn="tl">
                  <a:srgbClr val="000000">
                    <a:alpha val="43137"/>
                  </a:srgbClr>
                </a:outerShdw>
              </a:effectLst>
            </a:endParaRPr>
          </a:p>
        </p:txBody>
      </p:sp>
      <p:grpSp>
        <p:nvGrpSpPr>
          <p:cNvPr id="12" name="Group 11" descr=" 12"/>
          <p:cNvGrpSpPr/>
          <p:nvPr/>
        </p:nvGrpSpPr>
        <p:grpSpPr>
          <a:xfrm>
            <a:off x="655490" y="1046522"/>
            <a:ext cx="3478592" cy="3070248"/>
            <a:chOff x="732015" y="1936086"/>
            <a:chExt cx="3478592" cy="307024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5" y="1936086"/>
              <a:ext cx="3478592" cy="2516570"/>
            </a:xfrm>
            <a:prstGeom prst="rect">
              <a:avLst/>
            </a:prstGeom>
          </p:spPr>
        </p:pic>
        <p:sp>
          <p:nvSpPr>
            <p:cNvPr id="11" name="TextBox 10"/>
            <p:cNvSpPr txBox="1"/>
            <p:nvPr/>
          </p:nvSpPr>
          <p:spPr>
            <a:xfrm>
              <a:off x="864129" y="4483114"/>
              <a:ext cx="3214363"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latin typeface="Bell MT" panose="02020503060305020303" pitchFamily="18" charset="0"/>
                </a:rPr>
                <a:t>CPU</a:t>
              </a:r>
              <a:endParaRPr lang="en-GB" sz="2800" b="1" dirty="0">
                <a:effectLst>
                  <a:outerShdw blurRad="38100" dist="38100" dir="2700000" algn="tl">
                    <a:srgbClr val="000000">
                      <a:alpha val="43137"/>
                    </a:srgbClr>
                  </a:outerShdw>
                </a:effectLst>
                <a:latin typeface="Bell MT" panose="02020503060305020303" pitchFamily="18" charset="0"/>
              </a:endParaRPr>
            </a:p>
          </p:txBody>
        </p:sp>
      </p:grpSp>
      <p:grpSp>
        <p:nvGrpSpPr>
          <p:cNvPr id="13" name="Group 12" descr=" 13"/>
          <p:cNvGrpSpPr/>
          <p:nvPr/>
        </p:nvGrpSpPr>
        <p:grpSpPr>
          <a:xfrm>
            <a:off x="5511521" y="1046522"/>
            <a:ext cx="2985520" cy="3406134"/>
            <a:chOff x="5048137" y="1600200"/>
            <a:chExt cx="3908266" cy="4813752"/>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137" y="1600200"/>
              <a:ext cx="3908266" cy="4260074"/>
            </a:xfrm>
            <a:prstGeom prst="rect">
              <a:avLst/>
            </a:prstGeom>
          </p:spPr>
        </p:pic>
        <p:sp>
          <p:nvSpPr>
            <p:cNvPr id="14" name="TextBox 13"/>
            <p:cNvSpPr txBox="1"/>
            <p:nvPr/>
          </p:nvSpPr>
          <p:spPr>
            <a:xfrm>
              <a:off x="5395088" y="5890732"/>
              <a:ext cx="3214363" cy="523220"/>
            </a:xfrm>
            <a:prstGeom prst="rect">
              <a:avLst/>
            </a:prstGeom>
            <a:noFill/>
          </p:spPr>
          <p:txBody>
            <a:bodyPr wrap="square" rtlCol="0">
              <a:spAutoFit/>
            </a:bodyPr>
            <a:lstStyle/>
            <a:p>
              <a:pPr algn="ctr"/>
              <a:r>
                <a:rPr lang="en-GB" sz="2800" b="1" dirty="0">
                  <a:effectLst>
                    <a:outerShdw blurRad="38100" dist="38100" dir="2700000" algn="tl">
                      <a:srgbClr val="000000">
                        <a:alpha val="43137"/>
                      </a:srgbClr>
                    </a:outerShdw>
                  </a:effectLst>
                  <a:latin typeface="Bell MT" panose="02020503060305020303" pitchFamily="18" charset="0"/>
                </a:rPr>
                <a:t>G</a:t>
              </a:r>
              <a:r>
                <a:rPr lang="en-GB" sz="2800" b="1" dirty="0" smtClean="0">
                  <a:effectLst>
                    <a:outerShdw blurRad="38100" dist="38100" dir="2700000" algn="tl">
                      <a:srgbClr val="000000">
                        <a:alpha val="43137"/>
                      </a:srgbClr>
                    </a:outerShdw>
                  </a:effectLst>
                  <a:latin typeface="Bell MT" panose="02020503060305020303" pitchFamily="18" charset="0"/>
                </a:rPr>
                <a:t>PU</a:t>
              </a:r>
              <a:endParaRPr lang="en-GB" sz="2800" b="1" dirty="0">
                <a:effectLst>
                  <a:outerShdw blurRad="38100" dist="38100" dir="2700000" algn="tl">
                    <a:srgbClr val="000000">
                      <a:alpha val="43137"/>
                    </a:srgbClr>
                  </a:outerShdw>
                </a:effectLst>
                <a:latin typeface="Bell MT" panose="02020503060305020303" pitchFamily="18" charset="0"/>
              </a:endParaRPr>
            </a:p>
          </p:txBody>
        </p:sp>
      </p:grpSp>
      <p:pic>
        <p:nvPicPr>
          <p:cNvPr id="3074" name="Picture 2" descr=" 30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9187" y="4880650"/>
            <a:ext cx="2195739" cy="18041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 6"/>
          <p:cNvPicPr>
            <a:picLocks noChangeAspect="1"/>
          </p:cNvPicPr>
          <p:nvPr/>
        </p:nvPicPr>
        <p:blipFill>
          <a:blip r:embed="rId6"/>
          <a:stretch>
            <a:fillRect/>
          </a:stretch>
        </p:blipFill>
        <p:spPr>
          <a:xfrm>
            <a:off x="1683085" y="4668666"/>
            <a:ext cx="1556248" cy="1633014"/>
          </a:xfrm>
          <a:prstGeom prst="rect">
            <a:avLst/>
          </a:prstGeom>
        </p:spPr>
      </p:pic>
      <p:sp>
        <p:nvSpPr>
          <p:cNvPr id="3" name="Slide Number Placeholder 2" descr=" 3"/>
          <p:cNvSpPr>
            <a:spLocks noGrp="1"/>
          </p:cNvSpPr>
          <p:nvPr>
            <p:ph type="sldNum" sz="quarter" idx="12"/>
          </p:nvPr>
        </p:nvSpPr>
        <p:spPr/>
        <p:txBody>
          <a:bodyPr/>
          <a:lstStyle/>
          <a:p>
            <a:r>
              <a:rPr lang="en-GB" smtClean="0"/>
              <a:t>4</a:t>
            </a:r>
            <a:endParaRPr lang="en-GB"/>
          </a:p>
        </p:txBody>
      </p:sp>
    </p:spTree>
    <p:extLst>
      <p:ext uri="{BB962C8B-B14F-4D97-AF65-F5344CB8AC3E}">
        <p14:creationId xmlns:p14="http://schemas.microsoft.com/office/powerpoint/2010/main" val="3595842946"/>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the Device</a:t>
            </a:r>
            <a:endParaRPr lang="en-GB" sz="2800" dirty="0">
              <a:latin typeface="Courier New" pitchFamily="49" charset="0"/>
              <a:cs typeface="Courier New" pitchFamily="49" charset="0"/>
            </a:endParaRPr>
          </a:p>
        </p:txBody>
      </p:sp>
      <p:sp>
        <p:nvSpPr>
          <p:cNvPr id="3" name="Content Placeholder 2" descr=" 3"/>
          <p:cNvSpPr>
            <a:spLocks noGrp="1"/>
          </p:cNvSpPr>
          <p:nvPr>
            <p:ph idx="1"/>
          </p:nvPr>
        </p:nvSpPr>
        <p:spPr>
          <a:xfrm>
            <a:off x="116505" y="1600200"/>
            <a:ext cx="8570295" cy="4525963"/>
          </a:xfrm>
          <a:noFill/>
        </p:spPr>
        <p:txBody>
          <a:bodyPr/>
          <a:lstStyle/>
          <a:p>
            <a:pPr marL="0" indent="0">
              <a:buNone/>
            </a:pPr>
            <a:r>
              <a:rPr lang="en-GB" sz="2000" b="1" dirty="0" smtClean="0">
                <a:solidFill>
                  <a:schemeClr val="tx2"/>
                </a:solidFill>
                <a:latin typeface="Courier New" pitchFamily="49" charset="0"/>
                <a:cs typeface="Courier New" pitchFamily="49" charset="0"/>
              </a:rPr>
              <a:t>    __</a:t>
            </a:r>
            <a:r>
              <a:rPr lang="en-GB" sz="2000" b="1" dirty="0">
                <a:solidFill>
                  <a:schemeClr val="tx2"/>
                </a:solidFill>
                <a:latin typeface="Courier New" pitchFamily="49" charset="0"/>
                <a:cs typeface="Courier New" pitchFamily="49" charset="0"/>
              </a:rPr>
              <a:t>global__ void </a:t>
            </a:r>
            <a:r>
              <a:rPr lang="en-GB" sz="2000" b="1" dirty="0">
                <a:latin typeface="Courier New" pitchFamily="49" charset="0"/>
                <a:cs typeface="Courier New" pitchFamily="49" charset="0"/>
              </a:rPr>
              <a:t>add(</a:t>
            </a:r>
            <a:r>
              <a:rPr lang="en-GB" sz="2000" b="1" dirty="0" err="1">
                <a:solidFill>
                  <a:schemeClr val="tx2"/>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a:latin typeface="Courier New" pitchFamily="49" charset="0"/>
                <a:cs typeface="Courier New" pitchFamily="49" charset="0"/>
              </a:rPr>
              <a:t>*a, </a:t>
            </a:r>
            <a:r>
              <a:rPr lang="en-GB" sz="2000" b="1" dirty="0" err="1">
                <a:solidFill>
                  <a:schemeClr val="tx2"/>
                </a:solidFill>
                <a:latin typeface="Courier New" pitchFamily="49" charset="0"/>
                <a:cs typeface="Courier New" pitchFamily="49" charset="0"/>
              </a:rPr>
              <a:t>int</a:t>
            </a:r>
            <a:r>
              <a:rPr lang="en-GB" sz="2000" b="1" dirty="0">
                <a:latin typeface="Courier New" pitchFamily="49" charset="0"/>
                <a:cs typeface="Courier New" pitchFamily="49" charset="0"/>
              </a:rPr>
              <a:t> *b, </a:t>
            </a:r>
            <a:r>
              <a:rPr lang="en-GB" sz="2000" b="1" dirty="0" err="1">
                <a:solidFill>
                  <a:schemeClr val="tx2"/>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smtClean="0">
                <a:latin typeface="Courier New" pitchFamily="49" charset="0"/>
                <a:cs typeface="Courier New" pitchFamily="49" charset="0"/>
              </a:rPr>
              <a:t>*c) </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c[</a:t>
            </a:r>
            <a:r>
              <a:rPr lang="en-GB" sz="2000" b="1" dirty="0" err="1" smtClean="0">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 = a[</a:t>
            </a:r>
            <a:r>
              <a:rPr lang="en-GB" sz="2000" b="1" dirty="0" err="1">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 + b[</a:t>
            </a:r>
            <a:r>
              <a:rPr lang="en-GB" sz="2000" b="1" dirty="0" err="1">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buChar char=" "/>
            </a:pPr>
            <a:r>
              <a:rPr lang="en-GB" smtClean="0">
                <a:solidFill>
                  <a:schemeClr val="tx1"/>
                </a:solidFill>
              </a:rPr>
              <a:t>                                         </a:t>
            </a:r>
            <a:br>
              <a:rPr lang="en-GB" smtClean="0">
                <a:solidFill>
                  <a:schemeClr val="tx1"/>
                </a:solidFill>
              </a:rPr>
            </a:br>
            <a:r>
              <a:rPr lang="en-GB" smtClean="0">
                <a:solidFill>
                  <a:schemeClr val="tx1"/>
                </a:solidFill>
              </a:rPr>
              <a:t>         </a:t>
            </a:r>
            <a:endParaRPr lang="en-GB" dirty="0" smtClean="0">
              <a:solidFill>
                <a:schemeClr val="tx1"/>
              </a:solidFill>
            </a:endParaRPr>
          </a:p>
          <a:p>
            <a:pPr marL="0" indent="0">
              <a:buNone/>
            </a:pPr>
            <a:endParaRPr lang="en-GB" sz="1600" dirty="0"/>
          </a:p>
        </p:txBody>
      </p:sp>
    </p:spTree>
    <p:extLst>
      <p:ext uri="{BB962C8B-B14F-4D97-AF65-F5344CB8AC3E}">
        <p14:creationId xmlns:p14="http://schemas.microsoft.com/office/powerpoint/2010/main" val="41515942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the Device</a:t>
            </a:r>
            <a:endParaRPr lang="en-GB" sz="2800" dirty="0">
              <a:latin typeface="Courier New" pitchFamily="49" charset="0"/>
              <a:cs typeface="Courier New" pitchFamily="49" charset="0"/>
            </a:endParaRPr>
          </a:p>
        </p:txBody>
      </p:sp>
      <p:sp>
        <p:nvSpPr>
          <p:cNvPr id="3" name="Content Placeholder 2" descr=" 3"/>
          <p:cNvSpPr>
            <a:spLocks noGrp="1"/>
          </p:cNvSpPr>
          <p:nvPr>
            <p:ph idx="1"/>
          </p:nvPr>
        </p:nvSpPr>
        <p:spPr>
          <a:xfrm>
            <a:off x="116505" y="1600200"/>
            <a:ext cx="8570295" cy="4525963"/>
          </a:xfrm>
          <a:noFill/>
        </p:spPr>
        <p:txBody>
          <a:bodyPr/>
          <a:lstStyle/>
          <a:p>
            <a:pPr marL="0" indent="0">
              <a:buNone/>
            </a:pPr>
            <a:r>
              <a:rPr lang="en-GB" sz="2000" b="1" dirty="0" smtClean="0">
                <a:solidFill>
                  <a:schemeClr val="tx2"/>
                </a:solidFill>
                <a:latin typeface="Courier New" pitchFamily="49" charset="0"/>
                <a:cs typeface="Courier New" pitchFamily="49" charset="0"/>
              </a:rPr>
              <a:t>    __</a:t>
            </a:r>
            <a:r>
              <a:rPr lang="en-GB" sz="2000" b="1" dirty="0">
                <a:solidFill>
                  <a:schemeClr val="tx2"/>
                </a:solidFill>
                <a:latin typeface="Courier New" pitchFamily="49" charset="0"/>
                <a:cs typeface="Courier New" pitchFamily="49" charset="0"/>
              </a:rPr>
              <a:t>global__ void </a:t>
            </a:r>
            <a:r>
              <a:rPr lang="en-GB" sz="2000" b="1" dirty="0">
                <a:latin typeface="Courier New" pitchFamily="49" charset="0"/>
                <a:cs typeface="Courier New" pitchFamily="49" charset="0"/>
              </a:rPr>
              <a:t>add(</a:t>
            </a:r>
            <a:r>
              <a:rPr lang="en-GB" sz="2000" b="1" dirty="0" err="1">
                <a:solidFill>
                  <a:schemeClr val="tx2"/>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a:latin typeface="Courier New" pitchFamily="49" charset="0"/>
                <a:cs typeface="Courier New" pitchFamily="49" charset="0"/>
              </a:rPr>
              <a:t>*a, </a:t>
            </a:r>
            <a:r>
              <a:rPr lang="en-GB" sz="2000" b="1" dirty="0" err="1">
                <a:solidFill>
                  <a:schemeClr val="tx2"/>
                </a:solidFill>
                <a:latin typeface="Courier New" pitchFamily="49" charset="0"/>
                <a:cs typeface="Courier New" pitchFamily="49" charset="0"/>
              </a:rPr>
              <a:t>int</a:t>
            </a:r>
            <a:r>
              <a:rPr lang="en-GB" sz="2000" b="1" dirty="0">
                <a:latin typeface="Courier New" pitchFamily="49" charset="0"/>
                <a:cs typeface="Courier New" pitchFamily="49" charset="0"/>
              </a:rPr>
              <a:t> *b, </a:t>
            </a:r>
            <a:r>
              <a:rPr lang="en-GB" sz="2000" b="1" dirty="0" err="1">
                <a:solidFill>
                  <a:schemeClr val="tx2"/>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smtClean="0">
                <a:latin typeface="Courier New" pitchFamily="49" charset="0"/>
                <a:cs typeface="Courier New" pitchFamily="49" charset="0"/>
              </a:rPr>
              <a:t>*c) </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c[</a:t>
            </a:r>
            <a:r>
              <a:rPr lang="en-GB" sz="2000" b="1" dirty="0" err="1" smtClean="0">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 = a[</a:t>
            </a:r>
            <a:r>
              <a:rPr lang="en-GB" sz="2000" b="1" dirty="0" err="1">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 + b[</a:t>
            </a:r>
            <a:r>
              <a:rPr lang="en-GB" sz="2000" b="1" dirty="0" err="1">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r>
              <a:rPr lang="en-GB" smtClean="0">
                <a:latin typeface="Bell MT" panose="02020503060305020303" pitchFamily="18" charset="0"/>
              </a:rPr>
              <a:t>On the device, each block can execute in parallel:</a:t>
            </a:r>
          </a:p>
          <a:p>
            <a:pPr marL="0" indent="0">
              <a:buNone/>
            </a:pPr>
            <a:endParaRPr lang="en-GB" sz="1600" dirty="0"/>
          </a:p>
        </p:txBody>
      </p:sp>
      <p:sp>
        <p:nvSpPr>
          <p:cNvPr id="4" name="Rounded Rectangle 3" descr=" 4"/>
          <p:cNvSpPr/>
          <p:nvPr/>
        </p:nvSpPr>
        <p:spPr>
          <a:xfrm>
            <a:off x="799080" y="4819155"/>
            <a:ext cx="1890210" cy="560062"/>
          </a:xfrm>
          <a:prstGeom prst="roundRect">
            <a:avLst/>
          </a:prstGeom>
        </p:spPr>
        <p:style>
          <a:lnRef idx="3">
            <a:schemeClr val="lt1"/>
          </a:lnRef>
          <a:fillRef idx="1">
            <a:schemeClr val="accent6"/>
          </a:fillRef>
          <a:effectRef idx="1">
            <a:schemeClr val="accent6"/>
          </a:effectRef>
          <a:fontRef idx="minor">
            <a:schemeClr val="lt1"/>
          </a:fontRef>
        </p:style>
        <p:txBody>
          <a:bodyPr lIns="35999" tIns="45718" rIns="35999" bIns="45718" spcCol="0" rtlCol="0" anchor="ctr"/>
          <a:lstStyle/>
          <a:p>
            <a:pPr algn="ctr"/>
            <a:r>
              <a:rPr lang="en-GB" sz="1400" b="1" dirty="0">
                <a:solidFill>
                  <a:schemeClr val="bg1"/>
                </a:solidFill>
                <a:latin typeface="Courier New" pitchFamily="49" charset="0"/>
                <a:cs typeface="Courier New" pitchFamily="49" charset="0"/>
              </a:rPr>
              <a:t>c[0</a:t>
            </a:r>
            <a:r>
              <a:rPr lang="en-GB" sz="1400" b="1" dirty="0" smtClean="0">
                <a:solidFill>
                  <a:schemeClr val="bg1"/>
                </a:solidFill>
                <a:latin typeface="Courier New" pitchFamily="49" charset="0"/>
                <a:cs typeface="Courier New" pitchFamily="49" charset="0"/>
              </a:rPr>
              <a:t>]= </a:t>
            </a:r>
            <a:r>
              <a:rPr lang="en-GB" sz="1400" b="1" dirty="0">
                <a:solidFill>
                  <a:schemeClr val="bg1"/>
                </a:solidFill>
                <a:latin typeface="Courier New" pitchFamily="49" charset="0"/>
                <a:cs typeface="Courier New" pitchFamily="49" charset="0"/>
              </a:rPr>
              <a:t>a[0</a:t>
            </a:r>
            <a:r>
              <a:rPr lang="en-GB" sz="1400" b="1" dirty="0" smtClean="0">
                <a:solidFill>
                  <a:schemeClr val="bg1"/>
                </a:solidFill>
                <a:latin typeface="Courier New" pitchFamily="49" charset="0"/>
                <a:cs typeface="Courier New" pitchFamily="49" charset="0"/>
              </a:rPr>
              <a:t>]+b[0</a:t>
            </a:r>
            <a:r>
              <a:rPr lang="en-GB" sz="1400" b="1" dirty="0">
                <a:solidFill>
                  <a:schemeClr val="bg1"/>
                </a:solidFill>
                <a:latin typeface="Courier New" pitchFamily="49" charset="0"/>
                <a:cs typeface="Courier New" pitchFamily="49" charset="0"/>
              </a:rPr>
              <a:t>];</a:t>
            </a:r>
          </a:p>
        </p:txBody>
      </p:sp>
      <p:sp>
        <p:nvSpPr>
          <p:cNvPr id="5" name="Rounded Rectangle 4" descr=" 5"/>
          <p:cNvSpPr/>
          <p:nvPr/>
        </p:nvSpPr>
        <p:spPr>
          <a:xfrm>
            <a:off x="2809303" y="4819155"/>
            <a:ext cx="1890210" cy="560062"/>
          </a:xfrm>
          <a:prstGeom prst="roundRect">
            <a:avLst/>
          </a:prstGeom>
        </p:spPr>
        <p:style>
          <a:lnRef idx="3">
            <a:schemeClr val="lt1"/>
          </a:lnRef>
          <a:fillRef idx="1">
            <a:schemeClr val="accent6"/>
          </a:fillRef>
          <a:effectRef idx="1">
            <a:schemeClr val="accent6"/>
          </a:effectRef>
          <a:fontRef idx="minor">
            <a:schemeClr val="lt1"/>
          </a:fontRef>
        </p:style>
        <p:txBody>
          <a:bodyPr lIns="35999" tIns="45718" rIns="35999" bIns="45718" spcCol="0" rtlCol="0" anchor="ctr"/>
          <a:lstStyle/>
          <a:p>
            <a:pPr algn="ctr"/>
            <a:r>
              <a:rPr lang="en-GB" sz="1400" b="1" dirty="0">
                <a:solidFill>
                  <a:schemeClr val="bg1"/>
                </a:solidFill>
                <a:latin typeface="Courier New" pitchFamily="49" charset="0"/>
                <a:cs typeface="Courier New" pitchFamily="49" charset="0"/>
              </a:rPr>
              <a:t>c[1</a:t>
            </a:r>
            <a:r>
              <a:rPr lang="en-GB" sz="1400" b="1" dirty="0" smtClean="0">
                <a:solidFill>
                  <a:schemeClr val="bg1"/>
                </a:solidFill>
                <a:latin typeface="Courier New" pitchFamily="49" charset="0"/>
                <a:cs typeface="Courier New" pitchFamily="49" charset="0"/>
              </a:rPr>
              <a:t>]= </a:t>
            </a:r>
            <a:r>
              <a:rPr lang="en-GB" sz="1400" b="1" dirty="0">
                <a:solidFill>
                  <a:schemeClr val="bg1"/>
                </a:solidFill>
                <a:latin typeface="Courier New" pitchFamily="49" charset="0"/>
                <a:cs typeface="Courier New" pitchFamily="49" charset="0"/>
              </a:rPr>
              <a:t>a[1</a:t>
            </a:r>
            <a:r>
              <a:rPr lang="en-GB" sz="1400" b="1" dirty="0" smtClean="0">
                <a:solidFill>
                  <a:schemeClr val="bg1"/>
                </a:solidFill>
                <a:latin typeface="Courier New" pitchFamily="49" charset="0"/>
                <a:cs typeface="Courier New" pitchFamily="49" charset="0"/>
              </a:rPr>
              <a:t>]+b[1</a:t>
            </a:r>
            <a:r>
              <a:rPr lang="en-GB" sz="1400" b="1" dirty="0">
                <a:solidFill>
                  <a:schemeClr val="bg1"/>
                </a:solidFill>
                <a:latin typeface="Courier New" pitchFamily="49" charset="0"/>
                <a:cs typeface="Courier New" pitchFamily="49" charset="0"/>
              </a:rPr>
              <a:t>];</a:t>
            </a:r>
          </a:p>
        </p:txBody>
      </p:sp>
      <p:sp>
        <p:nvSpPr>
          <p:cNvPr id="6" name="Rounded Rectangle 5" descr=" 7"/>
          <p:cNvSpPr/>
          <p:nvPr/>
        </p:nvSpPr>
        <p:spPr>
          <a:xfrm>
            <a:off x="4824503" y="4795785"/>
            <a:ext cx="1890210" cy="560062"/>
          </a:xfrm>
          <a:prstGeom prst="roundRect">
            <a:avLst/>
          </a:prstGeom>
        </p:spPr>
        <p:style>
          <a:lnRef idx="3">
            <a:schemeClr val="lt1"/>
          </a:lnRef>
          <a:fillRef idx="1">
            <a:schemeClr val="accent6"/>
          </a:fillRef>
          <a:effectRef idx="1">
            <a:schemeClr val="accent6"/>
          </a:effectRef>
          <a:fontRef idx="minor">
            <a:schemeClr val="lt1"/>
          </a:fontRef>
        </p:style>
        <p:txBody>
          <a:bodyPr lIns="35999" tIns="45718" rIns="35999" bIns="45718" spcCol="0" rtlCol="0" anchor="ctr"/>
          <a:lstStyle/>
          <a:p>
            <a:pPr algn="ctr"/>
            <a:r>
              <a:rPr lang="en-GB" sz="1400" b="1" dirty="0">
                <a:solidFill>
                  <a:schemeClr val="bg1"/>
                </a:solidFill>
                <a:latin typeface="Courier New" pitchFamily="49" charset="0"/>
                <a:cs typeface="Courier New" pitchFamily="49" charset="0"/>
              </a:rPr>
              <a:t>c[2</a:t>
            </a:r>
            <a:r>
              <a:rPr lang="en-GB" sz="1400" b="1" dirty="0" smtClean="0">
                <a:solidFill>
                  <a:schemeClr val="bg1"/>
                </a:solidFill>
                <a:latin typeface="Courier New" pitchFamily="49" charset="0"/>
                <a:cs typeface="Courier New" pitchFamily="49" charset="0"/>
              </a:rPr>
              <a:t>]= </a:t>
            </a:r>
            <a:r>
              <a:rPr lang="en-GB" sz="1400" b="1" dirty="0">
                <a:solidFill>
                  <a:schemeClr val="bg1"/>
                </a:solidFill>
                <a:latin typeface="Courier New" pitchFamily="49" charset="0"/>
                <a:cs typeface="Courier New" pitchFamily="49" charset="0"/>
              </a:rPr>
              <a:t>a[2</a:t>
            </a:r>
            <a:r>
              <a:rPr lang="en-GB" sz="1400" b="1" dirty="0" smtClean="0">
                <a:solidFill>
                  <a:schemeClr val="bg1"/>
                </a:solidFill>
                <a:latin typeface="Courier New" pitchFamily="49" charset="0"/>
                <a:cs typeface="Courier New" pitchFamily="49" charset="0"/>
              </a:rPr>
              <a:t>]+b[2</a:t>
            </a:r>
            <a:r>
              <a:rPr lang="en-GB" sz="1400" b="1" dirty="0">
                <a:solidFill>
                  <a:schemeClr val="bg1"/>
                </a:solidFill>
                <a:latin typeface="Courier New" pitchFamily="49" charset="0"/>
                <a:cs typeface="Courier New" pitchFamily="49" charset="0"/>
              </a:rPr>
              <a:t>];</a:t>
            </a:r>
          </a:p>
        </p:txBody>
      </p:sp>
      <p:sp>
        <p:nvSpPr>
          <p:cNvPr id="7" name="Rounded Rectangle 6" descr=" 8"/>
          <p:cNvSpPr/>
          <p:nvPr/>
        </p:nvSpPr>
        <p:spPr>
          <a:xfrm>
            <a:off x="6834726" y="4795785"/>
            <a:ext cx="1890210" cy="560062"/>
          </a:xfrm>
          <a:prstGeom prst="roundRect">
            <a:avLst/>
          </a:prstGeom>
        </p:spPr>
        <p:style>
          <a:lnRef idx="3">
            <a:schemeClr val="lt1"/>
          </a:lnRef>
          <a:fillRef idx="1">
            <a:schemeClr val="accent6"/>
          </a:fillRef>
          <a:effectRef idx="1">
            <a:schemeClr val="accent6"/>
          </a:effectRef>
          <a:fontRef idx="minor">
            <a:schemeClr val="lt1"/>
          </a:fontRef>
        </p:style>
        <p:txBody>
          <a:bodyPr lIns="35999" tIns="45718" rIns="35999" bIns="45718" spcCol="0" rtlCol="0" anchor="ctr"/>
          <a:lstStyle/>
          <a:p>
            <a:pPr algn="ctr"/>
            <a:r>
              <a:rPr lang="en-GB" sz="1400" b="1" dirty="0">
                <a:solidFill>
                  <a:schemeClr val="bg1"/>
                </a:solidFill>
                <a:latin typeface="Courier New" pitchFamily="49" charset="0"/>
                <a:cs typeface="Courier New" pitchFamily="49" charset="0"/>
              </a:rPr>
              <a:t>c[3</a:t>
            </a:r>
            <a:r>
              <a:rPr lang="en-GB" sz="1400" b="1" dirty="0" smtClean="0">
                <a:solidFill>
                  <a:schemeClr val="bg1"/>
                </a:solidFill>
                <a:latin typeface="Courier New" pitchFamily="49" charset="0"/>
                <a:cs typeface="Courier New" pitchFamily="49" charset="0"/>
              </a:rPr>
              <a:t>]= </a:t>
            </a:r>
            <a:r>
              <a:rPr lang="en-GB" sz="1400" b="1" dirty="0">
                <a:solidFill>
                  <a:schemeClr val="bg1"/>
                </a:solidFill>
                <a:latin typeface="Courier New" pitchFamily="49" charset="0"/>
                <a:cs typeface="Courier New" pitchFamily="49" charset="0"/>
              </a:rPr>
              <a:t>a[3</a:t>
            </a:r>
            <a:r>
              <a:rPr lang="en-GB" sz="1400" b="1" dirty="0" smtClean="0">
                <a:solidFill>
                  <a:schemeClr val="bg1"/>
                </a:solidFill>
                <a:latin typeface="Courier New" pitchFamily="49" charset="0"/>
                <a:cs typeface="Courier New" pitchFamily="49" charset="0"/>
              </a:rPr>
              <a:t>]+b[3</a:t>
            </a:r>
            <a:r>
              <a:rPr lang="en-GB" sz="1400" b="1" dirty="0">
                <a:solidFill>
                  <a:schemeClr val="bg1"/>
                </a:solidFill>
                <a:latin typeface="Courier New" pitchFamily="49" charset="0"/>
                <a:cs typeface="Courier New" pitchFamily="49" charset="0"/>
              </a:rPr>
              <a:t>];</a:t>
            </a:r>
          </a:p>
        </p:txBody>
      </p:sp>
      <p:sp>
        <p:nvSpPr>
          <p:cNvPr id="10" name="TextBox 9" descr=" 9"/>
          <p:cNvSpPr txBox="1"/>
          <p:nvPr/>
        </p:nvSpPr>
        <p:spPr bwMode="auto">
          <a:xfrm>
            <a:off x="709071" y="4408787"/>
            <a:ext cx="941275" cy="369328"/>
          </a:xfrm>
          <a:prstGeom prst="rect">
            <a:avLst/>
          </a:prstGeom>
          <a:noFill/>
          <a:ln w="9525">
            <a:noFill/>
            <a:miter lim="800000"/>
            <a:headEnd/>
            <a:tailEnd/>
          </a:ln>
        </p:spPr>
        <p:txBody>
          <a:bodyPr wrap="none" lIns="91436" tIns="45718" rIns="91436" bIns="45718" rtlCol="0">
            <a:spAutoFit/>
          </a:bodyPr>
          <a:lstStyle/>
          <a:p>
            <a:pPr eaLnBrk="0" hangingPunct="0"/>
            <a:r>
              <a:rPr lang="en-GB" dirty="0" smtClean="0">
                <a:solidFill>
                  <a:schemeClr val="tx1">
                    <a:lumMod val="75000"/>
                  </a:schemeClr>
                </a:solidFill>
                <a:latin typeface="+mn-lt"/>
              </a:rPr>
              <a:t>Block 0</a:t>
            </a:r>
          </a:p>
        </p:txBody>
      </p:sp>
      <p:sp>
        <p:nvSpPr>
          <p:cNvPr id="8" name="TextBox 7" descr=" 10"/>
          <p:cNvSpPr txBox="1"/>
          <p:nvPr/>
        </p:nvSpPr>
        <p:spPr bwMode="auto">
          <a:xfrm>
            <a:off x="2719294" y="4408787"/>
            <a:ext cx="941275" cy="369328"/>
          </a:xfrm>
          <a:prstGeom prst="rect">
            <a:avLst/>
          </a:prstGeom>
          <a:noFill/>
          <a:ln w="9525">
            <a:noFill/>
            <a:miter lim="800000"/>
            <a:headEnd/>
            <a:tailEnd/>
          </a:ln>
        </p:spPr>
        <p:txBody>
          <a:bodyPr wrap="none" lIns="91436" tIns="45718" rIns="91436" bIns="45718" rtlCol="0">
            <a:spAutoFit/>
          </a:bodyPr>
          <a:lstStyle/>
          <a:p>
            <a:pPr eaLnBrk="0" hangingPunct="0"/>
            <a:r>
              <a:rPr lang="en-GB" dirty="0" smtClean="0">
                <a:solidFill>
                  <a:schemeClr val="tx1">
                    <a:lumMod val="75000"/>
                  </a:schemeClr>
                </a:solidFill>
                <a:latin typeface="+mn-lt"/>
              </a:rPr>
              <a:t>Block 1</a:t>
            </a:r>
          </a:p>
        </p:txBody>
      </p:sp>
      <p:sp>
        <p:nvSpPr>
          <p:cNvPr id="11" name="TextBox 10" descr=" 11"/>
          <p:cNvSpPr txBox="1"/>
          <p:nvPr/>
        </p:nvSpPr>
        <p:spPr bwMode="auto">
          <a:xfrm>
            <a:off x="4734493" y="4378739"/>
            <a:ext cx="941275" cy="369328"/>
          </a:xfrm>
          <a:prstGeom prst="rect">
            <a:avLst/>
          </a:prstGeom>
          <a:noFill/>
          <a:ln w="9525">
            <a:noFill/>
            <a:miter lim="800000"/>
            <a:headEnd/>
            <a:tailEnd/>
          </a:ln>
        </p:spPr>
        <p:txBody>
          <a:bodyPr wrap="none" lIns="91436" tIns="45718" rIns="91436" bIns="45718" rtlCol="0">
            <a:spAutoFit/>
          </a:bodyPr>
          <a:lstStyle/>
          <a:p>
            <a:pPr eaLnBrk="0" hangingPunct="0"/>
            <a:r>
              <a:rPr lang="en-GB" dirty="0" smtClean="0">
                <a:solidFill>
                  <a:schemeClr val="tx1">
                    <a:lumMod val="75000"/>
                  </a:schemeClr>
                </a:solidFill>
                <a:latin typeface="+mn-lt"/>
              </a:rPr>
              <a:t>Block 2</a:t>
            </a:r>
          </a:p>
        </p:txBody>
      </p:sp>
      <p:sp>
        <p:nvSpPr>
          <p:cNvPr id="9" name="TextBox 8" descr=" 12"/>
          <p:cNvSpPr txBox="1"/>
          <p:nvPr/>
        </p:nvSpPr>
        <p:spPr bwMode="auto">
          <a:xfrm>
            <a:off x="6744715" y="4378739"/>
            <a:ext cx="941275" cy="369328"/>
          </a:xfrm>
          <a:prstGeom prst="rect">
            <a:avLst/>
          </a:prstGeom>
          <a:noFill/>
          <a:ln w="9525">
            <a:noFill/>
            <a:miter lim="800000"/>
            <a:headEnd/>
            <a:tailEnd/>
          </a:ln>
        </p:spPr>
        <p:txBody>
          <a:bodyPr wrap="none" lIns="91436" tIns="45718" rIns="91436" bIns="45718" rtlCol="0">
            <a:spAutoFit/>
          </a:bodyPr>
          <a:lstStyle/>
          <a:p>
            <a:pPr eaLnBrk="0" hangingPunct="0"/>
            <a:r>
              <a:rPr lang="en-GB" dirty="0" smtClean="0">
                <a:solidFill>
                  <a:schemeClr val="tx1">
                    <a:lumMod val="75000"/>
                  </a:schemeClr>
                </a:solidFill>
                <a:latin typeface="+mn-lt"/>
              </a:rPr>
              <a:t>Block 3</a:t>
            </a:r>
          </a:p>
        </p:txBody>
      </p:sp>
    </p:spTree>
    <p:extLst>
      <p:ext uri="{BB962C8B-B14F-4D97-AF65-F5344CB8AC3E}">
        <p14:creationId xmlns:p14="http://schemas.microsoft.com/office/powerpoint/2010/main" val="18765252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87" y="-96478"/>
            <a:ext cx="7793393" cy="1143000"/>
          </a:xfrm>
        </p:spPr>
        <p:txBody>
          <a:bodyPr>
            <a:normAutofit fontScale="90000"/>
          </a:bodyPr>
          <a:lstStyle/>
          <a:p>
            <a:r>
              <a:rPr lang="en-GB" dirty="0" smtClean="0"/>
              <a:t>Vector Addition on the Device: </a:t>
            </a:r>
            <a:r>
              <a:rPr lang="en-GB" sz="3100" dirty="0">
                <a:latin typeface="Courier New" pitchFamily="49" charset="0"/>
                <a:cs typeface="Courier New" pitchFamily="49" charset="0"/>
              </a:rPr>
              <a:t>add()</a:t>
            </a:r>
          </a:p>
        </p:txBody>
      </p:sp>
      <p:sp>
        <p:nvSpPr>
          <p:cNvPr id="3" name="Content Placeholder 2"/>
          <p:cNvSpPr>
            <a:spLocks noGrp="1"/>
          </p:cNvSpPr>
          <p:nvPr>
            <p:ph idx="1"/>
          </p:nvPr>
        </p:nvSpPr>
        <p:spPr>
          <a:xfrm>
            <a:off x="0" y="1600200"/>
            <a:ext cx="8686800" cy="4525963"/>
          </a:xfrm>
          <a:noFill/>
        </p:spPr>
        <p:txBody>
          <a:bodyPr/>
          <a:lstStyle/>
          <a:p>
            <a:pPr lvl="0"/>
            <a:r>
              <a:rPr lang="en-GB" dirty="0" smtClean="0">
                <a:solidFill>
                  <a:schemeClr val="tx1"/>
                </a:solidFill>
              </a:rPr>
              <a:t>Returning to our parallelized </a:t>
            </a:r>
            <a:r>
              <a:rPr lang="en-GB" sz="2000" dirty="0">
                <a:solidFill>
                  <a:schemeClr val="tx1"/>
                </a:solidFill>
                <a:latin typeface="Courier New" pitchFamily="49" charset="0"/>
                <a:cs typeface="Courier New" pitchFamily="49" charset="0"/>
              </a:rPr>
              <a:t>add()</a:t>
            </a:r>
            <a:r>
              <a:rPr lang="en-GB" dirty="0" smtClean="0">
                <a:solidFill>
                  <a:schemeClr val="tx1"/>
                </a:solidFill>
              </a:rPr>
              <a:t> kernel</a:t>
            </a:r>
            <a:endParaRPr lang="en-GB" dirty="0">
              <a:solidFill>
                <a:schemeClr val="tx1"/>
              </a:solidFill>
            </a:endParaRPr>
          </a:p>
          <a:p>
            <a:pPr marL="0" indent="0">
              <a:buNone/>
            </a:pPr>
            <a:endParaRPr lang="en-GB" sz="2000" dirty="0">
              <a:latin typeface="Courier New" pitchFamily="49" charset="0"/>
              <a:cs typeface="Courier New" pitchFamily="49" charset="0"/>
            </a:endParaRPr>
          </a:p>
          <a:p>
            <a:pPr marL="0" indent="0">
              <a:buNone/>
            </a:pPr>
            <a:r>
              <a:rPr lang="en-GB" sz="2000" dirty="0">
                <a:latin typeface="Courier New" pitchFamily="49" charset="0"/>
                <a:cs typeface="Courier New" pitchFamily="49" charset="0"/>
              </a:rPr>
              <a:t> </a:t>
            </a:r>
            <a:r>
              <a:rPr lang="en-GB" sz="2000" dirty="0" smtClean="0">
                <a:latin typeface="Courier New" pitchFamily="49" charset="0"/>
                <a:cs typeface="Courier New" pitchFamily="49" charset="0"/>
              </a:rPr>
              <a:t>   </a:t>
            </a:r>
            <a:r>
              <a:rPr lang="en-GB" sz="2000" b="1" dirty="0" smtClean="0">
                <a:solidFill>
                  <a:srgbClr val="006699"/>
                </a:solidFill>
                <a:latin typeface="Courier New" pitchFamily="49" charset="0"/>
                <a:cs typeface="Courier New" pitchFamily="49" charset="0"/>
              </a:rPr>
              <a:t>__</a:t>
            </a:r>
            <a:r>
              <a:rPr lang="en-GB" sz="2000" b="1" dirty="0">
                <a:solidFill>
                  <a:srgbClr val="006699"/>
                </a:solidFill>
                <a:latin typeface="Courier New" pitchFamily="49" charset="0"/>
                <a:cs typeface="Courier New" pitchFamily="49" charset="0"/>
              </a:rPr>
              <a:t>global__ </a:t>
            </a:r>
            <a:r>
              <a:rPr lang="en-GB" sz="2000" b="1" dirty="0">
                <a:solidFill>
                  <a:schemeClr val="tx2"/>
                </a:solidFill>
                <a:latin typeface="Courier New" pitchFamily="49" charset="0"/>
                <a:cs typeface="Courier New" pitchFamily="49" charset="0"/>
              </a:rPr>
              <a:t>void </a:t>
            </a:r>
            <a:r>
              <a:rPr lang="en-GB" sz="2000" b="1" dirty="0">
                <a:latin typeface="Courier New" pitchFamily="49" charset="0"/>
                <a:cs typeface="Courier New" pitchFamily="49" charset="0"/>
              </a:rPr>
              <a:t>add(</a:t>
            </a:r>
            <a:r>
              <a:rPr lang="en-GB" sz="2000" b="1" dirty="0" err="1">
                <a:solidFill>
                  <a:schemeClr val="tx2"/>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a:latin typeface="Courier New" pitchFamily="49" charset="0"/>
                <a:cs typeface="Courier New" pitchFamily="49" charset="0"/>
              </a:rPr>
              <a:t>*a, </a:t>
            </a:r>
            <a:r>
              <a:rPr lang="en-GB" sz="2000" b="1" dirty="0" err="1">
                <a:solidFill>
                  <a:schemeClr val="tx2"/>
                </a:solidFill>
                <a:latin typeface="Courier New" pitchFamily="49" charset="0"/>
                <a:cs typeface="Courier New" pitchFamily="49" charset="0"/>
              </a:rPr>
              <a:t>int</a:t>
            </a:r>
            <a:r>
              <a:rPr lang="en-GB" sz="2000" b="1" dirty="0">
                <a:latin typeface="Courier New" pitchFamily="49" charset="0"/>
                <a:cs typeface="Courier New" pitchFamily="49" charset="0"/>
              </a:rPr>
              <a:t> *b, </a:t>
            </a:r>
            <a:r>
              <a:rPr lang="en-GB" sz="2000" b="1" dirty="0" err="1">
                <a:solidFill>
                  <a:schemeClr val="tx2"/>
                </a:solidFill>
                <a:latin typeface="Courier New" pitchFamily="49" charset="0"/>
                <a:cs typeface="Courier New" pitchFamily="49" charset="0"/>
              </a:rPr>
              <a:t>int</a:t>
            </a:r>
            <a:r>
              <a:rPr lang="en-GB" sz="2000" b="1" dirty="0">
                <a:solidFill>
                  <a:schemeClr val="accent4"/>
                </a:solidFill>
                <a:latin typeface="Courier New" pitchFamily="49" charset="0"/>
                <a:cs typeface="Courier New" pitchFamily="49" charset="0"/>
              </a:rPr>
              <a:t> </a:t>
            </a:r>
            <a:r>
              <a:rPr lang="en-GB" sz="2000" b="1" dirty="0" smtClean="0">
                <a:latin typeface="Courier New" pitchFamily="49" charset="0"/>
                <a:cs typeface="Courier New" pitchFamily="49" charset="0"/>
              </a:rPr>
              <a:t>*c) </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c[</a:t>
            </a:r>
            <a:r>
              <a:rPr lang="en-GB" sz="2000" b="1" dirty="0" err="1" smtClean="0">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 = a[</a:t>
            </a:r>
            <a:r>
              <a:rPr lang="en-GB" sz="2000" b="1" dirty="0" err="1">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 + b[</a:t>
            </a:r>
            <a:r>
              <a:rPr lang="en-GB" sz="2000" b="1" dirty="0" err="1">
                <a:solidFill>
                  <a:srgbClr val="00B050"/>
                </a:solidFill>
                <a:latin typeface="Courier New" pitchFamily="49" charset="0"/>
                <a:cs typeface="Courier New" pitchFamily="49" charset="0"/>
              </a:rPr>
              <a:t>blockIdx.x</a:t>
            </a:r>
            <a:r>
              <a:rPr lang="en-GB" sz="2000" b="1" dirty="0">
                <a:latin typeface="Courier New" pitchFamily="49" charset="0"/>
                <a:cs typeface="Courier New" pitchFamily="49" charset="0"/>
              </a:rPr>
              <a:t>];</a:t>
            </a:r>
          </a:p>
          <a:p>
            <a:pPr marL="0" indent="0">
              <a:buNone/>
            </a:pPr>
            <a:r>
              <a:rPr lang="en-GB" sz="2000" b="1" dirty="0">
                <a:latin typeface="Courier New" pitchFamily="49" charset="0"/>
                <a:cs typeface="Courier New" pitchFamily="49" charset="0"/>
              </a:rPr>
              <a:t>	}</a:t>
            </a:r>
          </a:p>
          <a:p>
            <a:pPr marL="0" indent="0">
              <a:buNone/>
            </a:pPr>
            <a:endParaRPr lang="en-GB" sz="1600" dirty="0">
              <a:latin typeface="Courier New" pitchFamily="49" charset="0"/>
              <a:cs typeface="Courier New" pitchFamily="49" charset="0"/>
            </a:endParaRPr>
          </a:p>
          <a:p>
            <a:pPr lvl="0"/>
            <a:r>
              <a:rPr lang="en-GB" dirty="0" smtClean="0">
                <a:solidFill>
                  <a:schemeClr val="tx1"/>
                </a:solidFill>
              </a:rPr>
              <a:t>Let’s take a look at main()…</a:t>
            </a:r>
          </a:p>
          <a:p>
            <a:pPr marL="0" indent="0">
              <a:buNone/>
            </a:pPr>
            <a:endParaRPr lang="en-GB" sz="1600" dirty="0"/>
          </a:p>
        </p:txBody>
      </p:sp>
    </p:spTree>
    <p:extLst>
      <p:ext uri="{BB962C8B-B14F-4D97-AF65-F5344CB8AC3E}">
        <p14:creationId xmlns:p14="http://schemas.microsoft.com/office/powerpoint/2010/main" val="409960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a:xfrm>
            <a:off x="1" y="-96478"/>
            <a:ext cx="7992380" cy="1143000"/>
          </a:xfrm>
        </p:spPr>
        <p:txBody>
          <a:bodyPr>
            <a:normAutofit fontScale="90000"/>
          </a:bodyPr>
          <a:lstStyle/>
          <a:p>
            <a:r>
              <a:rPr lang="en-GB" dirty="0" smtClean="0"/>
              <a:t>Vector Addition on the Device: </a:t>
            </a:r>
            <a:r>
              <a:rPr lang="en-GB" sz="2800" dirty="0">
                <a:latin typeface="Courier New" pitchFamily="49" charset="0"/>
                <a:cs typeface="Courier New" pitchFamily="49" charset="0"/>
              </a:rPr>
              <a:t>main()</a:t>
            </a:r>
            <a:endParaRPr lang="en-GB" dirty="0"/>
          </a:p>
        </p:txBody>
      </p:sp>
      <p:sp>
        <p:nvSpPr>
          <p:cNvPr id="6" name="Content Placeholder 2" descr=" 6"/>
          <p:cNvSpPr txBox="1">
            <a:spLocks/>
          </p:cNvSpPr>
          <p:nvPr/>
        </p:nvSpPr>
        <p:spPr bwMode="auto">
          <a:xfrm>
            <a:off x="161510" y="1133745"/>
            <a:ext cx="8664994" cy="5310590"/>
          </a:xfrm>
          <a:prstGeom prst="rect">
            <a:avLst/>
          </a:prstGeom>
          <a:solidFill>
            <a:schemeClr val="bg1"/>
          </a:solid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#define N 512</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main(void)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solidFill>
                  <a:srgbClr val="FFFFFF"/>
                </a:solidFill>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host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device copies of a, b, c</a:t>
            </a: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lang="en-GB" sz="2000" b="1" kern="0" smtClean="0">
                <a:solidFill>
                  <a:srgbClr val="FFFFFF"/>
                </a:solidFill>
                <a:latin typeface="Courier New" pitchFamily="49" charset="0"/>
                <a:cs typeface="Courier New" pitchFamily="49" charset="0"/>
              </a:rPr>
              <a:t> </a:t>
            </a:r>
            <a:r>
              <a:rPr kumimoji="0" lang="en-GB" sz="20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2000" b="1" i="1"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20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lang="en-GB" sz="2000" b="1" i="1" kern="0" smtClean="0">
                <a:solidFill>
                  <a:srgbClr val="808080"/>
                </a:solidFill>
                <a:latin typeface="Courier New" pitchFamily="49" charset="0"/>
                <a:cs typeface="Courier New" pitchFamily="49" charset="0"/>
              </a:rPr>
              <a:t>      </a:t>
            </a:r>
            <a:r>
              <a:rPr kumimoji="0" lang="en-GB" sz="2000" b="1" i="1" u="none" strike="noStrike" kern="0" cap="none" spc="0" normalizeH="0" noProof="0" smtClean="0">
                <a:ln>
                  <a:noFill/>
                </a:ln>
                <a:solidFill>
                  <a:srgbClr val="808080"/>
                </a:solidFill>
                <a:effectLst/>
                <a:uLnTx/>
                <a:uFillTx/>
                <a:latin typeface="Courier New" pitchFamily="49" charset="0"/>
                <a:ea typeface="+mn-ea"/>
                <a:cs typeface="Courier New" pitchFamily="49" charset="0"/>
              </a:rPr>
              <a:t> </a:t>
            </a:r>
            <a:r>
              <a:rPr kumimoji="0" lang="en-GB" sz="20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a:ln>
                <a:noFill/>
              </a:ln>
              <a:solidFill>
                <a:srgbClr val="0099CC"/>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3097652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a:xfrm>
            <a:off x="1" y="-96478"/>
            <a:ext cx="7992380" cy="1143000"/>
          </a:xfrm>
        </p:spPr>
        <p:txBody>
          <a:bodyPr>
            <a:normAutofit fontScale="90000"/>
          </a:bodyPr>
          <a:lstStyle/>
          <a:p>
            <a:r>
              <a:rPr lang="en-GB" dirty="0" smtClean="0"/>
              <a:t>Vector Addition on the Device: </a:t>
            </a:r>
            <a:r>
              <a:rPr lang="en-GB" sz="2800" dirty="0">
                <a:latin typeface="Courier New" pitchFamily="49" charset="0"/>
                <a:cs typeface="Courier New" pitchFamily="49" charset="0"/>
              </a:rPr>
              <a:t>main()</a:t>
            </a:r>
            <a:endParaRPr lang="en-GB" dirty="0"/>
          </a:p>
        </p:txBody>
      </p:sp>
      <p:sp>
        <p:nvSpPr>
          <p:cNvPr id="6" name="Content Placeholder 2" descr=" 6"/>
          <p:cNvSpPr txBox="1">
            <a:spLocks/>
          </p:cNvSpPr>
          <p:nvPr/>
        </p:nvSpPr>
        <p:spPr bwMode="auto">
          <a:xfrm>
            <a:off x="161510" y="1133745"/>
            <a:ext cx="8664994" cy="5310590"/>
          </a:xfrm>
          <a:prstGeom prst="rect">
            <a:avLst/>
          </a:prstGeom>
          <a:solidFill>
            <a:schemeClr val="bg1"/>
          </a:solid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#define N 512</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main(void)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solidFill>
                  <a:srgbClr val="FFFFFF"/>
                </a:solidFill>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host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device copies of a, b, c</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solidFill>
                  <a:srgbClr val="8AAD00"/>
                </a:solidFill>
                <a:latin typeface="Courier New" pitchFamily="49" charset="0"/>
                <a:cs typeface="Courier New" pitchFamily="49" charset="0"/>
              </a:rPr>
              <a:t>int</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size =</a:t>
            </a:r>
            <a:r>
              <a:rPr lang="en-GB" sz="2000" b="1" kern="0" smtClean="0">
                <a:solidFill>
                  <a:srgbClr val="FFFFFF"/>
                </a:solidFill>
                <a:latin typeface="Courier New" panose="02070309020205020404" pitchFamily="49" charset="0"/>
                <a:cs typeface="Courier New" pitchFamily="49" charset="0"/>
              </a:rPr>
              <a:t> </a:t>
            </a:r>
            <a:r>
              <a:rPr lang="en-GB" sz="2000" b="1" kern="0" smtClean="0">
                <a:solidFill>
                  <a:srgbClr val="0099CC"/>
                </a:solidFill>
                <a:latin typeface="Courier New" pitchFamily="49" charset="0"/>
                <a:cs typeface="Courier New" pitchFamily="49" charset="0"/>
              </a:rPr>
              <a:t>N *</a:t>
            </a:r>
            <a:r>
              <a:rPr lang="en-GB" sz="2000" b="1" kern="0" smtClean="0">
                <a:solidFill>
                  <a:srgbClr val="FF9933"/>
                </a:solidFill>
                <a:latin typeface="Courier New" panose="02070309020205020404" pitchFamily="49" charset="0"/>
                <a:cs typeface="Courier New" pitchFamily="49" charset="0"/>
              </a:rPr>
              <a:t> </a:t>
            </a:r>
            <a:r>
              <a:rPr lang="en-GB" sz="2000" b="1" kern="0" smtClean="0">
                <a:solidFill>
                  <a:srgbClr val="8AAD00"/>
                </a:solidFill>
                <a:latin typeface="Courier New" pitchFamily="49" charset="0"/>
                <a:cs typeface="Courier New" pitchFamily="49" charset="0"/>
              </a:rPr>
              <a:t>sizeof</a:t>
            </a:r>
            <a:r>
              <a:rPr lang="en-GB" sz="2000" b="1" kern="0" smtClean="0">
                <a:latin typeface="Courier New" panose="02070309020205020404" pitchFamily="49" charset="0"/>
                <a:cs typeface="Courier New" pitchFamily="49" charset="0"/>
              </a:rPr>
              <a:t>(</a:t>
            </a:r>
            <a:r>
              <a:rPr lang="en-GB" sz="2000" b="1" kern="0" smtClean="0">
                <a:solidFill>
                  <a:srgbClr val="8AAD00"/>
                </a:solidFill>
                <a:latin typeface="Courier New" pitchFamily="49" charset="0"/>
                <a:cs typeface="Courier New" pitchFamily="49" charset="0"/>
              </a:rPr>
              <a:t>int</a:t>
            </a:r>
            <a:r>
              <a:rPr lang="en-GB" sz="2000" b="1" kern="0" smtClean="0">
                <a:latin typeface="Courier New" pitchFamily="49" charset="0"/>
                <a:cs typeface="Courier New" pitchFamily="49" charset="0"/>
              </a:rPr>
              <a:t>);</a:t>
            </a:r>
            <a:endParaRPr lang="en-GB" sz="2000" b="1" i="1" kern="0" smtClean="0">
              <a:latin typeface="Courier New" pitchFamily="49" charset="0"/>
              <a:cs typeface="Courier New" pitchFamily="49" charset="0"/>
            </a:endParaRP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i="1" kern="0" smtClean="0">
                <a:solidFill>
                  <a:srgbClr val="808080"/>
                </a:solidFill>
                <a:latin typeface="Courier New" pitchFamily="49" charset="0"/>
                <a:cs typeface="Courier New" pitchFamily="49" charset="0"/>
              </a:rPr>
              <a:t>// </a:t>
            </a:r>
            <a:r>
              <a:rPr lang="en-GB" sz="2000" b="1" kern="0" smtClean="0">
                <a:solidFill>
                  <a:srgbClr val="808080"/>
                </a:solidFill>
                <a:latin typeface="Courier New" pitchFamily="49" charset="0"/>
                <a:cs typeface="Courier New" pitchFamily="49" charset="0"/>
              </a:rPr>
              <a:t>Alloc space for device copies of a, b, c</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**)&amp;d_a, size);</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**)&amp;d_b, size);</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**)&amp;d_c, size);</a:t>
            </a: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lang="en-GB" sz="2000" b="1" i="1" kern="0" smtClean="0">
                <a:solidFill>
                  <a:srgbClr val="808080"/>
                </a:solidFill>
                <a:latin typeface="Courier New" pitchFamily="49" charset="0"/>
                <a:cs typeface="Courier New" pitchFamily="49" charset="0"/>
              </a:rPr>
              <a:t>      </a:t>
            </a:r>
            <a:r>
              <a:rPr kumimoji="0" lang="en-GB" sz="2000" b="1" i="1" u="none" strike="noStrike" kern="0" cap="none" spc="0" normalizeH="0" noProof="0" smtClean="0">
                <a:ln>
                  <a:noFill/>
                </a:ln>
                <a:solidFill>
                  <a:srgbClr val="808080"/>
                </a:solidFill>
                <a:effectLst/>
                <a:uLnTx/>
                <a:uFillTx/>
                <a:latin typeface="Courier New" pitchFamily="49" charset="0"/>
                <a:ea typeface="+mn-ea"/>
                <a:cs typeface="Courier New" pitchFamily="49" charset="0"/>
              </a:rPr>
              <a:t> </a:t>
            </a:r>
            <a:r>
              <a:rPr kumimoji="0" lang="en-GB" sz="20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a:ln>
                <a:noFill/>
              </a:ln>
              <a:solidFill>
                <a:srgbClr val="0099CC"/>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3358429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a:xfrm>
            <a:off x="1" y="-96478"/>
            <a:ext cx="7992380" cy="1143000"/>
          </a:xfrm>
        </p:spPr>
        <p:txBody>
          <a:bodyPr>
            <a:normAutofit fontScale="90000"/>
          </a:bodyPr>
          <a:lstStyle/>
          <a:p>
            <a:r>
              <a:rPr lang="en-GB" dirty="0" smtClean="0"/>
              <a:t>Vector Addition on the Device: </a:t>
            </a:r>
            <a:r>
              <a:rPr lang="en-GB" sz="2800" dirty="0">
                <a:latin typeface="Courier New" pitchFamily="49" charset="0"/>
                <a:cs typeface="Courier New" pitchFamily="49" charset="0"/>
              </a:rPr>
              <a:t>main()</a:t>
            </a:r>
            <a:endParaRPr lang="en-GB" dirty="0"/>
          </a:p>
        </p:txBody>
      </p:sp>
      <p:sp>
        <p:nvSpPr>
          <p:cNvPr id="6" name="Content Placeholder 2" descr=" 6"/>
          <p:cNvSpPr txBox="1">
            <a:spLocks/>
          </p:cNvSpPr>
          <p:nvPr/>
        </p:nvSpPr>
        <p:spPr bwMode="auto">
          <a:xfrm>
            <a:off x="161510" y="1133745"/>
            <a:ext cx="8664994" cy="5310590"/>
          </a:xfrm>
          <a:prstGeom prst="rect">
            <a:avLst/>
          </a:prstGeom>
          <a:solidFill>
            <a:schemeClr val="bg1"/>
          </a:solid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#define N 512</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main(void)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solidFill>
                  <a:srgbClr val="FFFFFF"/>
                </a:solidFill>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host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device copies of a, b, c</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solidFill>
                  <a:srgbClr val="8AAD00"/>
                </a:solidFill>
                <a:latin typeface="Courier New" pitchFamily="49" charset="0"/>
                <a:cs typeface="Courier New" pitchFamily="49" charset="0"/>
              </a:rPr>
              <a:t>int</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size =</a:t>
            </a:r>
            <a:r>
              <a:rPr lang="en-GB" sz="2000" b="1" kern="0" smtClean="0">
                <a:solidFill>
                  <a:srgbClr val="FFFFFF"/>
                </a:solidFill>
                <a:latin typeface="Courier New" panose="02070309020205020404" pitchFamily="49" charset="0"/>
                <a:cs typeface="Courier New" pitchFamily="49" charset="0"/>
              </a:rPr>
              <a:t> </a:t>
            </a:r>
            <a:r>
              <a:rPr lang="en-GB" sz="2000" b="1" kern="0" smtClean="0">
                <a:solidFill>
                  <a:srgbClr val="0099CC"/>
                </a:solidFill>
                <a:latin typeface="Courier New" pitchFamily="49" charset="0"/>
                <a:cs typeface="Courier New" pitchFamily="49" charset="0"/>
              </a:rPr>
              <a:t>N *</a:t>
            </a:r>
            <a:r>
              <a:rPr lang="en-GB" sz="2000" b="1" kern="0" smtClean="0">
                <a:solidFill>
                  <a:srgbClr val="FF9933"/>
                </a:solidFill>
                <a:latin typeface="Courier New" panose="02070309020205020404" pitchFamily="49" charset="0"/>
                <a:cs typeface="Courier New" pitchFamily="49" charset="0"/>
              </a:rPr>
              <a:t> </a:t>
            </a:r>
            <a:r>
              <a:rPr lang="en-GB" sz="2000" b="1" kern="0" smtClean="0">
                <a:solidFill>
                  <a:srgbClr val="8AAD00"/>
                </a:solidFill>
                <a:latin typeface="Courier New" pitchFamily="49" charset="0"/>
                <a:cs typeface="Courier New" pitchFamily="49" charset="0"/>
              </a:rPr>
              <a:t>sizeof</a:t>
            </a:r>
            <a:r>
              <a:rPr lang="en-GB" sz="2000" b="1" kern="0" smtClean="0">
                <a:latin typeface="Courier New" panose="02070309020205020404" pitchFamily="49" charset="0"/>
                <a:cs typeface="Courier New" pitchFamily="49" charset="0"/>
              </a:rPr>
              <a:t>(</a:t>
            </a:r>
            <a:r>
              <a:rPr lang="en-GB" sz="2000" b="1" kern="0" smtClean="0">
                <a:solidFill>
                  <a:srgbClr val="8AAD00"/>
                </a:solidFill>
                <a:latin typeface="Courier New" pitchFamily="49" charset="0"/>
                <a:cs typeface="Courier New" pitchFamily="49" charset="0"/>
              </a:rPr>
              <a:t>int</a:t>
            </a:r>
            <a:r>
              <a:rPr lang="en-GB" sz="2000" b="1" kern="0" smtClean="0">
                <a:latin typeface="Courier New" pitchFamily="49" charset="0"/>
                <a:cs typeface="Courier New" pitchFamily="49" charset="0"/>
              </a:rPr>
              <a:t>);</a:t>
            </a:r>
            <a:endParaRPr lang="en-GB" sz="2000" b="1" i="1" kern="0" smtClean="0">
              <a:latin typeface="Courier New" pitchFamily="49" charset="0"/>
              <a:cs typeface="Courier New" pitchFamily="49" charset="0"/>
            </a:endParaRP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i="1" kern="0" smtClean="0">
                <a:solidFill>
                  <a:srgbClr val="808080"/>
                </a:solidFill>
                <a:latin typeface="Courier New" pitchFamily="49" charset="0"/>
                <a:cs typeface="Courier New" pitchFamily="49" charset="0"/>
              </a:rPr>
              <a:t>// </a:t>
            </a:r>
            <a:r>
              <a:rPr lang="en-GB" sz="2000" b="1" kern="0" smtClean="0">
                <a:solidFill>
                  <a:srgbClr val="808080"/>
                </a:solidFill>
                <a:latin typeface="Courier New" pitchFamily="49" charset="0"/>
                <a:cs typeface="Courier New" pitchFamily="49" charset="0"/>
              </a:rPr>
              <a:t>Alloc space for device copies of a, b, c</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**)&amp;d_a, size);</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**)&amp;d_b, size);</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**)&amp;d_c, size);</a:t>
            </a:r>
          </a:p>
          <a:p>
            <a:pPr marL="0" lvl="0" indent="0">
              <a:buNone/>
              <a:defRPr/>
            </a:pPr>
            <a:r>
              <a:rPr lang="en-GB" sz="2000" b="1" i="1" kern="0" smtClean="0">
                <a:solidFill>
                  <a:srgbClr val="808080"/>
                </a:solidFill>
                <a:latin typeface="Courier New" pitchFamily="49" charset="0"/>
                <a:cs typeface="Courier New" pitchFamily="49" charset="0"/>
              </a:rPr>
              <a:t>	// Alloc space for host copies of a, b, c and</a:t>
            </a: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lang="en-GB" sz="2000" b="1" i="1" kern="0" smtClean="0">
                <a:solidFill>
                  <a:srgbClr val="808080"/>
                </a:solidFill>
                <a:latin typeface="Courier New" pitchFamily="49" charset="0"/>
                <a:cs typeface="Courier New" pitchFamily="49" charset="0"/>
              </a:rPr>
              <a:t>      </a:t>
            </a:r>
            <a:r>
              <a:rPr kumimoji="0" lang="en-GB" sz="2000" b="1" i="1" u="none" strike="noStrike" kern="0" cap="none" spc="0" normalizeH="0" noProof="0" smtClean="0">
                <a:ln>
                  <a:noFill/>
                </a:ln>
                <a:solidFill>
                  <a:srgbClr val="808080"/>
                </a:solidFill>
                <a:effectLst/>
                <a:uLnTx/>
                <a:uFillTx/>
                <a:latin typeface="Courier New" pitchFamily="49" charset="0"/>
                <a:ea typeface="+mn-ea"/>
                <a:cs typeface="Courier New" pitchFamily="49" charset="0"/>
              </a:rPr>
              <a:t> </a:t>
            </a:r>
            <a:r>
              <a:rPr kumimoji="0" lang="en-GB" sz="20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20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2000" b="1" i="0" u="none" strike="noStrike" kern="0" cap="none" spc="0" normalizeH="0" baseline="0" noProof="0" dirty="0">
              <a:ln>
                <a:noFill/>
              </a:ln>
              <a:solidFill>
                <a:srgbClr val="0099CC"/>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28223813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a:xfrm>
            <a:off x="1" y="-96478"/>
            <a:ext cx="7992380" cy="1143000"/>
          </a:xfrm>
        </p:spPr>
        <p:txBody>
          <a:bodyPr>
            <a:normAutofit fontScale="90000"/>
          </a:bodyPr>
          <a:lstStyle/>
          <a:p>
            <a:r>
              <a:rPr lang="en-GB" dirty="0" smtClean="0"/>
              <a:t>Vector Addition on the Device: </a:t>
            </a:r>
            <a:r>
              <a:rPr lang="en-GB" sz="2800" dirty="0">
                <a:latin typeface="Courier New" pitchFamily="49" charset="0"/>
                <a:cs typeface="Courier New" pitchFamily="49" charset="0"/>
              </a:rPr>
              <a:t>main()</a:t>
            </a:r>
            <a:endParaRPr lang="en-GB" dirty="0"/>
          </a:p>
        </p:txBody>
      </p:sp>
      <p:sp>
        <p:nvSpPr>
          <p:cNvPr id="6" name="Content Placeholder 2" descr=" 6"/>
          <p:cNvSpPr txBox="1">
            <a:spLocks/>
          </p:cNvSpPr>
          <p:nvPr/>
        </p:nvSpPr>
        <p:spPr bwMode="auto">
          <a:xfrm>
            <a:off x="161510" y="1133745"/>
            <a:ext cx="8664994" cy="5310590"/>
          </a:xfrm>
          <a:prstGeom prst="rect">
            <a:avLst/>
          </a:prstGeom>
          <a:solidFill>
            <a:schemeClr val="bg1"/>
          </a:solid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#define N 512</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main(void)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noProof="0" dirty="0" smtClean="0">
                <a:ln>
                  <a:noFill/>
                </a:ln>
                <a:solidFill>
                  <a:srgbClr val="FFFFFF"/>
                </a:solidFill>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host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20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20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20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20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device copies of a, b, c</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solidFill>
                  <a:srgbClr val="8AAD00"/>
                </a:solidFill>
                <a:latin typeface="Courier New" pitchFamily="49" charset="0"/>
                <a:cs typeface="Courier New" pitchFamily="49" charset="0"/>
              </a:rPr>
              <a:t>int</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size =</a:t>
            </a:r>
            <a:r>
              <a:rPr lang="en-GB" sz="2000" b="1" kern="0" smtClean="0">
                <a:solidFill>
                  <a:srgbClr val="FFFFFF"/>
                </a:solidFill>
                <a:latin typeface="Courier New" panose="02070309020205020404" pitchFamily="49" charset="0"/>
                <a:cs typeface="Courier New" pitchFamily="49" charset="0"/>
              </a:rPr>
              <a:t> </a:t>
            </a:r>
            <a:r>
              <a:rPr lang="en-GB" sz="2000" b="1" kern="0" smtClean="0">
                <a:solidFill>
                  <a:srgbClr val="0099CC"/>
                </a:solidFill>
                <a:latin typeface="Courier New" pitchFamily="49" charset="0"/>
                <a:cs typeface="Courier New" pitchFamily="49" charset="0"/>
              </a:rPr>
              <a:t>N *</a:t>
            </a:r>
            <a:r>
              <a:rPr lang="en-GB" sz="2000" b="1" kern="0" smtClean="0">
                <a:solidFill>
                  <a:srgbClr val="FF9933"/>
                </a:solidFill>
                <a:latin typeface="Courier New" panose="02070309020205020404" pitchFamily="49" charset="0"/>
                <a:cs typeface="Courier New" pitchFamily="49" charset="0"/>
              </a:rPr>
              <a:t> </a:t>
            </a:r>
            <a:r>
              <a:rPr lang="en-GB" sz="2000" b="1" kern="0" smtClean="0">
                <a:solidFill>
                  <a:srgbClr val="8AAD00"/>
                </a:solidFill>
                <a:latin typeface="Courier New" pitchFamily="49" charset="0"/>
                <a:cs typeface="Courier New" pitchFamily="49" charset="0"/>
              </a:rPr>
              <a:t>sizeof</a:t>
            </a:r>
            <a:r>
              <a:rPr lang="en-GB" sz="2000" b="1" kern="0" smtClean="0">
                <a:latin typeface="Courier New" panose="02070309020205020404" pitchFamily="49" charset="0"/>
                <a:cs typeface="Courier New" pitchFamily="49" charset="0"/>
              </a:rPr>
              <a:t>(</a:t>
            </a:r>
            <a:r>
              <a:rPr lang="en-GB" sz="2000" b="1" kern="0" smtClean="0">
                <a:solidFill>
                  <a:srgbClr val="8AAD00"/>
                </a:solidFill>
                <a:latin typeface="Courier New" pitchFamily="49" charset="0"/>
                <a:cs typeface="Courier New" pitchFamily="49" charset="0"/>
              </a:rPr>
              <a:t>int</a:t>
            </a:r>
            <a:r>
              <a:rPr lang="en-GB" sz="2000" b="1" kern="0" smtClean="0">
                <a:latin typeface="Courier New" pitchFamily="49" charset="0"/>
                <a:cs typeface="Courier New" pitchFamily="49" charset="0"/>
              </a:rPr>
              <a:t>);</a:t>
            </a:r>
            <a:endParaRPr lang="en-GB" sz="2000" b="1" i="1" kern="0" smtClean="0">
              <a:latin typeface="Courier New" pitchFamily="49" charset="0"/>
              <a:cs typeface="Courier New" pitchFamily="49" charset="0"/>
            </a:endParaRP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i="1" kern="0" smtClean="0">
                <a:solidFill>
                  <a:srgbClr val="808080"/>
                </a:solidFill>
                <a:latin typeface="Courier New" pitchFamily="49" charset="0"/>
                <a:cs typeface="Courier New" pitchFamily="49" charset="0"/>
              </a:rPr>
              <a:t>// </a:t>
            </a:r>
            <a:r>
              <a:rPr lang="en-GB" sz="2000" b="1" kern="0" smtClean="0">
                <a:solidFill>
                  <a:srgbClr val="808080"/>
                </a:solidFill>
                <a:latin typeface="Courier New" pitchFamily="49" charset="0"/>
                <a:cs typeface="Courier New" pitchFamily="49" charset="0"/>
              </a:rPr>
              <a:t>Alloc space for device copies of a, b, c</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**)&amp;d_a, size);</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**)&amp;d_b, size);</a:t>
            </a:r>
          </a:p>
          <a:p>
            <a:pPr marL="0" lvl="0" indent="0">
              <a:buNone/>
              <a:defRPr/>
            </a:pPr>
            <a:r>
              <a:rPr lang="en-GB" sz="2000" b="1" kern="0" smtClean="0">
                <a:solidFill>
                  <a:srgbClr val="FFFFFF"/>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cudaMalloc((</a:t>
            </a:r>
            <a:r>
              <a:rPr lang="en-GB" sz="2000" b="1" kern="0" smtClean="0">
                <a:solidFill>
                  <a:srgbClr val="8AAD00"/>
                </a:solidFill>
                <a:latin typeface="Courier New" pitchFamily="49" charset="0"/>
                <a:cs typeface="Courier New" pitchFamily="49" charset="0"/>
              </a:rPr>
              <a:t>void</a:t>
            </a:r>
            <a:r>
              <a:rPr lang="en-GB" sz="2000" b="1" kern="0" smtClean="0">
                <a:solidFill>
                  <a:srgbClr val="B9E700"/>
                </a:solidFill>
                <a:latin typeface="Courier New" panose="02070309020205020404" pitchFamily="49" charset="0"/>
                <a:cs typeface="Courier New" pitchFamily="49" charset="0"/>
              </a:rPr>
              <a:t> </a:t>
            </a:r>
            <a:r>
              <a:rPr lang="en-GB" sz="2000" b="1" kern="0" smtClean="0">
                <a:latin typeface="Courier New" pitchFamily="49" charset="0"/>
                <a:cs typeface="Courier New" pitchFamily="49" charset="0"/>
              </a:rPr>
              <a:t>**)&amp;d_c, size);</a:t>
            </a:r>
          </a:p>
          <a:p>
            <a:pPr marL="0" lvl="0" indent="0">
              <a:buNone/>
              <a:defRPr/>
            </a:pPr>
            <a:r>
              <a:rPr lang="en-GB" sz="2000" b="1" i="1" kern="0" smtClean="0">
                <a:solidFill>
                  <a:srgbClr val="808080"/>
                </a:solidFill>
                <a:latin typeface="Courier New" pitchFamily="49" charset="0"/>
                <a:cs typeface="Courier New" pitchFamily="49" charset="0"/>
              </a:rPr>
              <a:t>	// Alloc space for host copies of a, b, c and</a:t>
            </a:r>
          </a:p>
          <a:p>
            <a:pPr>
              <a:buNone/>
              <a:defRPr/>
            </a:pPr>
            <a:r>
              <a:rPr lang="en-GB" sz="2000" b="1" i="1" kern="0" smtClean="0">
                <a:solidFill>
                  <a:srgbClr val="808080"/>
                </a:solidFill>
                <a:latin typeface="Courier New" pitchFamily="49" charset="0"/>
                <a:cs typeface="Courier New" pitchFamily="49" charset="0"/>
              </a:rPr>
              <a:t>      // setup input values</a:t>
            </a:r>
            <a:endParaRPr lang="en-GB" sz="2000" b="1" kern="0" smtClean="0">
              <a:solidFill>
                <a:srgbClr val="FFFFFF"/>
              </a:solidFill>
              <a:latin typeface="Courier New" pitchFamily="49" charset="0"/>
              <a:cs typeface="Courier New" pitchFamily="49" charset="0"/>
            </a:endParaRPr>
          </a:p>
          <a:p>
            <a:pPr marL="0" lvl="0" indent="0">
              <a:buNone/>
              <a:defRPr/>
            </a:pPr>
            <a:r>
              <a:rPr lang="en-GB" sz="2000" b="1" kern="0" smtClean="0">
                <a:solidFill>
                  <a:srgbClr val="FF9933"/>
                </a:solidFill>
                <a:latin typeface="Courier New" panose="02070309020205020404" pitchFamily="49" charset="0"/>
                <a:cs typeface="Courier New" pitchFamily="49" charset="0"/>
              </a:rPr>
              <a:t>	</a:t>
            </a:r>
            <a:r>
              <a:rPr lang="en-GB" sz="2000" b="1" kern="0" smtClean="0">
                <a:solidFill>
                  <a:srgbClr val="0099CC"/>
                </a:solidFill>
                <a:latin typeface="Courier New" pitchFamily="49" charset="0"/>
                <a:cs typeface="Courier New" pitchFamily="49" charset="0"/>
              </a:rPr>
              <a:t>a = (int *)malloc(size); random_ints(a, N);</a:t>
            </a:r>
          </a:p>
          <a:p>
            <a:pPr marL="0" lvl="0" indent="0">
              <a:buNone/>
              <a:defRPr/>
            </a:pPr>
            <a:r>
              <a:rPr lang="en-GB" sz="2000" b="1" kern="0" smtClean="0">
                <a:solidFill>
                  <a:srgbClr val="0099CC"/>
                </a:solidFill>
                <a:latin typeface="Courier New" pitchFamily="49" charset="0"/>
                <a:cs typeface="Courier New" pitchFamily="49" charset="0"/>
              </a:rPr>
              <a:t>	b = (int *)malloc(size); random_ints(b, N);</a:t>
            </a:r>
          </a:p>
          <a:p>
            <a:pPr marL="0" lvl="0" indent="0">
              <a:buNone/>
              <a:defRPr/>
            </a:pPr>
            <a:r>
              <a:rPr lang="en-GB" sz="2000" b="1" kern="0" smtClean="0">
                <a:solidFill>
                  <a:srgbClr val="0099CC"/>
                </a:solidFill>
                <a:latin typeface="Courier New" pitchFamily="49" charset="0"/>
                <a:cs typeface="Courier New" pitchFamily="49" charset="0"/>
              </a:rPr>
              <a:t>	c = (int *)malloc(size);</a:t>
            </a: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endParaRPr kumimoji="0" lang="en-GB" sz="2000" b="1" i="0" u="none" strike="noStrike" kern="0" cap="none" spc="0" normalizeH="0" baseline="0" noProof="0" dirty="0">
              <a:ln>
                <a:noFill/>
              </a:ln>
              <a:solidFill>
                <a:srgbClr val="0099CC"/>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134052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a:t>
            </a:r>
            <a:r>
              <a:rPr lang="en-GB" dirty="0"/>
              <a:t>the Device: </a:t>
            </a:r>
          </a:p>
        </p:txBody>
      </p:sp>
      <p:sp>
        <p:nvSpPr>
          <p:cNvPr id="6" name="Content Placeholder 2" descr=" 6"/>
          <p:cNvSpPr txBox="1">
            <a:spLocks/>
          </p:cNvSpPr>
          <p:nvPr/>
        </p:nvSpPr>
        <p:spPr bwMode="auto">
          <a:xfrm>
            <a:off x="457732" y="1228756"/>
            <a:ext cx="8368771" cy="509655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Copy inputs to device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b,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1161279743"/>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a:t>
            </a:r>
            <a:r>
              <a:rPr lang="en-GB" dirty="0"/>
              <a:t>the Device: </a:t>
            </a:r>
          </a:p>
        </p:txBody>
      </p:sp>
      <p:sp>
        <p:nvSpPr>
          <p:cNvPr id="6" name="Content Placeholder 2" descr=" 6"/>
          <p:cNvSpPr txBox="1">
            <a:spLocks/>
          </p:cNvSpPr>
          <p:nvPr/>
        </p:nvSpPr>
        <p:spPr bwMode="auto">
          <a:xfrm>
            <a:off x="457732" y="1228756"/>
            <a:ext cx="8368771" cy="509655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Copy inputs to device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b,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800" b="1" kern="0" smtClean="0">
                <a:solidFill>
                  <a:srgbClr val="FFFFFF"/>
                </a:solidFill>
                <a:latin typeface="Courier New" panose="02070309020205020404" pitchFamily="49" charset="0"/>
                <a:cs typeface="Courier New" pitchFamily="49" charset="0"/>
              </a:rPr>
              <a:t>        </a:t>
            </a:r>
            <a:r>
              <a:rPr lang="en-GB" sz="1800" b="1" i="1" kern="0" smtClean="0">
                <a:solidFill>
                  <a:srgbClr val="808080"/>
                </a:solidFill>
                <a:latin typeface="Courier New" pitchFamily="49" charset="0"/>
                <a:cs typeface="Courier New" pitchFamily="49" charset="0"/>
              </a:rPr>
              <a:t>// Launch add() kernel on GPU with N blocks</a:t>
            </a:r>
          </a:p>
          <a:p>
            <a:pPr>
              <a:buNone/>
              <a:defRPr/>
            </a:pPr>
            <a:r>
              <a:rPr lang="en-GB" sz="1800" b="1" kern="0" smtClean="0">
                <a:latin typeface="Courier New" pitchFamily="49" charset="0"/>
                <a:cs typeface="Courier New" pitchFamily="49" charset="0"/>
              </a:rPr>
              <a:t>        add&lt;&lt;&lt;N,1&gt;&gt;&gt;(d_a, d_b, d_c);</a:t>
            </a:r>
          </a:p>
          <a:p>
            <a:pPr>
              <a:buNone/>
              <a:defRPr/>
            </a:pPr>
            <a:endParaRPr kumimoji="0" lang="en-GB" sz="1800" b="1" strike="noStrike" kern="0" cap="none" spc="0" normalizeH="0" noProof="0" dirty="0" smtClean="0">
              <a:ln>
                <a:noFill/>
              </a:ln>
              <a:effectLst/>
              <a:uLnTx/>
              <a:uFillTx/>
              <a:latin typeface="Courier New" panose="02070309020205020404" pitchFamily="49" charset="0"/>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95246185"/>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a:t>
            </a:r>
            <a:r>
              <a:rPr lang="en-GB" dirty="0"/>
              <a:t>the Device: </a:t>
            </a:r>
          </a:p>
        </p:txBody>
      </p:sp>
      <p:sp>
        <p:nvSpPr>
          <p:cNvPr id="6" name="Content Placeholder 2" descr=" 6"/>
          <p:cNvSpPr txBox="1">
            <a:spLocks/>
          </p:cNvSpPr>
          <p:nvPr/>
        </p:nvSpPr>
        <p:spPr bwMode="auto">
          <a:xfrm>
            <a:off x="457732" y="1228756"/>
            <a:ext cx="8368771" cy="509655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Copy inputs to device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b,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800" b="1" kern="0" smtClean="0">
                <a:solidFill>
                  <a:srgbClr val="FFFFFF"/>
                </a:solidFill>
                <a:latin typeface="Courier New" panose="02070309020205020404" pitchFamily="49" charset="0"/>
                <a:cs typeface="Courier New" pitchFamily="49" charset="0"/>
              </a:rPr>
              <a:t>        </a:t>
            </a:r>
            <a:r>
              <a:rPr lang="en-GB" sz="1800" b="1" i="1" kern="0" smtClean="0">
                <a:solidFill>
                  <a:srgbClr val="808080"/>
                </a:solidFill>
                <a:latin typeface="Courier New" pitchFamily="49" charset="0"/>
                <a:cs typeface="Courier New" pitchFamily="49" charset="0"/>
              </a:rPr>
              <a:t>// Launch add() kernel on GPU with N blocks</a:t>
            </a:r>
          </a:p>
          <a:p>
            <a:pPr>
              <a:buNone/>
              <a:defRPr/>
            </a:pPr>
            <a:r>
              <a:rPr lang="en-GB" sz="1800" b="1" kern="0" smtClean="0">
                <a:latin typeface="Courier New" pitchFamily="49" charset="0"/>
                <a:cs typeface="Courier New" pitchFamily="49" charset="0"/>
              </a:rPr>
              <a:t>        add&lt;&lt;&lt;N,1&gt;&gt;&gt;(d_a, d_b, d_c);</a:t>
            </a:r>
          </a:p>
          <a:p>
            <a:pPr>
              <a:buNone/>
              <a:defRPr/>
            </a:pPr>
            <a:endParaRPr kumimoji="0" lang="en-GB" sz="1800" b="1" strike="noStrike" kern="0" cap="none" spc="0" normalizeH="0" noProof="0" dirty="0" smtClean="0">
              <a:ln>
                <a:noFill/>
              </a:ln>
              <a:effectLst/>
              <a:uLnTx/>
              <a:uFillTx/>
              <a:latin typeface="Courier New" panose="02070309020205020404" pitchFamily="49" charset="0"/>
              <a:cs typeface="Courier New" pitchFamily="49" charset="0"/>
            </a:endParaRPr>
          </a:p>
          <a:p>
            <a:pPr>
              <a:buNone/>
              <a:defRPr/>
            </a:pPr>
            <a:r>
              <a:rPr lang="en-GB" sz="1800" b="1" i="1" kern="0" smtClean="0">
                <a:solidFill>
                  <a:srgbClr val="808080"/>
                </a:solidFill>
                <a:latin typeface="Courier New" pitchFamily="49" charset="0"/>
                <a:cs typeface="Courier New" pitchFamily="49" charset="0"/>
              </a:rPr>
              <a:t>        // Copy result back to host</a:t>
            </a:r>
          </a:p>
          <a:p>
            <a:pPr>
              <a:buNone/>
              <a:defRPr/>
            </a:pPr>
            <a:r>
              <a:rPr lang="en-GB" sz="1800" b="1" kern="0" smtClean="0">
                <a:latin typeface="Courier New" pitchFamily="49" charset="0"/>
                <a:cs typeface="Courier New" pitchFamily="49" charset="0"/>
              </a:rPr>
              <a:t>        cudaMemcpy(c, d_c, size, cudaMemcpyDeviceToHost);</a:t>
            </a:r>
          </a:p>
          <a:p>
            <a:pPr>
              <a:buNone/>
              <a:defRPr/>
            </a:pPr>
            <a:endParaRPr kumimoji="0" lang="en-GB" sz="1800" b="1" strike="noStrike" kern="0" cap="none" spc="0" normalizeH="0" noProof="0" dirty="0" smtClean="0">
              <a:ln>
                <a:noFill/>
              </a:ln>
              <a:effectLst/>
              <a:uLnTx/>
              <a:uFillTx/>
              <a:latin typeface="Courier New" panose="02070309020205020404" pitchFamily="49" charset="0"/>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smtClean="0">
                <a:ln>
                  <a:noFill/>
                </a:ln>
                <a:solidFill>
                  <a:srgbClr val="808080"/>
                </a:solidFill>
                <a:effectLst/>
                <a:uLnTx/>
                <a:uFillTx/>
                <a:latin typeface="Courier New" pitchFamily="49" charset="0"/>
                <a:ea typeface="+mn-ea"/>
                <a:cs typeface="Courier New" pitchFamily="49" charset="0"/>
              </a:rPr>
              <a:t>          </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9933"/>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solidFill>
                  <a:srgbClr val="0099CC"/>
                </a:solidFill>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solidFill>
                  <a:srgbClr val="8AAD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R="0" lvl="0" algn="l" defTabSz="914400" rtl="0" eaLnBrk="1" fontAlgn="base" latinLnBrk="0" hangingPunct="1">
              <a:lnSpc>
                <a:spcPct val="100000"/>
              </a:lnSpc>
              <a:spcBef>
                <a:spcPct val="20000"/>
              </a:spcBef>
              <a:spcAft>
                <a:spcPct val="0"/>
              </a:spcAft>
              <a:buClrTx/>
              <a:buSzPct val="100000"/>
              <a:buFont typeface="Wingdings" pitchFamily="2" charset="2"/>
              <a:buChar char=" "/>
              <a:tabLst/>
              <a:defRPr/>
            </a:pPr>
            <a:r>
              <a:rPr kumimoji="0" lang="en-GB" sz="1800" b="1" i="0" u="none" strike="noStrike" kern="0" cap="none" spc="0" normalizeH="0" baseline="0" noProof="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1213882971"/>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Title 3" descr=" 4"/>
          <p:cNvSpPr>
            <a:spLocks noGrp="1"/>
          </p:cNvSpPr>
          <p:nvPr>
            <p:ph type="title"/>
          </p:nvPr>
        </p:nvSpPr>
        <p:spPr/>
        <p:txBody>
          <a:bodyPr/>
          <a:lstStyle/>
          <a:p>
            <a:r>
              <a:rPr lang="en-GB" dirty="0" smtClean="0"/>
              <a:t>CPU </a:t>
            </a:r>
            <a:r>
              <a:rPr lang="en-GB" dirty="0" err="1" smtClean="0"/>
              <a:t>vs</a:t>
            </a:r>
            <a:r>
              <a:rPr lang="en-GB" dirty="0" smtClean="0"/>
              <a:t> GPU architectures</a:t>
            </a:r>
            <a:endParaRPr lang="en-GB" dirty="0"/>
          </a:p>
        </p:txBody>
      </p:sp>
      <p:sp>
        <p:nvSpPr>
          <p:cNvPr id="2" name="Text Placeholder 1" descr=" 2"/>
          <p:cNvSpPr>
            <a:spLocks noGrp="1"/>
          </p:cNvSpPr>
          <p:nvPr>
            <p:ph idx="1"/>
          </p:nvPr>
        </p:nvSpPr>
        <p:spPr>
          <a:xfrm>
            <a:off x="332497" y="1592178"/>
            <a:ext cx="4587547" cy="4709502"/>
          </a:xfrm>
        </p:spPr>
        <p:txBody>
          <a:bodyPr>
            <a:normAutofit lnSpcReduction="10000"/>
          </a:bodyPr>
          <a:lstStyle/>
          <a:p>
            <a:pPr>
              <a:lnSpc>
                <a:spcPct val="110000"/>
              </a:lnSpc>
              <a:buChar char=" "/>
            </a:pPr>
            <a:r>
              <a:rPr lang="en-US" sz="2000" b="0" smtClean="0">
                <a:effectLst>
                  <a:outerShdw blurRad="38100" dist="38100" dir="2700000" algn="tl">
                    <a:srgbClr val="000000">
                      <a:alpha val="43137"/>
                    </a:srgbClr>
                  </a:outerShdw>
                </a:effectLst>
              </a:rPr>
              <a:t>                                      </a:t>
            </a:r>
            <a:br>
              <a:rPr lang="en-US" sz="2000" b="0" smtClean="0">
                <a:effectLst>
                  <a:outerShdw blurRad="38100" dist="38100" dir="2700000" algn="tl">
                    <a:srgbClr val="000000">
                      <a:alpha val="43137"/>
                    </a:srgbClr>
                  </a:outerShdw>
                </a:effectLst>
              </a:rPr>
            </a:br>
            <a:r>
              <a:rPr lang="en-US" sz="2000" b="0" smtClean="0">
                <a:effectLst>
                  <a:outerShdw blurRad="38100" dist="38100" dir="2700000" algn="tl">
                    <a:srgbClr val="000000">
                      <a:alpha val="43137"/>
                    </a:srgbClr>
                  </a:outerShdw>
                </a:effectLst>
              </a:rPr>
              <a:t>                          </a:t>
            </a:r>
            <a:br>
              <a:rPr lang="en-US" sz="2000" b="0" smtClean="0">
                <a:effectLst>
                  <a:outerShdw blurRad="38100" dist="38100" dir="2700000" algn="tl">
                    <a:srgbClr val="000000">
                      <a:alpha val="43137"/>
                    </a:srgbClr>
                  </a:outerShdw>
                </a:effectLst>
              </a:rPr>
            </a:b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br>
              <a:rPr lang="en-US" sz="2000" b="0" smtClean="0">
                <a:effectLst>
                  <a:outerShdw blurRad="38100" dist="38100" dir="2700000" algn="tl">
                    <a:srgbClr val="000000">
                      <a:alpha val="43137"/>
                    </a:srgbClr>
                  </a:outerShdw>
                </a:effectLst>
              </a:rPr>
            </a:b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US" sz="2000" b="0" smtClean="0">
                <a:effectLst>
                  <a:outerShdw blurRad="38100" dist="38100" dir="2700000" algn="tl">
                    <a:srgbClr val="000000">
                      <a:alpha val="43137"/>
                    </a:srgbClr>
                  </a:outerShdw>
                </a:effectLst>
              </a:rPr>
              <a:t>                  </a:t>
            </a:r>
            <a:endParaRPr lang="en-US" sz="2000" b="0" dirty="0">
              <a:effectLst>
                <a:outerShdw blurRad="38100" dist="38100" dir="2700000" algn="tl">
                  <a:srgbClr val="000000">
                    <a:alpha val="43137"/>
                  </a:srgbClr>
                </a:outerShdw>
              </a:effectLst>
            </a:endParaRPr>
          </a:p>
          <a:p>
            <a:pPr>
              <a:lnSpc>
                <a:spcPct val="110000"/>
              </a:lnSpc>
              <a:buChar char=" "/>
            </a:pPr>
            <a:r>
              <a:rPr lang="en-GB" sz="2000" b="0" smtClean="0">
                <a:effectLst>
                  <a:outerShdw blurRad="38100" dist="38100" dir="2700000" algn="tl">
                    <a:srgbClr val="000000">
                      <a:alpha val="43137"/>
                    </a:srgbClr>
                  </a:outerShdw>
                </a:effectLst>
              </a:rPr>
              <a:t>                                    </a:t>
            </a:r>
            <a:br>
              <a:rPr lang="en-GB" sz="2000" b="0" smtClean="0">
                <a:effectLst>
                  <a:outerShdw blurRad="38100" dist="38100" dir="2700000" algn="tl">
                    <a:srgbClr val="000000">
                      <a:alpha val="43137"/>
                    </a:srgbClr>
                  </a:outerShdw>
                </a:effectLst>
              </a:rPr>
            </a:br>
            <a:r>
              <a:rPr lang="en-GB" sz="2000" b="0" smtClean="0">
                <a:effectLst>
                  <a:outerShdw blurRad="38100" dist="38100" dir="2700000" algn="tl">
                    <a:srgbClr val="000000">
                      <a:alpha val="43137"/>
                    </a:srgbClr>
                  </a:outerShdw>
                </a:effectLst>
              </a:rPr>
              <a:t>                                     </a:t>
            </a:r>
            <a:br>
              <a:rPr lang="en-GB" sz="2000" b="0" smtClean="0">
                <a:effectLst>
                  <a:outerShdw blurRad="38100" dist="38100" dir="2700000" algn="tl">
                    <a:srgbClr val="000000">
                      <a:alpha val="43137"/>
                    </a:srgbClr>
                  </a:outerShdw>
                </a:effectLst>
              </a:rPr>
            </a:br>
            <a:r>
              <a:rPr lang="en-GB" sz="2000" b="0" smtClean="0">
                <a:effectLst>
                  <a:outerShdw blurRad="38100" dist="38100" dir="2700000" algn="tl">
                    <a:srgbClr val="000000">
                      <a:alpha val="43137"/>
                    </a:srgbClr>
                  </a:outerShdw>
                </a:effectLst>
              </a:rPr>
              <a:t>      </a:t>
            </a:r>
            <a:r>
              <a:rPr lang="en-GB" sz="2000" smtClean="0">
                <a:effectLst>
                  <a:outerShdw blurRad="38100" dist="38100" dir="2700000" algn="tl">
                    <a:srgbClr val="000000">
                      <a:alpha val="43137"/>
                    </a:srgbClr>
                  </a:outerShdw>
                </a:effectLst>
              </a:rPr>
              <a:t>                        </a:t>
            </a:r>
            <a:endParaRPr lang="en-GB" sz="2000" b="0" dirty="0" smtClean="0">
              <a:effectLst>
                <a:outerShdw blurRad="38100" dist="38100" dir="2700000" algn="tl">
                  <a:srgbClr val="000000">
                    <a:alpha val="43137"/>
                  </a:srgbClr>
                </a:outerShdw>
              </a:effectLst>
            </a:endParaRPr>
          </a:p>
          <a:p>
            <a:pPr marL="0" indent="0">
              <a:lnSpc>
                <a:spcPct val="110000"/>
              </a:lnSpc>
              <a:buNone/>
            </a:pPr>
            <a:endParaRPr lang="en-GB" sz="2000" b="0" dirty="0">
              <a:effectLst>
                <a:outerShdw blurRad="38100" dist="38100" dir="2700000" algn="tl">
                  <a:srgbClr val="000000">
                    <a:alpha val="43137"/>
                  </a:srgbClr>
                </a:outerShdw>
              </a:effectLst>
            </a:endParaRPr>
          </a:p>
        </p:txBody>
      </p:sp>
      <p:sp>
        <p:nvSpPr>
          <p:cNvPr id="15" name="Text Placeholder 1" descr=" 7"/>
          <p:cNvSpPr txBox="1">
            <a:spLocks/>
          </p:cNvSpPr>
          <p:nvPr/>
        </p:nvSpPr>
        <p:spPr bwMode="auto">
          <a:xfrm>
            <a:off x="4485421" y="1853824"/>
            <a:ext cx="4470982" cy="3985501"/>
          </a:xfrm>
          <a:prstGeom prst="rect">
            <a:avLst/>
          </a:prstGeom>
          <a:noFill/>
          <a:ln w="9525">
            <a:noFill/>
            <a:miter lim="800000"/>
            <a:headEnd/>
            <a:tailEnd/>
          </a:ln>
          <a:effectLst/>
        </p:spPr>
        <p:txBody>
          <a:bodyPr vert="horz" wrap="square" lIns="91425" tIns="91425" rIns="91425" bIns="91425" numCol="1" anchor="t" anchorCtr="0" compatLnSpc="1">
            <a:prstTxWarp prst="textNoShape">
              <a:avLst/>
            </a:prstTxWarp>
          </a:bodyPr>
          <a:lstStyle>
            <a:lvl1pPr marL="431800" indent="-323850" algn="l" defTabSz="457200" rtl="0" fontAlgn="base" hangingPunct="0">
              <a:lnSpc>
                <a:spcPct val="90000"/>
              </a:lnSpc>
              <a:spcBef>
                <a:spcPct val="80000"/>
              </a:spcBef>
              <a:spcAft>
                <a:spcPct val="0"/>
              </a:spcAft>
              <a:buClr>
                <a:srgbClr val="006699"/>
              </a:buClr>
              <a:buFont typeface="Wingdings" pitchFamily="2" charset="2"/>
              <a:buChar char="§"/>
              <a:defRPr sz="2400" b="1">
                <a:solidFill>
                  <a:srgbClr val="000000"/>
                </a:solidFill>
                <a:latin typeface="+mn-lt"/>
                <a:ea typeface="+mn-ea"/>
                <a:cs typeface="+mn-cs"/>
              </a:defRPr>
            </a:lvl1pPr>
            <a:lvl2pPr marL="742950" indent="-285750" algn="l" defTabSz="457200" rtl="0" fontAlgn="base" hangingPunct="0">
              <a:lnSpc>
                <a:spcPct val="90000"/>
              </a:lnSpc>
              <a:spcBef>
                <a:spcPct val="20000"/>
              </a:spcBef>
              <a:spcAft>
                <a:spcPct val="0"/>
              </a:spcAft>
              <a:buClr>
                <a:srgbClr val="009999"/>
              </a:buClr>
              <a:buFont typeface="Wingdings" pitchFamily="2" charset="2"/>
              <a:buChar char="§"/>
              <a:defRPr sz="2400">
                <a:solidFill>
                  <a:srgbClr val="000000"/>
                </a:solidFill>
                <a:latin typeface="+mn-lt"/>
              </a:defRPr>
            </a:lvl2pPr>
            <a:lvl3pPr marL="1143000" indent="-228600" algn="l" defTabSz="457200" rtl="0" fontAlgn="base" hangingPunct="0">
              <a:lnSpc>
                <a:spcPct val="93000"/>
              </a:lnSpc>
              <a:spcBef>
                <a:spcPct val="0"/>
              </a:spcBef>
              <a:spcAft>
                <a:spcPts val="850"/>
              </a:spcAft>
              <a:buClr>
                <a:srgbClr val="009999"/>
              </a:buClr>
              <a:buFont typeface="Wingdings" pitchFamily="2" charset="2"/>
              <a:buChar char="§"/>
              <a:defRPr sz="2000">
                <a:solidFill>
                  <a:srgbClr val="000000"/>
                </a:solidFill>
                <a:latin typeface="+mn-lt"/>
              </a:defRPr>
            </a:lvl3pPr>
            <a:lvl4pPr marL="1600200" indent="-228600" algn="l" defTabSz="457200" rtl="0" fontAlgn="base" hangingPunct="0">
              <a:lnSpc>
                <a:spcPct val="93000"/>
              </a:lnSpc>
              <a:spcBef>
                <a:spcPct val="0"/>
              </a:spcBef>
              <a:spcAft>
                <a:spcPts val="575"/>
              </a:spcAft>
              <a:buClr>
                <a:srgbClr val="000000"/>
              </a:buClr>
              <a:buSzPct val="75000"/>
              <a:buFont typeface="StarSymbol" charset="0"/>
              <a:buChar char="–"/>
              <a:defRPr>
                <a:solidFill>
                  <a:srgbClr val="000000"/>
                </a:solidFill>
                <a:latin typeface="+mn-lt"/>
              </a:defRPr>
            </a:lvl4pPr>
            <a:lvl5pPr marL="2159000" indent="-215900" algn="l" defTabSz="457200" rtl="0" fontAlgn="base" hangingPunct="0">
              <a:lnSpc>
                <a:spcPct val="93000"/>
              </a:lnSpc>
              <a:spcBef>
                <a:spcPct val="0"/>
              </a:spcBef>
              <a:spcAft>
                <a:spcPts val="288"/>
              </a:spcAft>
              <a:buClr>
                <a:srgbClr val="000000"/>
              </a:buClr>
              <a:buSzPct val="45000"/>
              <a:buFont typeface="StarSymbol" charset="0"/>
              <a:buChar char="●"/>
              <a:defRPr sz="1800">
                <a:solidFill>
                  <a:srgbClr val="000000"/>
                </a:solidFill>
                <a:latin typeface="+mn-lt"/>
              </a:defRPr>
            </a:lvl5pPr>
            <a:lvl6pPr marL="2616200" indent="-215900" algn="l" defTabSz="457200" rtl="0" fontAlgn="base" hangingPunct="0">
              <a:lnSpc>
                <a:spcPct val="93000"/>
              </a:lnSpc>
              <a:spcBef>
                <a:spcPct val="0"/>
              </a:spcBef>
              <a:spcAft>
                <a:spcPts val="288"/>
              </a:spcAft>
              <a:buClr>
                <a:srgbClr val="000000"/>
              </a:buClr>
              <a:buSzPct val="45000"/>
              <a:buFont typeface="StarSymbol" charset="0"/>
              <a:buChar char="●"/>
              <a:defRPr sz="1800">
                <a:solidFill>
                  <a:srgbClr val="000000"/>
                </a:solidFill>
                <a:latin typeface="+mn-lt"/>
              </a:defRPr>
            </a:lvl6pPr>
            <a:lvl7pPr marL="3073400" indent="-215900" algn="l" defTabSz="457200" rtl="0" fontAlgn="base" hangingPunct="0">
              <a:lnSpc>
                <a:spcPct val="93000"/>
              </a:lnSpc>
              <a:spcBef>
                <a:spcPct val="0"/>
              </a:spcBef>
              <a:spcAft>
                <a:spcPts val="288"/>
              </a:spcAft>
              <a:buClr>
                <a:srgbClr val="000000"/>
              </a:buClr>
              <a:buSzPct val="45000"/>
              <a:buFont typeface="StarSymbol" charset="0"/>
              <a:buChar char="●"/>
              <a:defRPr sz="1800">
                <a:solidFill>
                  <a:srgbClr val="000000"/>
                </a:solidFill>
                <a:latin typeface="+mn-lt"/>
              </a:defRPr>
            </a:lvl7pPr>
            <a:lvl8pPr marL="3530600" indent="-215900" algn="l" defTabSz="457200" rtl="0" fontAlgn="base" hangingPunct="0">
              <a:lnSpc>
                <a:spcPct val="93000"/>
              </a:lnSpc>
              <a:spcBef>
                <a:spcPct val="0"/>
              </a:spcBef>
              <a:spcAft>
                <a:spcPts val="288"/>
              </a:spcAft>
              <a:buClr>
                <a:srgbClr val="000000"/>
              </a:buClr>
              <a:buSzPct val="45000"/>
              <a:buFont typeface="StarSymbol" charset="0"/>
              <a:buChar char="●"/>
              <a:defRPr sz="1800">
                <a:solidFill>
                  <a:srgbClr val="000000"/>
                </a:solidFill>
                <a:latin typeface="+mn-lt"/>
              </a:defRPr>
            </a:lvl8pPr>
            <a:lvl9pPr marL="3987800" indent="-215900" algn="l" defTabSz="457200" rtl="0" fontAlgn="base" hangingPunct="0">
              <a:lnSpc>
                <a:spcPct val="93000"/>
              </a:lnSpc>
              <a:spcBef>
                <a:spcPct val="0"/>
              </a:spcBef>
              <a:spcAft>
                <a:spcPts val="288"/>
              </a:spcAft>
              <a:buClr>
                <a:srgbClr val="000000"/>
              </a:buClr>
              <a:buSzPct val="45000"/>
              <a:buFont typeface="StarSymbol" charset="0"/>
              <a:buChar char="●"/>
              <a:defRPr sz="1800">
                <a:solidFill>
                  <a:srgbClr val="000000"/>
                </a:solidFill>
                <a:latin typeface="+mn-lt"/>
              </a:defRPr>
            </a:lvl9pPr>
          </a:lstStyle>
          <a:p>
            <a:pPr>
              <a:buClrTx/>
              <a:buFont typeface="Arial" panose="020B0604020202020204" pitchFamily="34" charset="0"/>
              <a:buChar char="•"/>
            </a:pPr>
            <a:r>
              <a:rPr lang="en-US" sz="2000" b="0" dirty="0" smtClean="0">
                <a:effectLst>
                  <a:outerShdw blurRad="38100" dist="38100" dir="2700000" algn="tl">
                    <a:srgbClr val="000000">
                      <a:alpha val="43137"/>
                    </a:srgbClr>
                  </a:outerShdw>
                </a:effectLst>
                <a:latin typeface="Bell MT" panose="02020503060305020303" pitchFamily="18" charset="0"/>
              </a:rPr>
              <a:t>Large caches (slow memory accesses to quick cache accesses)</a:t>
            </a:r>
          </a:p>
          <a:p>
            <a:pPr>
              <a:buClrTx/>
              <a:buFont typeface="Arial" panose="020B0604020202020204" pitchFamily="34" charset="0"/>
              <a:buChar char="•"/>
            </a:pPr>
            <a:r>
              <a:rPr lang="en-US" sz="2000" b="0" dirty="0" smtClean="0">
                <a:effectLst>
                  <a:outerShdw blurRad="38100" dist="38100" dir="2700000" algn="tl">
                    <a:srgbClr val="000000">
                      <a:alpha val="43137"/>
                    </a:srgbClr>
                  </a:outerShdw>
                </a:effectLst>
                <a:latin typeface="Bell MT" panose="02020503060305020303" pitchFamily="18" charset="0"/>
              </a:rPr>
              <a:t>SIMD</a:t>
            </a:r>
          </a:p>
          <a:p>
            <a:pPr>
              <a:buClrTx/>
              <a:buFont typeface="Arial" panose="020B0604020202020204" pitchFamily="34" charset="0"/>
              <a:buChar char="•"/>
            </a:pPr>
            <a:r>
              <a:rPr lang="en-US" sz="2000" b="0" dirty="0" smtClean="0">
                <a:effectLst>
                  <a:outerShdw blurRad="38100" dist="38100" dir="2700000" algn="tl">
                    <a:srgbClr val="000000">
                      <a:alpha val="43137"/>
                    </a:srgbClr>
                  </a:outerShdw>
                </a:effectLst>
                <a:latin typeface="Bell MT" panose="02020503060305020303" pitchFamily="18" charset="0"/>
              </a:rPr>
              <a:t>Branch prediction</a:t>
            </a:r>
          </a:p>
          <a:p>
            <a:pPr>
              <a:buClrTx/>
              <a:buFont typeface="Arial" panose="020B0604020202020204" pitchFamily="34" charset="0"/>
              <a:buChar char="•"/>
            </a:pPr>
            <a:r>
              <a:rPr lang="en-US" sz="2000" b="0" dirty="0" smtClean="0">
                <a:effectLst>
                  <a:outerShdw blurRad="38100" dist="38100" dir="2700000" algn="tl">
                    <a:srgbClr val="000000">
                      <a:alpha val="43137"/>
                    </a:srgbClr>
                  </a:outerShdw>
                </a:effectLst>
                <a:latin typeface="Bell MT" panose="02020503060305020303" pitchFamily="18" charset="0"/>
              </a:rPr>
              <a:t>Data forwarding</a:t>
            </a:r>
          </a:p>
          <a:p>
            <a:pPr>
              <a:buClrTx/>
              <a:buFont typeface="Arial" panose="020B0604020202020204" pitchFamily="34" charset="0"/>
              <a:buChar char="•"/>
            </a:pPr>
            <a:r>
              <a:rPr lang="en-US" sz="2000" b="0" dirty="0" smtClean="0">
                <a:effectLst>
                  <a:outerShdw blurRad="38100" dist="38100" dir="2700000" algn="tl">
                    <a:srgbClr val="000000">
                      <a:alpha val="43137"/>
                    </a:srgbClr>
                  </a:outerShdw>
                </a:effectLst>
                <a:latin typeface="Bell MT" panose="02020503060305020303" pitchFamily="18" charset="0"/>
              </a:rPr>
              <a:t>Powerful ALU</a:t>
            </a:r>
          </a:p>
          <a:p>
            <a:pPr>
              <a:buClrTx/>
              <a:buFont typeface="Arial" panose="020B0604020202020204" pitchFamily="34" charset="0"/>
              <a:buChar char="•"/>
            </a:pPr>
            <a:r>
              <a:rPr lang="en-US" sz="2000" b="0" dirty="0" smtClean="0">
                <a:effectLst>
                  <a:outerShdw blurRad="38100" dist="38100" dir="2700000" algn="tl">
                    <a:srgbClr val="000000">
                      <a:alpha val="43137"/>
                    </a:srgbClr>
                  </a:outerShdw>
                </a:effectLst>
                <a:latin typeface="Bell MT" panose="02020503060305020303" pitchFamily="18" charset="0"/>
              </a:rPr>
              <a:t>Pipelining</a:t>
            </a:r>
          </a:p>
          <a:p>
            <a:pPr>
              <a:buClrTx/>
              <a:buFont typeface="Arial" panose="020B0604020202020204" pitchFamily="34" charset="0"/>
              <a:buChar char="•"/>
            </a:pPr>
            <a:endParaRPr lang="en-US" sz="2000" b="0" dirty="0" smtClean="0">
              <a:effectLst>
                <a:outerShdw blurRad="38100" dist="38100" dir="2700000" algn="tl">
                  <a:srgbClr val="000000">
                    <a:alpha val="43137"/>
                  </a:srgbClr>
                </a:outerShdw>
              </a:effectLst>
              <a:latin typeface="Bell MT" panose="02020503060305020303" pitchFamily="18" charset="0"/>
            </a:endParaRPr>
          </a:p>
          <a:p>
            <a:pPr>
              <a:buClrTx/>
              <a:buFont typeface="Arial" panose="020B0604020202020204" pitchFamily="34" charset="0"/>
              <a:buChar char="•"/>
            </a:pPr>
            <a:endParaRPr lang="en-GB" sz="2000" b="0" dirty="0">
              <a:effectLst>
                <a:outerShdw blurRad="38100" dist="38100" dir="2700000" algn="tl">
                  <a:srgbClr val="000000">
                    <a:alpha val="43137"/>
                  </a:srgbClr>
                </a:outerShdw>
              </a:effectLst>
              <a:latin typeface="Bell MT" panose="02020503060305020303" pitchFamily="18" charset="0"/>
            </a:endParaRPr>
          </a:p>
        </p:txBody>
      </p:sp>
      <p:grpSp>
        <p:nvGrpSpPr>
          <p:cNvPr id="12" name="Group 11" descr=" 12"/>
          <p:cNvGrpSpPr/>
          <p:nvPr/>
        </p:nvGrpSpPr>
        <p:grpSpPr>
          <a:xfrm>
            <a:off x="655490" y="1046522"/>
            <a:ext cx="3478592" cy="3070248"/>
            <a:chOff x="732015" y="1936086"/>
            <a:chExt cx="3478592" cy="3070248"/>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5" y="1936086"/>
              <a:ext cx="3478592" cy="2516570"/>
            </a:xfrm>
            <a:prstGeom prst="rect">
              <a:avLst/>
            </a:prstGeom>
          </p:spPr>
        </p:pic>
        <p:sp>
          <p:nvSpPr>
            <p:cNvPr id="11" name="TextBox 10"/>
            <p:cNvSpPr txBox="1"/>
            <p:nvPr/>
          </p:nvSpPr>
          <p:spPr>
            <a:xfrm>
              <a:off x="864129" y="4483114"/>
              <a:ext cx="3214363" cy="523220"/>
            </a:xfrm>
            <a:prstGeom prst="rect">
              <a:avLst/>
            </a:prstGeom>
            <a:noFill/>
          </p:spPr>
          <p:txBody>
            <a:bodyPr wrap="square" rtlCol="0">
              <a:spAutoFit/>
            </a:bodyPr>
            <a:lstStyle/>
            <a:p>
              <a:pPr algn="ctr"/>
              <a:r>
                <a:rPr lang="en-GB" sz="2800" b="1" dirty="0" smtClean="0">
                  <a:effectLst>
                    <a:outerShdw blurRad="38100" dist="38100" dir="2700000" algn="tl">
                      <a:srgbClr val="000000">
                        <a:alpha val="43137"/>
                      </a:srgbClr>
                    </a:outerShdw>
                  </a:effectLst>
                  <a:latin typeface="Bell MT" panose="02020503060305020303" pitchFamily="18" charset="0"/>
                </a:rPr>
                <a:t>CPU</a:t>
              </a:r>
              <a:endParaRPr lang="en-GB" sz="2800" b="1" dirty="0">
                <a:effectLst>
                  <a:outerShdw blurRad="38100" dist="38100" dir="2700000" algn="tl">
                    <a:srgbClr val="000000">
                      <a:alpha val="43137"/>
                    </a:srgbClr>
                  </a:outerShdw>
                </a:effectLst>
                <a:latin typeface="Bell MT" panose="02020503060305020303" pitchFamily="18" charset="0"/>
              </a:endParaRPr>
            </a:p>
          </p:txBody>
        </p:sp>
      </p:grpSp>
      <p:pic>
        <p:nvPicPr>
          <p:cNvPr id="6" name="Picture 5" descr=" 6"/>
          <p:cNvPicPr>
            <a:picLocks noChangeAspect="1"/>
          </p:cNvPicPr>
          <p:nvPr/>
        </p:nvPicPr>
        <p:blipFill>
          <a:blip r:embed="rId4"/>
          <a:stretch>
            <a:fillRect/>
          </a:stretch>
        </p:blipFill>
        <p:spPr>
          <a:xfrm>
            <a:off x="1683085" y="4668666"/>
            <a:ext cx="1556248" cy="1633014"/>
          </a:xfrm>
          <a:prstGeom prst="rect">
            <a:avLst/>
          </a:prstGeom>
        </p:spPr>
      </p:pic>
      <p:sp>
        <p:nvSpPr>
          <p:cNvPr id="3" name="Slide Number Placeholder 2" descr=" 3"/>
          <p:cNvSpPr>
            <a:spLocks noGrp="1"/>
          </p:cNvSpPr>
          <p:nvPr>
            <p:ph type="sldNum" sz="quarter" idx="12"/>
          </p:nvPr>
        </p:nvSpPr>
        <p:spPr/>
        <p:txBody>
          <a:bodyPr/>
          <a:lstStyle/>
          <a:p>
            <a:r>
              <a:rPr lang="en-GB" smtClean="0"/>
              <a:t>4</a:t>
            </a:r>
            <a:endParaRPr lang="en-GB"/>
          </a:p>
        </p:txBody>
      </p:sp>
    </p:spTree>
    <p:extLst>
      <p:ext uri="{BB962C8B-B14F-4D97-AF65-F5344CB8AC3E}">
        <p14:creationId xmlns:p14="http://schemas.microsoft.com/office/powerpoint/2010/main" val="3715995980"/>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on </a:t>
            </a:r>
            <a:r>
              <a:rPr lang="en-GB" dirty="0"/>
              <a:t>the Device: </a:t>
            </a:r>
          </a:p>
        </p:txBody>
      </p:sp>
      <p:sp>
        <p:nvSpPr>
          <p:cNvPr id="6" name="Content Placeholder 2" descr=" 6"/>
          <p:cNvSpPr txBox="1">
            <a:spLocks/>
          </p:cNvSpPr>
          <p:nvPr/>
        </p:nvSpPr>
        <p:spPr bwMode="auto">
          <a:xfrm>
            <a:off x="457732" y="1228756"/>
            <a:ext cx="8368771" cy="5096552"/>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Copy inputs to device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b,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a:buNone/>
              <a:defRPr/>
            </a:pPr>
            <a:r>
              <a:rPr lang="en-GB" sz="1800" b="1" kern="0" smtClean="0">
                <a:solidFill>
                  <a:srgbClr val="FFFFFF"/>
                </a:solidFill>
                <a:latin typeface="Courier New" panose="02070309020205020404" pitchFamily="49" charset="0"/>
                <a:cs typeface="Courier New" pitchFamily="49" charset="0"/>
              </a:rPr>
              <a:t>        </a:t>
            </a:r>
            <a:r>
              <a:rPr lang="en-GB" sz="1800" b="1" i="1" kern="0" smtClean="0">
                <a:solidFill>
                  <a:srgbClr val="808080"/>
                </a:solidFill>
                <a:latin typeface="Courier New" pitchFamily="49" charset="0"/>
                <a:cs typeface="Courier New" pitchFamily="49" charset="0"/>
              </a:rPr>
              <a:t>// Launch add() kernel on GPU with N blocks</a:t>
            </a:r>
          </a:p>
          <a:p>
            <a:pPr>
              <a:buNone/>
              <a:defRPr/>
            </a:pPr>
            <a:r>
              <a:rPr lang="en-GB" sz="1800" b="1" kern="0" smtClean="0">
                <a:latin typeface="Courier New" pitchFamily="49" charset="0"/>
                <a:cs typeface="Courier New" pitchFamily="49" charset="0"/>
              </a:rPr>
              <a:t>        add&lt;&lt;&lt;N,1&gt;&gt;&gt;(d_a, d_b, d_c);</a:t>
            </a:r>
          </a:p>
          <a:p>
            <a:pPr>
              <a:buNone/>
              <a:defRPr/>
            </a:pPr>
            <a:endParaRPr kumimoji="0" lang="en-GB" sz="1800" b="1" strike="noStrike" kern="0" cap="none" spc="0" normalizeH="0" noProof="0" dirty="0" smtClean="0">
              <a:ln>
                <a:noFill/>
              </a:ln>
              <a:effectLst/>
              <a:uLnTx/>
              <a:uFillTx/>
              <a:latin typeface="Courier New" panose="02070309020205020404" pitchFamily="49" charset="0"/>
              <a:cs typeface="Courier New" pitchFamily="49" charset="0"/>
            </a:endParaRPr>
          </a:p>
          <a:p>
            <a:pPr>
              <a:buNone/>
              <a:defRPr/>
            </a:pPr>
            <a:r>
              <a:rPr lang="en-GB" sz="1800" b="1" i="1" kern="0" smtClean="0">
                <a:solidFill>
                  <a:srgbClr val="808080"/>
                </a:solidFill>
                <a:latin typeface="Courier New" pitchFamily="49" charset="0"/>
                <a:cs typeface="Courier New" pitchFamily="49" charset="0"/>
              </a:rPr>
              <a:t>        // Copy result back to host</a:t>
            </a:r>
          </a:p>
          <a:p>
            <a:pPr>
              <a:buNone/>
              <a:defRPr/>
            </a:pPr>
            <a:r>
              <a:rPr lang="en-GB" sz="1800" b="1" kern="0" smtClean="0">
                <a:latin typeface="Courier New" pitchFamily="49" charset="0"/>
                <a:cs typeface="Courier New" pitchFamily="49" charset="0"/>
              </a:rPr>
              <a:t>        cudaMemcpy(c, d_c, size, cudaMemcpyDeviceToHost);</a:t>
            </a:r>
          </a:p>
          <a:p>
            <a:pPr>
              <a:buNone/>
              <a:defRPr/>
            </a:pPr>
            <a:endParaRPr kumimoji="0" lang="en-GB" sz="1800" b="1" strike="noStrike" kern="0" cap="none" spc="0" normalizeH="0" noProof="0" dirty="0" smtClean="0">
              <a:ln>
                <a:noFill/>
              </a:ln>
              <a:effectLst/>
              <a:uLnTx/>
              <a:uFillTx/>
              <a:latin typeface="Courier New" panose="02070309020205020404" pitchFamily="49" charset="0"/>
              <a:cs typeface="Courier New" pitchFamily="49" charset="0"/>
            </a:endParaRPr>
          </a:p>
          <a:p>
            <a:pPr>
              <a:buNone/>
              <a:defRPr/>
            </a:pPr>
            <a:r>
              <a:rPr lang="en-GB" sz="1800" b="1" kern="0" smtClean="0">
                <a:solidFill>
                  <a:srgbClr val="FFFFFF"/>
                </a:solidFill>
                <a:latin typeface="Courier New" panose="02070309020205020404" pitchFamily="49" charset="0"/>
                <a:cs typeface="Courier New" pitchFamily="49" charset="0"/>
              </a:rPr>
              <a:t>        </a:t>
            </a:r>
            <a:r>
              <a:rPr lang="en-GB" sz="1800" b="1" i="1" kern="0" smtClean="0">
                <a:solidFill>
                  <a:srgbClr val="808080"/>
                </a:solidFill>
                <a:latin typeface="Courier New" pitchFamily="49" charset="0"/>
                <a:cs typeface="Courier New" pitchFamily="49" charset="0"/>
              </a:rPr>
              <a:t>// Cleanup</a:t>
            </a:r>
          </a:p>
          <a:p>
            <a:pPr>
              <a:buNone/>
              <a:defRPr/>
            </a:pPr>
            <a:r>
              <a:rPr lang="en-GB" sz="1800" b="1" kern="0" smtClean="0">
                <a:solidFill>
                  <a:srgbClr val="FF9933"/>
                </a:solidFill>
                <a:latin typeface="Courier New" panose="02070309020205020404" pitchFamily="49" charset="0"/>
                <a:cs typeface="Courier New" pitchFamily="49" charset="0"/>
              </a:rPr>
              <a:t>        </a:t>
            </a:r>
            <a:r>
              <a:rPr lang="en-GB" sz="1800" b="1" kern="0" smtClean="0">
                <a:solidFill>
                  <a:srgbClr val="0099CC"/>
                </a:solidFill>
                <a:latin typeface="Courier New" pitchFamily="49" charset="0"/>
                <a:cs typeface="Courier New" pitchFamily="49" charset="0"/>
              </a:rPr>
              <a:t>free(a); free(b); free(c);</a:t>
            </a:r>
          </a:p>
          <a:p>
            <a:pPr>
              <a:buNone/>
              <a:defRPr/>
            </a:pPr>
            <a:r>
              <a:rPr lang="en-GB" sz="1800" b="1" kern="0" smtClean="0">
                <a:latin typeface="Courier New" pitchFamily="49" charset="0"/>
                <a:cs typeface="Courier New" pitchFamily="49" charset="0"/>
              </a:rPr>
              <a:t>        cudaFree(d_a); cudaFree(d_b); cudaFree(d_c);</a:t>
            </a:r>
          </a:p>
          <a:p>
            <a:pPr>
              <a:buNone/>
              <a:defRPr/>
            </a:pPr>
            <a:r>
              <a:rPr lang="en-GB" sz="1800" b="1" kern="0" smtClean="0">
                <a:solidFill>
                  <a:srgbClr val="FFFFFF"/>
                </a:solidFill>
                <a:latin typeface="Courier New" panose="02070309020205020404" pitchFamily="49" charset="0"/>
                <a:cs typeface="Courier New" pitchFamily="49" charset="0"/>
              </a:rPr>
              <a:t>        </a:t>
            </a:r>
            <a:r>
              <a:rPr lang="en-GB" sz="1800" b="1" kern="0" smtClean="0">
                <a:solidFill>
                  <a:srgbClr val="8AAD00"/>
                </a:solidFill>
                <a:latin typeface="Courier New" pitchFamily="49" charset="0"/>
                <a:cs typeface="Courier New" pitchFamily="49" charset="0"/>
              </a:rPr>
              <a:t>return</a:t>
            </a:r>
            <a:r>
              <a:rPr lang="en-GB" sz="1800" b="1" kern="0" smtClean="0">
                <a:latin typeface="Courier New" pitchFamily="49" charset="0"/>
                <a:cs typeface="Courier New" pitchFamily="49" charset="0"/>
              </a:rPr>
              <a:t> 0;</a:t>
            </a:r>
          </a:p>
          <a:p>
            <a:pPr>
              <a:buNone/>
              <a:defRPr/>
            </a:pPr>
            <a:r>
              <a:rPr lang="en-GB" sz="1800" b="1" kern="0" smtClean="0">
                <a:solidFill>
                  <a:srgbClr val="FFFFFF"/>
                </a:solidFill>
                <a:latin typeface="Courier New" panose="02070309020205020404" pitchFamily="49" charset="0"/>
                <a:cs typeface="Courier New" pitchFamily="49" charset="0"/>
              </a:rPr>
              <a:t>    </a:t>
            </a:r>
            <a:r>
              <a:rPr lang="en-GB" sz="1800" b="1" kern="0" smtClean="0">
                <a:latin typeface="Courier New" panose="02070309020205020404" pitchFamily="49" charset="0"/>
                <a:cs typeface="Courier New" pitchFamily="49" charset="0"/>
              </a:rPr>
              <a:t>}</a:t>
            </a:r>
          </a:p>
          <a:p>
            <a:pPr>
              <a:buNone/>
              <a:defRPr/>
            </a:pPr>
            <a:endParaRPr kumimoji="0" lang="en-GB" sz="1800" b="1" strike="noStrike" kern="0" cap="none" spc="0" normalizeH="0" noProof="0" dirty="0">
              <a:ln>
                <a:noFill/>
              </a:ln>
              <a:effectLst/>
              <a:uLnTx/>
              <a:uFillTx/>
              <a:latin typeface="Courier New" panose="02070309020205020404" pitchFamily="49" charset="0"/>
              <a:cs typeface="Courier New" pitchFamily="49" charset="0"/>
            </a:endParaRPr>
          </a:p>
        </p:txBody>
      </p:sp>
    </p:spTree>
    <p:extLst>
      <p:ext uri="{BB962C8B-B14F-4D97-AF65-F5344CB8AC3E}">
        <p14:creationId xmlns:p14="http://schemas.microsoft.com/office/powerpoint/2010/main" val="48740068"/>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CUDA Threads</a:t>
            </a:r>
            <a:endParaRPr lang="en-GB" sz="2800" dirty="0">
              <a:latin typeface="Courier New" pitchFamily="49" charset="0"/>
              <a:cs typeface="Courier New" pitchFamily="49" charset="0"/>
            </a:endParaRPr>
          </a:p>
        </p:txBody>
      </p:sp>
      <p:sp>
        <p:nvSpPr>
          <p:cNvPr id="3" name="Content Placeholder 2" descr=" 3"/>
          <p:cNvSpPr>
            <a:spLocks noGrp="1"/>
          </p:cNvSpPr>
          <p:nvPr>
            <p:ph idx="4294967295"/>
          </p:nvPr>
        </p:nvSpPr>
        <p:spPr>
          <a:xfrm>
            <a:off x="198987" y="1046522"/>
            <a:ext cx="8945013" cy="4992328"/>
          </a:xfrm>
          <a:solidFill>
            <a:schemeClr val="bg1"/>
          </a:solidFill>
        </p:spPr>
        <p:txBody>
          <a:bodyPr/>
          <a:lstStyle/>
          <a:p>
            <a:pPr lvl="0"/>
            <a:r>
              <a:rPr lang="en-GB" dirty="0" smtClean="0">
                <a:solidFill>
                  <a:schemeClr val="tx1"/>
                </a:solidFill>
              </a:rPr>
              <a:t>Terminology: a block can be split into parallel </a:t>
            </a:r>
            <a:r>
              <a:rPr lang="en-GB" dirty="0" smtClean="0">
                <a:solidFill>
                  <a:srgbClr val="0099CC"/>
                </a:solidFill>
              </a:rPr>
              <a:t>threads</a:t>
            </a:r>
          </a:p>
          <a:p>
            <a:r>
              <a:rPr lang="en-GB" dirty="0" smtClean="0">
                <a:solidFill>
                  <a:schemeClr val="tx1"/>
                </a:solidFill>
              </a:rPr>
              <a:t>Let’s change </a:t>
            </a:r>
            <a:r>
              <a:rPr lang="en-GB" dirty="0">
                <a:solidFill>
                  <a:schemeClr val="tx1"/>
                </a:solidFill>
                <a:latin typeface="Courier New" pitchFamily="49" charset="0"/>
                <a:cs typeface="Courier New" pitchFamily="49" charset="0"/>
              </a:rPr>
              <a:t>add()</a:t>
            </a:r>
            <a:r>
              <a:rPr lang="en-GB" dirty="0" smtClean="0">
                <a:solidFill>
                  <a:schemeClr val="tx1"/>
                </a:solidFill>
              </a:rPr>
              <a:t> to use parallel </a:t>
            </a:r>
            <a:r>
              <a:rPr lang="en-GB" i="1" dirty="0" smtClean="0">
                <a:solidFill>
                  <a:schemeClr val="tx1"/>
                </a:solidFill>
              </a:rPr>
              <a:t>threads</a:t>
            </a:r>
            <a:r>
              <a:rPr lang="en-GB" dirty="0" smtClean="0">
                <a:solidFill>
                  <a:schemeClr val="tx1"/>
                </a:solidFill>
              </a:rPr>
              <a:t> instead of parallel </a:t>
            </a:r>
            <a:r>
              <a:rPr lang="en-GB" i="1" dirty="0" smtClean="0">
                <a:solidFill>
                  <a:schemeClr val="tx1"/>
                </a:solidFill>
              </a:rPr>
              <a:t>blocks</a:t>
            </a:r>
            <a:endParaRPr lang="en-GB" sz="2000" i="1" dirty="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25931991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CUDA Threads</a:t>
            </a:r>
            <a:endParaRPr lang="en-GB" sz="2800" dirty="0">
              <a:latin typeface="Courier New" pitchFamily="49" charset="0"/>
              <a:cs typeface="Courier New" pitchFamily="49" charset="0"/>
            </a:endParaRPr>
          </a:p>
        </p:txBody>
      </p:sp>
      <p:sp>
        <p:nvSpPr>
          <p:cNvPr id="3" name="Content Placeholder 2" descr=" 3"/>
          <p:cNvSpPr>
            <a:spLocks noGrp="1"/>
          </p:cNvSpPr>
          <p:nvPr>
            <p:ph idx="4294967295"/>
          </p:nvPr>
        </p:nvSpPr>
        <p:spPr>
          <a:xfrm>
            <a:off x="198987" y="1046522"/>
            <a:ext cx="8945013" cy="4992328"/>
          </a:xfrm>
          <a:solidFill>
            <a:schemeClr val="bg1"/>
          </a:solidFill>
        </p:spPr>
        <p:txBody>
          <a:bodyPr/>
          <a:lstStyle/>
          <a:p>
            <a:pPr lvl="0"/>
            <a:r>
              <a:rPr lang="en-GB" dirty="0" smtClean="0">
                <a:solidFill>
                  <a:schemeClr val="tx1"/>
                </a:solidFill>
              </a:rPr>
              <a:t>Terminology: a block can be split into parallel </a:t>
            </a:r>
            <a:r>
              <a:rPr lang="en-GB" dirty="0" smtClean="0">
                <a:solidFill>
                  <a:srgbClr val="0099CC"/>
                </a:solidFill>
              </a:rPr>
              <a:t>threads</a:t>
            </a:r>
          </a:p>
          <a:p>
            <a:r>
              <a:rPr lang="en-GB" dirty="0" smtClean="0">
                <a:solidFill>
                  <a:schemeClr val="tx1"/>
                </a:solidFill>
              </a:rPr>
              <a:t>Let’s change </a:t>
            </a:r>
            <a:r>
              <a:rPr lang="en-GB" dirty="0">
                <a:solidFill>
                  <a:schemeClr val="tx1"/>
                </a:solidFill>
                <a:latin typeface="Courier New" pitchFamily="49" charset="0"/>
                <a:cs typeface="Courier New" pitchFamily="49" charset="0"/>
              </a:rPr>
              <a:t>add()</a:t>
            </a:r>
            <a:r>
              <a:rPr lang="en-GB" dirty="0" smtClean="0">
                <a:solidFill>
                  <a:schemeClr val="tx1"/>
                </a:solidFill>
              </a:rPr>
              <a:t> to use parallel </a:t>
            </a:r>
            <a:r>
              <a:rPr lang="en-GB" i="1" dirty="0" smtClean="0">
                <a:solidFill>
                  <a:schemeClr val="tx1"/>
                </a:solidFill>
              </a:rPr>
              <a:t>threads</a:t>
            </a:r>
            <a:r>
              <a:rPr lang="en-GB" dirty="0" smtClean="0">
                <a:solidFill>
                  <a:schemeClr val="tx1"/>
                </a:solidFill>
              </a:rPr>
              <a:t> instead of parallel </a:t>
            </a:r>
            <a:r>
              <a:rPr lang="en-GB" i="1" dirty="0" smtClean="0">
                <a:solidFill>
                  <a:schemeClr val="tx1"/>
                </a:solidFill>
              </a:rPr>
              <a:t>blocks</a:t>
            </a:r>
            <a:endParaRPr lang="en-GB" sz="2000" i="1" dirty="0">
              <a:solidFill>
                <a:schemeClr val="tx1"/>
              </a:solidFill>
              <a:latin typeface="Courier New" pitchFamily="49" charset="0"/>
              <a:cs typeface="Courier New" pitchFamily="49" charset="0"/>
            </a:endParaRPr>
          </a:p>
        </p:txBody>
      </p:sp>
      <p:sp>
        <p:nvSpPr>
          <p:cNvPr id="4" name="Content Placeholder 3" descr=" 4"/>
          <p:cNvSpPr>
            <a:spLocks noGrp="1"/>
          </p:cNvSpPr>
          <p:nvPr>
            <p:ph idx="4294967295"/>
          </p:nvPr>
        </p:nvSpPr>
        <p:spPr>
          <a:xfrm>
            <a:off x="258763" y="4006850"/>
            <a:ext cx="8885237" cy="2309813"/>
          </a:xfrm>
        </p:spPr>
        <p:txBody>
          <a:bodyPr/>
          <a:lstStyle/>
          <a:p>
            <a:pPr marL="571454" lvl="1" indent="0">
              <a:buNone/>
            </a:pPr>
            <a:endParaRPr lang="en-GB" dirty="0" smtClean="0">
              <a:solidFill>
                <a:srgbClr val="FFFFFF"/>
              </a:solidFill>
            </a:endParaRPr>
          </a:p>
          <a:p>
            <a:pPr lvl="1"/>
            <a:endParaRPr lang="en-GB" dirty="0" smtClean="0">
              <a:solidFill>
                <a:srgbClr val="FFFFFF"/>
              </a:solidFill>
            </a:endParaRPr>
          </a:p>
          <a:p>
            <a:pPr lvl="0"/>
            <a:r>
              <a:rPr lang="en-GB" smtClean="0">
                <a:latin typeface="Bell MT" panose="02020503060305020303" pitchFamily="18" charset="0"/>
              </a:rPr>
              <a:t>We use </a:t>
            </a:r>
            <a:r>
              <a:rPr lang="en-GB" sz="2000" smtClean="0">
                <a:latin typeface="Courier New" pitchFamily="49" charset="0"/>
                <a:cs typeface="Courier New" pitchFamily="49" charset="0"/>
              </a:rPr>
              <a:t>threadIdx.x</a:t>
            </a:r>
            <a:r>
              <a:rPr lang="en-GB" smtClean="0">
                <a:latin typeface="Bell MT" panose="02020503060305020303" pitchFamily="18" charset="0"/>
              </a:rPr>
              <a:t> instead of </a:t>
            </a:r>
            <a:r>
              <a:rPr lang="en-GB" sz="2000" smtClean="0">
                <a:latin typeface="Courier New" pitchFamily="49" charset="0"/>
                <a:cs typeface="Courier New" pitchFamily="49" charset="0"/>
              </a:rPr>
              <a:t>blockIdx.x</a:t>
            </a:r>
          </a:p>
          <a:p>
            <a:pPr lvl="0"/>
            <a:r>
              <a:rPr lang="en-GB" smtClean="0">
                <a:latin typeface="Bell MT" panose="02020503060305020303" pitchFamily="18" charset="0"/>
              </a:rPr>
              <a:t>Need to make one change in </a:t>
            </a:r>
            <a:r>
              <a:rPr lang="en-GB" sz="2000" smtClean="0">
                <a:latin typeface="Courier New" pitchFamily="49" charset="0"/>
                <a:cs typeface="Courier New" pitchFamily="49" charset="0"/>
              </a:rPr>
              <a:t>main()</a:t>
            </a:r>
            <a:r>
              <a:rPr lang="en-GB" smtClean="0">
                <a:latin typeface="Bell MT" panose="02020503060305020303" pitchFamily="18" charset="0"/>
              </a:rPr>
              <a:t>…</a:t>
            </a:r>
          </a:p>
          <a:p>
            <a:pPr lvl="0">
              <a:buChar char=" "/>
            </a:pPr>
            <a:endParaRPr lang="en-GB" dirty="0">
              <a:solidFill>
                <a:schemeClr val="tx1"/>
              </a:solidFill>
            </a:endParaRPr>
          </a:p>
        </p:txBody>
      </p:sp>
      <p:sp>
        <p:nvSpPr>
          <p:cNvPr id="5" name="threadIdx" descr=" 8"/>
          <p:cNvSpPr txBox="1"/>
          <p:nvPr/>
        </p:nvSpPr>
        <p:spPr bwMode="auto">
          <a:xfrm>
            <a:off x="260439" y="3437465"/>
            <a:ext cx="8423463" cy="1138769"/>
          </a:xfrm>
          <a:prstGeom prst="rect">
            <a:avLst/>
          </a:prstGeom>
          <a:noFill/>
          <a:ln w="9525">
            <a:noFill/>
            <a:miter lim="800000"/>
            <a:headEnd/>
            <a:tailEnd/>
          </a:ln>
        </p:spPr>
        <p:txBody>
          <a:bodyPr wrap="square" lIns="91436" tIns="45718" rIns="91436" bIns="45718" rtlCol="0">
            <a:spAutoFit/>
          </a:bodyPr>
          <a:lstStyle/>
          <a:p>
            <a:pPr lvl="0">
              <a:spcBef>
                <a:spcPct val="20000"/>
              </a:spcBef>
              <a:buSzPct val="100000"/>
            </a:pPr>
            <a:r>
              <a:rPr lang="en-GB" sz="2000" b="1" kern="0" dirty="0">
                <a:solidFill>
                  <a:srgbClr val="8AAD00"/>
                </a:solidFill>
                <a:latin typeface="Courier New" pitchFamily="49" charset="0"/>
                <a:cs typeface="Courier New" pitchFamily="49" charset="0"/>
              </a:rPr>
              <a:t>__global__ void</a:t>
            </a:r>
            <a:r>
              <a:rPr lang="en-GB" sz="2000" b="1" kern="0" dirty="0">
                <a:solidFill>
                  <a:srgbClr val="FFFFFF"/>
                </a:solidFill>
                <a:latin typeface="Courier New" pitchFamily="49" charset="0"/>
                <a:cs typeface="Courier New" pitchFamily="49" charset="0"/>
              </a:rPr>
              <a:t> </a:t>
            </a:r>
            <a:r>
              <a:rPr lang="en-GB" sz="2000" b="1" kern="0" dirty="0">
                <a:latin typeface="Courier New" pitchFamily="49" charset="0"/>
                <a:cs typeface="Courier New" pitchFamily="49" charset="0"/>
              </a:rPr>
              <a:t>add(</a:t>
            </a:r>
            <a:r>
              <a:rPr lang="en-GB" sz="2000" b="1" kern="0" dirty="0" err="1">
                <a:solidFill>
                  <a:srgbClr val="8AAD00"/>
                </a:solidFill>
                <a:latin typeface="Courier New" pitchFamily="49" charset="0"/>
                <a:cs typeface="Courier New" pitchFamily="49" charset="0"/>
              </a:rPr>
              <a:t>int</a:t>
            </a:r>
            <a:r>
              <a:rPr lang="en-GB" sz="2000" b="1" kern="0" dirty="0">
                <a:solidFill>
                  <a:srgbClr val="8AAD00"/>
                </a:solidFill>
                <a:latin typeface="Courier New" pitchFamily="49" charset="0"/>
                <a:cs typeface="Courier New" pitchFamily="49" charset="0"/>
              </a:rPr>
              <a:t> </a:t>
            </a:r>
            <a:r>
              <a:rPr lang="en-GB" sz="2000" b="1" kern="0" dirty="0">
                <a:latin typeface="Courier New" pitchFamily="49" charset="0"/>
                <a:cs typeface="Courier New" pitchFamily="49" charset="0"/>
              </a:rPr>
              <a:t>*a,</a:t>
            </a:r>
            <a:r>
              <a:rPr lang="en-GB" sz="2000" b="1" kern="0" dirty="0">
                <a:solidFill>
                  <a:srgbClr val="FFFFFF"/>
                </a:solidFill>
                <a:latin typeface="Courier New" pitchFamily="49" charset="0"/>
                <a:cs typeface="Courier New" pitchFamily="49" charset="0"/>
              </a:rPr>
              <a:t> </a:t>
            </a:r>
            <a:r>
              <a:rPr lang="en-GB" sz="2000" b="1" kern="0" dirty="0" err="1">
                <a:solidFill>
                  <a:srgbClr val="8AAD00"/>
                </a:solidFill>
                <a:latin typeface="Courier New" pitchFamily="49" charset="0"/>
                <a:cs typeface="Courier New" pitchFamily="49" charset="0"/>
              </a:rPr>
              <a:t>int</a:t>
            </a:r>
            <a:r>
              <a:rPr lang="en-GB" sz="2000" b="1" kern="0" dirty="0">
                <a:solidFill>
                  <a:srgbClr val="FFFFFF"/>
                </a:solidFill>
                <a:latin typeface="Courier New" pitchFamily="49" charset="0"/>
                <a:cs typeface="Courier New" pitchFamily="49" charset="0"/>
              </a:rPr>
              <a:t> </a:t>
            </a:r>
            <a:r>
              <a:rPr lang="en-GB" sz="2000" b="1" kern="0" dirty="0">
                <a:latin typeface="Courier New" pitchFamily="49" charset="0"/>
                <a:cs typeface="Courier New" pitchFamily="49" charset="0"/>
              </a:rPr>
              <a:t>*b,</a:t>
            </a:r>
            <a:r>
              <a:rPr lang="en-GB" sz="2000" b="1" kern="0" dirty="0">
                <a:solidFill>
                  <a:srgbClr val="FFFFFF"/>
                </a:solidFill>
                <a:latin typeface="Courier New" pitchFamily="49" charset="0"/>
                <a:cs typeface="Courier New" pitchFamily="49" charset="0"/>
              </a:rPr>
              <a:t> </a:t>
            </a:r>
            <a:r>
              <a:rPr lang="en-GB" sz="2000" b="1" kern="0" dirty="0" err="1">
                <a:solidFill>
                  <a:srgbClr val="8AAD00"/>
                </a:solidFill>
                <a:latin typeface="Courier New" pitchFamily="49" charset="0"/>
                <a:cs typeface="Courier New" pitchFamily="49" charset="0"/>
              </a:rPr>
              <a:t>int</a:t>
            </a:r>
            <a:r>
              <a:rPr lang="en-GB" sz="2000" b="1" kern="0" dirty="0">
                <a:solidFill>
                  <a:srgbClr val="8AAD00"/>
                </a:solidFill>
                <a:latin typeface="Courier New" pitchFamily="49" charset="0"/>
                <a:cs typeface="Courier New" pitchFamily="49" charset="0"/>
              </a:rPr>
              <a:t> </a:t>
            </a:r>
            <a:r>
              <a:rPr lang="en-GB" sz="2000" b="1" kern="0" dirty="0" smtClean="0">
                <a:latin typeface="Courier New" pitchFamily="49" charset="0"/>
                <a:cs typeface="Courier New" pitchFamily="49" charset="0"/>
              </a:rPr>
              <a:t>*c)</a:t>
            </a:r>
            <a:r>
              <a:rPr lang="en-GB" sz="2000" b="1" kern="0" dirty="0" smtClean="0">
                <a:solidFill>
                  <a:srgbClr val="FFFFFF"/>
                </a:solidFill>
                <a:latin typeface="Courier New" pitchFamily="49" charset="0"/>
                <a:cs typeface="Courier New" pitchFamily="49" charset="0"/>
              </a:rPr>
              <a:t> </a:t>
            </a:r>
            <a:r>
              <a:rPr lang="en-GB" sz="2000" b="1" kern="0" dirty="0">
                <a:latin typeface="Courier New" pitchFamily="49" charset="0"/>
                <a:cs typeface="Courier New" pitchFamily="49" charset="0"/>
              </a:rPr>
              <a:t>{</a:t>
            </a:r>
          </a:p>
          <a:p>
            <a:pPr lvl="0">
              <a:spcBef>
                <a:spcPct val="20000"/>
              </a:spcBef>
              <a:buSzPct val="100000"/>
            </a:pP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   c[</a:t>
            </a:r>
            <a:r>
              <a:rPr lang="en-GB" sz="2000" b="1" kern="0" dirty="0" err="1" smtClean="0">
                <a:solidFill>
                  <a:srgbClr val="0099CC"/>
                </a:solidFill>
                <a:latin typeface="Courier New" pitchFamily="49" charset="0"/>
                <a:cs typeface="Courier New" pitchFamily="49" charset="0"/>
              </a:rPr>
              <a:t>threadIdx.x</a:t>
            </a:r>
            <a:r>
              <a:rPr lang="en-GB" sz="2000" b="1" kern="0" dirty="0">
                <a:latin typeface="Courier New" pitchFamily="49" charset="0"/>
                <a:cs typeface="Courier New" pitchFamily="49" charset="0"/>
              </a:rPr>
              <a:t>] = a[</a:t>
            </a:r>
            <a:r>
              <a:rPr lang="en-GB" sz="2000" b="1" kern="0" dirty="0" err="1">
                <a:solidFill>
                  <a:srgbClr val="0099CC"/>
                </a:solidFill>
                <a:latin typeface="Courier New" pitchFamily="49" charset="0"/>
                <a:cs typeface="Courier New" pitchFamily="49" charset="0"/>
              </a:rPr>
              <a:t>threadIdx.x</a:t>
            </a:r>
            <a:r>
              <a:rPr lang="en-GB" sz="2000" b="1" kern="0" dirty="0">
                <a:latin typeface="Courier New" pitchFamily="49" charset="0"/>
                <a:cs typeface="Courier New" pitchFamily="49" charset="0"/>
              </a:rPr>
              <a:t>] + b[</a:t>
            </a:r>
            <a:r>
              <a:rPr lang="en-GB" sz="2000" b="1" kern="0" dirty="0" err="1">
                <a:solidFill>
                  <a:srgbClr val="0099CC"/>
                </a:solidFill>
                <a:latin typeface="Courier New" pitchFamily="49" charset="0"/>
                <a:cs typeface="Courier New" pitchFamily="49" charset="0"/>
              </a:rPr>
              <a:t>threadIdx.x</a:t>
            </a:r>
            <a:r>
              <a:rPr lang="en-GB" sz="2000" b="1" kern="0" dirty="0">
                <a:latin typeface="Courier New" pitchFamily="49" charset="0"/>
                <a:cs typeface="Courier New" pitchFamily="49" charset="0"/>
              </a:rPr>
              <a:t>];</a:t>
            </a:r>
          </a:p>
          <a:p>
            <a:pPr lvl="0">
              <a:spcBef>
                <a:spcPct val="20000"/>
              </a:spcBef>
              <a:buSzPct val="100000"/>
            </a:pPr>
            <a:r>
              <a:rPr lang="en-GB" sz="2000" b="1" kern="0" dirty="0">
                <a:latin typeface="Courier New" pitchFamily="49" charset="0"/>
                <a:cs typeface="Courier New" pitchFamily="49" charset="0"/>
              </a:rPr>
              <a:t>}</a:t>
            </a:r>
          </a:p>
        </p:txBody>
      </p:sp>
    </p:spTree>
    <p:extLst>
      <p:ext uri="{BB962C8B-B14F-4D97-AF65-F5344CB8AC3E}">
        <p14:creationId xmlns:p14="http://schemas.microsoft.com/office/powerpoint/2010/main" val="19468351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Vector Addition Using Threads:</a:t>
            </a:r>
            <a:endParaRPr lang="en-GB" dirty="0"/>
          </a:p>
        </p:txBody>
      </p:sp>
      <p:sp>
        <p:nvSpPr>
          <p:cNvPr id="6" name="Content Placeholder 2"/>
          <p:cNvSpPr txBox="1">
            <a:spLocks/>
          </p:cNvSpPr>
          <p:nvPr/>
        </p:nvSpPr>
        <p:spPr bwMode="auto">
          <a:xfrm>
            <a:off x="161510" y="1128745"/>
            <a:ext cx="8820980" cy="5196563"/>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#define N 512</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main(void)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 *b, *c;</a:t>
            </a:r>
            <a:r>
              <a:rPr lang="en-GB" sz="1800" b="1" kern="0" dirty="0">
                <a:latin typeface="Courier New" pitchFamily="49" charset="0"/>
                <a:cs typeface="Courier New" pitchFamily="49" charset="0"/>
              </a:rPr>
              <a:t> </a:t>
            </a:r>
            <a:r>
              <a:rPr lang="en-GB" sz="1800" b="1" kern="0" dirty="0" smtClean="0">
                <a:latin typeface="Courier New" pitchFamily="49" charset="0"/>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host copies of a, b, c</a:t>
            </a:r>
          </a:p>
          <a:p>
            <a:pPr marL="0" lvl="0" indent="0">
              <a:buNone/>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lang="en-GB" sz="1800" b="1" kern="0" dirty="0">
                <a:solidFill>
                  <a:srgbClr val="FFFFFF"/>
                </a:solidFill>
                <a:latin typeface="Courier New" pitchFamily="49" charset="0"/>
                <a:cs typeface="Courier New" pitchFamily="49" charset="0"/>
              </a:rPr>
              <a:t> </a:t>
            </a:r>
            <a:r>
              <a:rPr lang="en-GB" sz="1800" b="1" i="1" kern="0" dirty="0" smtClean="0">
                <a:solidFill>
                  <a:srgbClr val="808080"/>
                </a:solidFill>
                <a:latin typeface="Courier New" pitchFamily="49" charset="0"/>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device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8AAD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solidFill>
                  <a:srgbClr val="B9E70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size = N * </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sizeof</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solidFill>
                  <a:srgbClr val="8AAD00"/>
                </a:solidFill>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endParaRPr kumimoji="0" lang="en-GB" sz="1800" b="1" i="1"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a:t>
            </a:r>
            <a:r>
              <a:rPr kumimoji="0" lang="en-GB" sz="1800" b="1" i="0" u="none" strike="noStrike" kern="0" cap="none" spc="0" normalizeH="0" baseline="0" noProof="0" dirty="0" err="1" smtClean="0">
                <a:ln>
                  <a:noFill/>
                </a:ln>
                <a:solidFill>
                  <a:srgbClr val="808080"/>
                </a:solidFill>
                <a:effectLst/>
                <a:uLnTx/>
                <a:uFillTx/>
                <a:latin typeface="Courier New" pitchFamily="49" charset="0"/>
                <a:ea typeface="+mn-ea"/>
                <a:cs typeface="Courier New" pitchFamily="49" charset="0"/>
              </a:rPr>
              <a:t>Alloc</a:t>
            </a:r>
            <a:r>
              <a:rPr kumimoji="0" lang="en-GB" sz="1800" b="1" i="0"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space for device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smtClean="0">
                <a:ln>
                  <a:noFill/>
                </a:ln>
                <a:solidFill>
                  <a:srgbClr val="92D050"/>
                </a:solidFill>
                <a:effectLst/>
                <a:uLnTx/>
                <a:uFillTx/>
                <a:latin typeface="Courier New" pitchFamily="49" charset="0"/>
                <a:ea typeface="+mn-ea"/>
                <a:cs typeface="Courier New" pitchFamily="49" charset="0"/>
              </a:rPr>
              <a:t>void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smtClean="0">
                <a:ln>
                  <a:noFill/>
                </a:ln>
                <a:solidFill>
                  <a:srgbClr val="92D050"/>
                </a:solidFill>
                <a:effectLst/>
                <a:uLnTx/>
                <a:uFillTx/>
                <a:latin typeface="Courier New" pitchFamily="49" charset="0"/>
                <a:ea typeface="+mn-ea"/>
                <a:cs typeface="Courier New" pitchFamily="49" charset="0"/>
              </a:rPr>
              <a:t>void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smtClean="0">
                <a:ln>
                  <a:noFill/>
                </a:ln>
                <a:solidFill>
                  <a:srgbClr val="92D050"/>
                </a:solidFill>
                <a:effectLst/>
                <a:uLnTx/>
                <a:uFillTx/>
                <a:latin typeface="Courier New" pitchFamily="49" charset="0"/>
                <a:ea typeface="+mn-ea"/>
                <a:cs typeface="Courier New" pitchFamily="49" charset="0"/>
              </a:rPr>
              <a:t>void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a:t>
            </a:r>
            <a:r>
              <a:rPr kumimoji="0" lang="en-GB" sz="1800" b="1" i="1" u="none" strike="noStrike" kern="0" cap="none" spc="0" normalizeH="0" baseline="0" noProof="0" dirty="0" err="1" smtClean="0">
                <a:ln>
                  <a:noFill/>
                </a:ln>
                <a:solidFill>
                  <a:srgbClr val="808080"/>
                </a:solidFill>
                <a:effectLst/>
                <a:uLnTx/>
                <a:uFillTx/>
                <a:latin typeface="Courier New" pitchFamily="49" charset="0"/>
                <a:ea typeface="+mn-ea"/>
                <a:cs typeface="Courier New" pitchFamily="49" charset="0"/>
              </a:rPr>
              <a:t>Alloc</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space for host copies of a, b, c and setup input</a:t>
            </a:r>
            <a:r>
              <a:rPr kumimoji="0" lang="en-GB" sz="1800" b="1" i="1" u="none" strike="noStrike" kern="0" cap="none" spc="0" normalizeH="0" noProof="0" dirty="0" smtClean="0">
                <a:ln>
                  <a:noFill/>
                </a:ln>
                <a:solidFill>
                  <a:srgbClr val="808080"/>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values</a:t>
            </a:r>
            <a:endPar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random_ints</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 N);</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b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random_ints</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(b, N);</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c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(size);</a:t>
            </a:r>
            <a:endParaRPr kumimoji="0" lang="en-GB" sz="1800" b="1" i="0" u="none" strike="noStrike" kern="0" cap="none" spc="0" normalizeH="0" baseline="0" noProof="0" dirty="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1035550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Vector Addition Using Threads:</a:t>
            </a:r>
            <a:endParaRPr lang="en-GB" dirty="0"/>
          </a:p>
        </p:txBody>
      </p:sp>
      <p:sp>
        <p:nvSpPr>
          <p:cNvPr id="8" name="Threads" descr=" 8"/>
          <p:cNvSpPr txBox="1">
            <a:spLocks/>
          </p:cNvSpPr>
          <p:nvPr/>
        </p:nvSpPr>
        <p:spPr bwMode="auto">
          <a:xfrm>
            <a:off x="463420" y="1178751"/>
            <a:ext cx="8368771" cy="5146492"/>
          </a:xfrm>
          <a:prstGeom prst="rect">
            <a:avLst/>
          </a:prstGeom>
          <a:solidFill>
            <a:schemeClr val="bg1"/>
          </a:solidFill>
          <a:ln w="9525">
            <a:noFill/>
            <a:miter lim="800000"/>
            <a:headEnd/>
            <a:tailEnd/>
          </a:ln>
        </p:spPr>
        <p:txBody>
          <a:bodyPr vert="horz" wrap="square" lIns="91433" tIns="45716" rIns="91433" bIns="45716" numCol="1" anchor="t" anchorCtr="0" compatLnSpc="1">
            <a:prstTxWarp prst="textNoShape">
              <a:avLst/>
            </a:prstTxWarp>
          </a:bodyPr>
          <a:lstStyle>
            <a:lvl1pPr marL="342887" indent="-342887"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64" indent="-342887"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545" indent="-282564"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754" indent="-228590" algn="l" rtl="0" eaLnBrk="1" fontAlgn="base" hangingPunct="1">
              <a:spcBef>
                <a:spcPct val="20000"/>
              </a:spcBef>
              <a:spcAft>
                <a:spcPct val="0"/>
              </a:spcAft>
              <a:buChar char="–"/>
              <a:defRPr sz="2000">
                <a:solidFill>
                  <a:schemeClr val="bg1"/>
                </a:solidFill>
                <a:latin typeface="+mn-lt"/>
              </a:defRPr>
            </a:lvl4pPr>
            <a:lvl5pPr marL="2117640" indent="-228590" algn="l" rtl="0" eaLnBrk="1" fontAlgn="base" hangingPunct="1">
              <a:spcBef>
                <a:spcPct val="20000"/>
              </a:spcBef>
              <a:spcAft>
                <a:spcPct val="0"/>
              </a:spcAft>
              <a:buChar char="»"/>
              <a:defRPr sz="2000">
                <a:solidFill>
                  <a:schemeClr val="bg1"/>
                </a:solidFill>
                <a:latin typeface="+mn-lt"/>
              </a:defRPr>
            </a:lvl5pPr>
            <a:lvl6pPr marL="2574822" indent="-228590" algn="l" rtl="0" eaLnBrk="1" fontAlgn="base" hangingPunct="1">
              <a:spcBef>
                <a:spcPct val="20000"/>
              </a:spcBef>
              <a:spcAft>
                <a:spcPct val="0"/>
              </a:spcAft>
              <a:buChar char="»"/>
              <a:defRPr sz="2000">
                <a:solidFill>
                  <a:schemeClr val="bg1"/>
                </a:solidFill>
                <a:latin typeface="+mn-lt"/>
              </a:defRPr>
            </a:lvl6pPr>
            <a:lvl7pPr marL="3032004" indent="-228590" algn="l" rtl="0" eaLnBrk="1" fontAlgn="base" hangingPunct="1">
              <a:spcBef>
                <a:spcPct val="20000"/>
              </a:spcBef>
              <a:spcAft>
                <a:spcPct val="0"/>
              </a:spcAft>
              <a:buChar char="»"/>
              <a:defRPr sz="2000">
                <a:solidFill>
                  <a:schemeClr val="bg1"/>
                </a:solidFill>
                <a:latin typeface="+mn-lt"/>
              </a:defRPr>
            </a:lvl7pPr>
            <a:lvl8pPr marL="3489186" indent="-228590" algn="l" rtl="0" eaLnBrk="1" fontAlgn="base" hangingPunct="1">
              <a:spcBef>
                <a:spcPct val="20000"/>
              </a:spcBef>
              <a:spcAft>
                <a:spcPct val="0"/>
              </a:spcAft>
              <a:buChar char="»"/>
              <a:defRPr sz="2000">
                <a:solidFill>
                  <a:schemeClr val="bg1"/>
                </a:solidFill>
                <a:latin typeface="+mn-lt"/>
              </a:defRPr>
            </a:lvl8pPr>
            <a:lvl9pPr marL="3946367" indent="-228590"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600" b="0" i="0" u="none" strike="noStrike" kern="0" cap="none" spc="0" normalizeH="0" baseline="0" noProof="0" dirty="0">
                <a:ln>
                  <a:noFill/>
                </a:ln>
                <a:solidFill>
                  <a:srgbClr val="FFFFFF"/>
                </a:solidFill>
                <a:effectLst/>
                <a:uLnTx/>
                <a:uFillTx/>
                <a:latin typeface="Courier New" pitchFamily="49" charset="0"/>
                <a:ea typeface="+mn-ea"/>
                <a:cs typeface="Courier New" pitchFamily="49" charset="0"/>
              </a:rPr>
              <a:t> </a:t>
            </a:r>
            <a:r>
              <a:rPr kumimoji="0" lang="en-GB" sz="1600" b="0"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a:ln>
                  <a:noFill/>
                </a:ln>
                <a:solidFill>
                  <a:srgbClr val="808080"/>
                </a:solidFill>
                <a:effectLst/>
                <a:uLnTx/>
                <a:uFillTx/>
                <a:latin typeface="Courier New" pitchFamily="49" charset="0"/>
                <a:ea typeface="+mn-ea"/>
                <a:cs typeface="Courier New" pitchFamily="49" charset="0"/>
              </a:rPr>
              <a:t>Copy inputs to device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size,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b</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size,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a:ln>
                  <a:noFill/>
                </a:ln>
                <a:solidFill>
                  <a:srgbClr val="808080"/>
                </a:solidFill>
                <a:effectLst/>
                <a:uLnTx/>
                <a:uFillTx/>
                <a:latin typeface="Courier New" pitchFamily="49" charset="0"/>
                <a:ea typeface="+mn-ea"/>
                <a:cs typeface="Courier New" pitchFamily="49" charset="0"/>
              </a:rPr>
              <a:t>Launch add() kernel on GPU with N </a:t>
            </a:r>
            <a:r>
              <a:rPr kumimoji="0" lang="en-GB" sz="1800" b="1" i="1" u="none" strike="noStrike" kern="0" cap="none" spc="0" normalizeH="0" baseline="0" noProof="0" dirty="0">
                <a:ln>
                  <a:noFill/>
                </a:ln>
                <a:solidFill>
                  <a:srgbClr val="006699"/>
                </a:solidFill>
                <a:effectLst/>
                <a:uLnTx/>
                <a:uFillTx/>
                <a:latin typeface="Courier New" pitchFamily="49" charset="0"/>
                <a:ea typeface="+mn-ea"/>
                <a:cs typeface="Courier New" pitchFamily="49" charset="0"/>
              </a:rPr>
              <a:t>threads</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add</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&lt;&lt;&lt;</a:t>
            </a:r>
            <a:r>
              <a:rPr kumimoji="0" lang="en-GB" sz="1800" b="1" i="0" u="none" strike="noStrike" kern="0" cap="none" spc="0" normalizeH="0" baseline="0" noProof="0" dirty="0">
                <a:ln>
                  <a:noFill/>
                </a:ln>
                <a:solidFill>
                  <a:srgbClr val="006699"/>
                </a:solidFill>
                <a:effectLst/>
                <a:uLnTx/>
                <a:uFillTx/>
                <a:latin typeface="Courier New" pitchFamily="49" charset="0"/>
                <a:ea typeface="+mn-ea"/>
                <a:cs typeface="Courier New" pitchFamily="49" charset="0"/>
              </a:rPr>
              <a:t>1,N</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&gt;&gt;&gt;(</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a:ln>
                <a:noFill/>
              </a:ln>
              <a:solidFill>
                <a:srgbClr val="FFFFFF"/>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a:ln>
                  <a:noFill/>
                </a:ln>
                <a:solidFill>
                  <a:srgbClr val="808080"/>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a:t>
            </a:r>
            <a:r>
              <a:rPr kumimoji="0" lang="en-GB" sz="1800" b="1" i="1" u="none" strike="noStrike" kern="0" cap="none" spc="0" normalizeH="0" baseline="0" noProof="0" dirty="0">
                <a:ln>
                  <a:noFill/>
                </a:ln>
                <a:solidFill>
                  <a:srgbClr val="808080"/>
                </a:solidFill>
                <a:effectLst/>
                <a:uLnTx/>
                <a:uFillTx/>
                <a:latin typeface="Courier New" pitchFamily="49" charset="0"/>
                <a:ea typeface="+mn-ea"/>
                <a:cs typeface="Courier New" pitchFamily="49" charset="0"/>
              </a:rPr>
              <a:t>Copy result back to host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(c</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size,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cudaMemcpyDeviceToHost</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1" u="none" strike="noStrike" kern="0" cap="none" spc="0" normalizeH="0" baseline="0" noProof="0" dirty="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a:ln>
                  <a:noFill/>
                </a:ln>
                <a:solidFill>
                  <a:srgbClr val="808080"/>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a:t>
            </a:r>
            <a:r>
              <a:rPr kumimoji="0" lang="en-GB" sz="1800" b="1" i="1" u="none" strike="noStrike" kern="0" cap="none" spc="0" normalizeH="0" baseline="0" noProof="0" dirty="0" err="1">
                <a:ln>
                  <a:noFill/>
                </a:ln>
                <a:solidFill>
                  <a:srgbClr val="808080"/>
                </a:solidFill>
                <a:effectLst/>
                <a:uLnTx/>
                <a:uFillTx/>
                <a:latin typeface="Courier New" pitchFamily="49" charset="0"/>
                <a:ea typeface="+mn-ea"/>
                <a:cs typeface="Courier New" pitchFamily="49" charset="0"/>
              </a:rPr>
              <a:t>Cleanup</a:t>
            </a:r>
            <a:endParaRPr kumimoji="0" lang="en-GB" sz="1800" b="1" i="1" u="none" strike="noStrike" kern="0" cap="none" spc="0" normalizeH="0" baseline="0" noProof="0" dirty="0">
              <a:ln>
                <a:noFill/>
              </a:ln>
              <a:solidFill>
                <a:srgbClr val="808080"/>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free(a</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free(b); free(c);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cudaFree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cudaFree</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cudaFree</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return </a:t>
            </a: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0;</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endParaRPr kumimoji="0" lang="en-GB" sz="1800" b="1" i="0" u="none" strike="noStrike" kern="0" cap="none" spc="0" normalizeH="0" baseline="0" noProof="0" dirty="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2575346596"/>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Combining Blocks </a:t>
            </a:r>
            <a:r>
              <a:rPr lang="en-GB" i="1" u="sng" dirty="0" smtClean="0"/>
              <a:t>and</a:t>
            </a:r>
            <a:r>
              <a:rPr lang="en-GB" dirty="0" smtClean="0"/>
              <a:t> Threads</a:t>
            </a:r>
            <a:endParaRPr lang="en-GB" dirty="0"/>
          </a:p>
        </p:txBody>
      </p:sp>
      <p:sp>
        <p:nvSpPr>
          <p:cNvPr id="3" name="Content Placeholder 2" descr=" 3"/>
          <p:cNvSpPr>
            <a:spLocks noGrp="1"/>
          </p:cNvSpPr>
          <p:nvPr>
            <p:ph idx="1"/>
          </p:nvPr>
        </p:nvSpPr>
        <p:spPr/>
        <p:txBody>
          <a:bodyPr/>
          <a:lstStyle/>
          <a:p>
            <a:r>
              <a:rPr lang="en-US" sz="2200" dirty="0"/>
              <a:t>We’ve seen parallel vector addition using:</a:t>
            </a:r>
          </a:p>
          <a:p>
            <a:pPr lvl="1"/>
            <a:r>
              <a:rPr lang="en-US" sz="1800" dirty="0"/>
              <a:t>Many blocks with one thread each</a:t>
            </a:r>
          </a:p>
          <a:p>
            <a:pPr lvl="1"/>
            <a:r>
              <a:rPr lang="en-US" sz="1800" dirty="0"/>
              <a:t>One block with many threads</a:t>
            </a:r>
          </a:p>
          <a:p>
            <a:pPr>
              <a:buNone/>
            </a:pPr>
            <a:endParaRPr lang="en-US" sz="2200" dirty="0"/>
          </a:p>
          <a:p>
            <a:pPr>
              <a:buChar char=" "/>
            </a:pPr>
            <a:r>
              <a:rPr lang="en-US" sz="2200" smtClean="0"/>
              <a:t>                                        </a:t>
            </a:r>
            <a:r>
              <a:rPr lang="en-US" sz="2200" i="1" smtClean="0"/>
              <a:t>       </a:t>
            </a:r>
            <a:r>
              <a:rPr lang="en-US" sz="2200" smtClean="0"/>
              <a:t>    </a:t>
            </a:r>
            <a:r>
              <a:rPr lang="en-US" sz="2200" i="1" smtClean="0"/>
              <a:t>       </a:t>
            </a:r>
            <a:endParaRPr lang="en-US" sz="2200" i="1" dirty="0"/>
          </a:p>
          <a:p>
            <a:endParaRPr lang="en-US" sz="2200" dirty="0"/>
          </a:p>
          <a:p>
            <a:pPr>
              <a:buChar char=" "/>
            </a:pPr>
            <a:r>
              <a:rPr lang="en-US" sz="2200" smtClean="0"/>
              <a:t>                        </a:t>
            </a:r>
            <a:endParaRPr lang="en-US" sz="2200" dirty="0"/>
          </a:p>
          <a:p>
            <a:pPr>
              <a:buNone/>
            </a:pPr>
            <a:endParaRPr lang="en-US" sz="2200" dirty="0"/>
          </a:p>
          <a:p>
            <a:pPr>
              <a:buChar char=" "/>
            </a:pPr>
            <a:r>
              <a:rPr lang="en-US" sz="2200" smtClean="0"/>
              <a:t>                                  </a:t>
            </a:r>
            <a:endParaRPr lang="en-US" sz="2200" dirty="0"/>
          </a:p>
          <a:p>
            <a:endParaRPr lang="en-GB" dirty="0"/>
          </a:p>
        </p:txBody>
      </p:sp>
    </p:spTree>
    <p:extLst>
      <p:ext uri="{BB962C8B-B14F-4D97-AF65-F5344CB8AC3E}">
        <p14:creationId xmlns:p14="http://schemas.microsoft.com/office/powerpoint/2010/main" val="7323177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Combining Blocks </a:t>
            </a:r>
            <a:r>
              <a:rPr lang="en-GB" i="1" u="sng" dirty="0" smtClean="0"/>
              <a:t>and</a:t>
            </a:r>
            <a:r>
              <a:rPr lang="en-GB" dirty="0" smtClean="0"/>
              <a:t> Threads</a:t>
            </a:r>
            <a:endParaRPr lang="en-GB" dirty="0"/>
          </a:p>
        </p:txBody>
      </p:sp>
      <p:sp>
        <p:nvSpPr>
          <p:cNvPr id="3" name="Content Placeholder 2" descr=" 3"/>
          <p:cNvSpPr>
            <a:spLocks noGrp="1"/>
          </p:cNvSpPr>
          <p:nvPr>
            <p:ph idx="1"/>
          </p:nvPr>
        </p:nvSpPr>
        <p:spPr>
          <a:xfrm>
            <a:off x="457200" y="1600200"/>
            <a:ext cx="8229600" cy="4525963"/>
          </a:xfrm>
        </p:spPr>
        <p:txBody>
          <a:bodyPr/>
          <a:lstStyle/>
          <a:p>
            <a:r>
              <a:rPr lang="en-US" sz="2200" dirty="0"/>
              <a:t>We’ve seen parallel vector addition using:</a:t>
            </a:r>
          </a:p>
          <a:p>
            <a:pPr lvl="1"/>
            <a:r>
              <a:rPr lang="en-US" sz="1800" dirty="0"/>
              <a:t>Many blocks with one thread each</a:t>
            </a:r>
          </a:p>
          <a:p>
            <a:pPr lvl="1"/>
            <a:r>
              <a:rPr lang="en-US" sz="1800" dirty="0"/>
              <a:t>One block with many threads</a:t>
            </a:r>
          </a:p>
          <a:p>
            <a:pPr>
              <a:buNone/>
            </a:pPr>
            <a:endParaRPr lang="en-US" sz="2200" dirty="0"/>
          </a:p>
          <a:p>
            <a:pPr lvl="0"/>
            <a:r>
              <a:rPr lang="en-US" sz="2200" smtClean="0">
                <a:latin typeface="Bell MT" panose="02020503060305020303" pitchFamily="18" charset="0"/>
              </a:rPr>
              <a:t>Let’s adapt vector addition to use both </a:t>
            </a:r>
            <a:r>
              <a:rPr lang="en-US" sz="2200" i="1" smtClean="0">
                <a:latin typeface="Bell MT" panose="02020503060305020303" pitchFamily="18" charset="0"/>
              </a:rPr>
              <a:t>blocks </a:t>
            </a:r>
            <a:r>
              <a:rPr lang="en-US" sz="2200" smtClean="0">
                <a:latin typeface="Bell MT" panose="02020503060305020303" pitchFamily="18" charset="0"/>
              </a:rPr>
              <a:t>and </a:t>
            </a:r>
            <a:r>
              <a:rPr lang="en-US" sz="2200" i="1" smtClean="0">
                <a:latin typeface="Bell MT" panose="02020503060305020303" pitchFamily="18" charset="0"/>
              </a:rPr>
              <a:t>threads</a:t>
            </a:r>
          </a:p>
          <a:p>
            <a:endParaRPr lang="en-US" sz="2200" dirty="0"/>
          </a:p>
          <a:p>
            <a:pPr>
              <a:buChar char=" "/>
            </a:pPr>
            <a:r>
              <a:rPr lang="en-US" sz="2200" smtClean="0"/>
              <a:t>                        </a:t>
            </a:r>
            <a:endParaRPr lang="en-US" sz="2200" dirty="0"/>
          </a:p>
          <a:p>
            <a:pPr>
              <a:buNone/>
            </a:pPr>
            <a:endParaRPr lang="en-US" sz="2200" dirty="0"/>
          </a:p>
          <a:p>
            <a:pPr>
              <a:buChar char=" "/>
            </a:pPr>
            <a:r>
              <a:rPr lang="en-US" sz="2200" smtClean="0"/>
              <a:t>                                  </a:t>
            </a:r>
            <a:endParaRPr lang="en-US" sz="2200" dirty="0"/>
          </a:p>
          <a:p>
            <a:endParaRPr lang="en-GB" dirty="0"/>
          </a:p>
        </p:txBody>
      </p:sp>
    </p:spTree>
    <p:extLst>
      <p:ext uri="{BB962C8B-B14F-4D97-AF65-F5344CB8AC3E}">
        <p14:creationId xmlns:p14="http://schemas.microsoft.com/office/powerpoint/2010/main" val="40089726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Combining Blocks </a:t>
            </a:r>
            <a:r>
              <a:rPr lang="en-GB" i="1" u="sng" dirty="0" smtClean="0"/>
              <a:t>and</a:t>
            </a:r>
            <a:r>
              <a:rPr lang="en-GB" dirty="0" smtClean="0"/>
              <a:t> Threads</a:t>
            </a:r>
            <a:endParaRPr lang="en-GB" dirty="0"/>
          </a:p>
        </p:txBody>
      </p:sp>
      <p:sp>
        <p:nvSpPr>
          <p:cNvPr id="3" name="Content Placeholder 2" descr=" 3"/>
          <p:cNvSpPr>
            <a:spLocks noGrp="1"/>
          </p:cNvSpPr>
          <p:nvPr>
            <p:ph idx="1"/>
          </p:nvPr>
        </p:nvSpPr>
        <p:spPr>
          <a:xfrm>
            <a:off x="457200" y="1600200"/>
            <a:ext cx="8229600" cy="4525963"/>
          </a:xfrm>
        </p:spPr>
        <p:txBody>
          <a:bodyPr/>
          <a:lstStyle/>
          <a:p>
            <a:r>
              <a:rPr lang="en-US" sz="2200" dirty="0"/>
              <a:t>We’ve seen parallel vector addition using:</a:t>
            </a:r>
          </a:p>
          <a:p>
            <a:pPr lvl="1"/>
            <a:r>
              <a:rPr lang="en-US" sz="1800" dirty="0"/>
              <a:t>Many blocks with one thread each</a:t>
            </a:r>
          </a:p>
          <a:p>
            <a:pPr lvl="1"/>
            <a:r>
              <a:rPr lang="en-US" sz="1800" dirty="0"/>
              <a:t>One block with many threads</a:t>
            </a:r>
          </a:p>
          <a:p>
            <a:pPr>
              <a:buNone/>
            </a:pPr>
            <a:endParaRPr lang="en-US" sz="2200" dirty="0"/>
          </a:p>
          <a:p>
            <a:pPr lvl="0"/>
            <a:r>
              <a:rPr lang="en-US" sz="2200" smtClean="0">
                <a:latin typeface="Bell MT" panose="02020503060305020303" pitchFamily="18" charset="0"/>
              </a:rPr>
              <a:t>Let’s adapt vector addition to use both </a:t>
            </a:r>
            <a:r>
              <a:rPr lang="en-US" sz="2200" i="1" smtClean="0">
                <a:latin typeface="Bell MT" panose="02020503060305020303" pitchFamily="18" charset="0"/>
              </a:rPr>
              <a:t>blocks </a:t>
            </a:r>
            <a:r>
              <a:rPr lang="en-US" sz="2200" smtClean="0">
                <a:latin typeface="Bell MT" panose="02020503060305020303" pitchFamily="18" charset="0"/>
              </a:rPr>
              <a:t>and </a:t>
            </a:r>
            <a:r>
              <a:rPr lang="en-US" sz="2200" i="1" smtClean="0">
                <a:latin typeface="Bell MT" panose="02020503060305020303" pitchFamily="18" charset="0"/>
              </a:rPr>
              <a:t>threads</a:t>
            </a:r>
          </a:p>
          <a:p>
            <a:endParaRPr lang="en-US" sz="2200" dirty="0"/>
          </a:p>
          <a:p>
            <a:pPr lvl="0"/>
            <a:r>
              <a:rPr lang="en-US" sz="2200" smtClean="0">
                <a:latin typeface="Bell MT" panose="02020503060305020303" pitchFamily="18" charset="0"/>
              </a:rPr>
              <a:t>Why? We’ll come to that…</a:t>
            </a:r>
          </a:p>
          <a:p>
            <a:pPr>
              <a:buNone/>
            </a:pPr>
            <a:endParaRPr lang="en-US" sz="2200" dirty="0"/>
          </a:p>
          <a:p>
            <a:pPr lvl="0"/>
            <a:r>
              <a:rPr lang="en-US" sz="2200" smtClean="0">
                <a:latin typeface="Bell MT" panose="02020503060305020303" pitchFamily="18" charset="0"/>
              </a:rPr>
              <a:t>First let’s discuss data indexing…</a:t>
            </a:r>
          </a:p>
          <a:p>
            <a:endParaRPr lang="en-GB" dirty="0"/>
          </a:p>
        </p:txBody>
      </p:sp>
    </p:spTree>
    <p:extLst>
      <p:ext uri="{BB962C8B-B14F-4D97-AF65-F5344CB8AC3E}">
        <p14:creationId xmlns:p14="http://schemas.microsoft.com/office/powerpoint/2010/main" val="15858507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Vector (numbered)" descr=" 455"/>
          <p:cNvGrpSpPr/>
          <p:nvPr/>
        </p:nvGrpSpPr>
        <p:grpSpPr>
          <a:xfrm>
            <a:off x="1106616" y="3305115"/>
            <a:ext cx="7200800" cy="480058"/>
            <a:chOff x="1165920" y="2969084"/>
            <a:chExt cx="8640960" cy="432052"/>
          </a:xfrm>
        </p:grpSpPr>
        <p:sp>
          <p:nvSpPr>
            <p:cNvPr id="456" name="Round Same Side Corner Rectangle 455"/>
            <p:cNvSpPr/>
            <p:nvPr/>
          </p:nvSpPr>
          <p:spPr>
            <a:xfrm rot="16200000">
              <a:off x="1084911" y="3050096"/>
              <a:ext cx="432048" cy="270030"/>
            </a:xfrm>
            <a:prstGeom prst="round2SameRect">
              <a:avLst>
                <a:gd name="adj1" fmla="val 16667"/>
                <a:gd name="adj2" fmla="val 1764"/>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9933"/>
                  </a:solidFill>
                  <a:effectLst/>
                  <a:uLnTx/>
                  <a:uFillTx/>
                  <a:latin typeface="Arial"/>
                  <a:ea typeface="+mn-ea"/>
                  <a:cs typeface="+mn-cs"/>
                </a:rPr>
                <a:t>0</a:t>
              </a:r>
            </a:p>
          </p:txBody>
        </p:sp>
        <p:sp>
          <p:nvSpPr>
            <p:cNvPr id="457" name="Rectangle 456"/>
            <p:cNvSpPr/>
            <p:nvPr/>
          </p:nvSpPr>
          <p:spPr>
            <a:xfrm>
              <a:off x="143595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1</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58" name="Round Same Side Corner Rectangle 457"/>
            <p:cNvSpPr/>
            <p:nvPr/>
          </p:nvSpPr>
          <p:spPr>
            <a:xfrm rot="5400000" flipH="1">
              <a:off x="9455841" y="3050094"/>
              <a:ext cx="432048" cy="270030"/>
            </a:xfrm>
            <a:prstGeom prst="round2SameRect">
              <a:avLst>
                <a:gd name="adj1" fmla="val 16667"/>
                <a:gd name="adj2" fmla="val 1764"/>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7</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59" name="Rectangle 458"/>
            <p:cNvSpPr/>
            <p:nvPr/>
          </p:nvSpPr>
          <p:spPr>
            <a:xfrm>
              <a:off x="170598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2</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0" name="Rectangle 459"/>
            <p:cNvSpPr/>
            <p:nvPr/>
          </p:nvSpPr>
          <p:spPr>
            <a:xfrm>
              <a:off x="197601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3</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1" name="Rectangle 460"/>
            <p:cNvSpPr/>
            <p:nvPr/>
          </p:nvSpPr>
          <p:spPr>
            <a:xfrm>
              <a:off x="224604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4</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2" name="Rectangle 461"/>
            <p:cNvSpPr/>
            <p:nvPr/>
          </p:nvSpPr>
          <p:spPr>
            <a:xfrm>
              <a:off x="251607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5</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3" name="Rectangle 462"/>
            <p:cNvSpPr/>
            <p:nvPr/>
          </p:nvSpPr>
          <p:spPr>
            <a:xfrm>
              <a:off x="278610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6</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4" name="Rectangle 463"/>
            <p:cNvSpPr/>
            <p:nvPr/>
          </p:nvSpPr>
          <p:spPr>
            <a:xfrm>
              <a:off x="305613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7</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5" name="Rectangle 464"/>
            <p:cNvSpPr/>
            <p:nvPr/>
          </p:nvSpPr>
          <p:spPr>
            <a:xfrm>
              <a:off x="332616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0</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6" name="Rectangle 465"/>
            <p:cNvSpPr/>
            <p:nvPr/>
          </p:nvSpPr>
          <p:spPr>
            <a:xfrm>
              <a:off x="359619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1</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7" name="Rectangle 466"/>
            <p:cNvSpPr/>
            <p:nvPr/>
          </p:nvSpPr>
          <p:spPr>
            <a:xfrm>
              <a:off x="386622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2</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8" name="Rectangle 467"/>
            <p:cNvSpPr/>
            <p:nvPr/>
          </p:nvSpPr>
          <p:spPr>
            <a:xfrm>
              <a:off x="413625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3</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9" name="Rectangle 468"/>
            <p:cNvSpPr/>
            <p:nvPr/>
          </p:nvSpPr>
          <p:spPr>
            <a:xfrm>
              <a:off x="440628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4</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0" name="Rectangle 469"/>
            <p:cNvSpPr/>
            <p:nvPr/>
          </p:nvSpPr>
          <p:spPr>
            <a:xfrm>
              <a:off x="467631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5</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1" name="Rectangle 470"/>
            <p:cNvSpPr/>
            <p:nvPr/>
          </p:nvSpPr>
          <p:spPr>
            <a:xfrm>
              <a:off x="494634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6</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2" name="Rectangle 471"/>
            <p:cNvSpPr/>
            <p:nvPr/>
          </p:nvSpPr>
          <p:spPr>
            <a:xfrm>
              <a:off x="521637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7</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3" name="Rectangle 472"/>
            <p:cNvSpPr/>
            <p:nvPr/>
          </p:nvSpPr>
          <p:spPr>
            <a:xfrm>
              <a:off x="548640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7030A0"/>
                  </a:solidFill>
                  <a:effectLst/>
                  <a:uLnTx/>
                  <a:uFillTx/>
                  <a:latin typeface="Arial"/>
                  <a:ea typeface="+mn-ea"/>
                  <a:cs typeface="+mn-cs"/>
                </a:rPr>
                <a:t>0</a:t>
              </a:r>
              <a:endParaRPr kumimoji="0" lang="en-GB" sz="1800" b="0" i="0" u="none" strike="noStrike" kern="0" cap="none" spc="0" normalizeH="0" baseline="0" noProof="0" dirty="0">
                <a:ln>
                  <a:noFill/>
                </a:ln>
                <a:solidFill>
                  <a:srgbClr val="7030A0"/>
                </a:solidFill>
                <a:effectLst/>
                <a:uLnTx/>
                <a:uFillTx/>
                <a:latin typeface="Arial"/>
                <a:ea typeface="+mn-ea"/>
                <a:cs typeface="+mn-cs"/>
              </a:endParaRPr>
            </a:p>
          </p:txBody>
        </p:sp>
        <p:sp>
          <p:nvSpPr>
            <p:cNvPr id="474" name="Rectangle 473"/>
            <p:cNvSpPr/>
            <p:nvPr/>
          </p:nvSpPr>
          <p:spPr>
            <a:xfrm>
              <a:off x="575643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1</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5" name="Rectangle 474"/>
            <p:cNvSpPr/>
            <p:nvPr/>
          </p:nvSpPr>
          <p:spPr>
            <a:xfrm>
              <a:off x="602646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2</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6" name="Rectangle 475"/>
            <p:cNvSpPr/>
            <p:nvPr/>
          </p:nvSpPr>
          <p:spPr>
            <a:xfrm>
              <a:off x="629649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7030A0"/>
                  </a:solidFill>
                  <a:effectLst/>
                  <a:uLnTx/>
                  <a:uFillTx/>
                  <a:latin typeface="Arial"/>
                  <a:ea typeface="+mn-ea"/>
                  <a:cs typeface="+mn-cs"/>
                </a:rPr>
                <a:t>3</a:t>
              </a:r>
              <a:endParaRPr kumimoji="0" lang="en-GB" sz="1800" b="0" i="0" u="none" strike="noStrike" kern="0" cap="none" spc="0" normalizeH="0" baseline="0" noProof="0" dirty="0">
                <a:ln>
                  <a:noFill/>
                </a:ln>
                <a:solidFill>
                  <a:srgbClr val="7030A0"/>
                </a:solidFill>
                <a:effectLst/>
                <a:uLnTx/>
                <a:uFillTx/>
                <a:latin typeface="Arial"/>
                <a:ea typeface="+mn-ea"/>
                <a:cs typeface="+mn-cs"/>
              </a:endParaRPr>
            </a:p>
          </p:txBody>
        </p:sp>
        <p:sp>
          <p:nvSpPr>
            <p:cNvPr id="477" name="Rectangle 476"/>
            <p:cNvSpPr/>
            <p:nvPr/>
          </p:nvSpPr>
          <p:spPr>
            <a:xfrm>
              <a:off x="656652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4</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8" name="Rectangle 477"/>
            <p:cNvSpPr/>
            <p:nvPr/>
          </p:nvSpPr>
          <p:spPr>
            <a:xfrm>
              <a:off x="683655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5</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9" name="Rectangle 478"/>
            <p:cNvSpPr/>
            <p:nvPr/>
          </p:nvSpPr>
          <p:spPr>
            <a:xfrm>
              <a:off x="710658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6</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80" name="Rectangle 479"/>
            <p:cNvSpPr/>
            <p:nvPr/>
          </p:nvSpPr>
          <p:spPr>
            <a:xfrm>
              <a:off x="737661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7</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81" name="Rectangle 480"/>
            <p:cNvSpPr/>
            <p:nvPr/>
          </p:nvSpPr>
          <p:spPr>
            <a:xfrm>
              <a:off x="764664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0</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82" name="Rectangle 481"/>
            <p:cNvSpPr/>
            <p:nvPr/>
          </p:nvSpPr>
          <p:spPr>
            <a:xfrm>
              <a:off x="791667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1</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83" name="Rectangle 482"/>
            <p:cNvSpPr/>
            <p:nvPr/>
          </p:nvSpPr>
          <p:spPr>
            <a:xfrm>
              <a:off x="818670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en-GB" b="0" i="0" u="none" strike="noStrike" kern="0" cap="none" spc="0" normalizeH="0" baseline="0" noProof="0" dirty="0" smtClean="0">
                  <a:ln>
                    <a:noFill/>
                  </a:ln>
                  <a:solidFill>
                    <a:srgbClr val="C00000"/>
                  </a:solidFill>
                  <a:effectLst/>
                  <a:uLnTx/>
                  <a:uFillTx/>
                  <a:latin typeface="Arial"/>
                  <a:ea typeface="+mn-ea"/>
                  <a:cs typeface="+mn-cs"/>
                </a:rPr>
                <a:t>2</a:t>
              </a:r>
              <a:endParaRPr kumimoji="0" lang="en-GB" b="0" i="0" u="none" strike="noStrike" kern="0" cap="none" spc="0" normalizeH="0" baseline="0" noProof="0" dirty="0">
                <a:ln>
                  <a:noFill/>
                </a:ln>
                <a:solidFill>
                  <a:srgbClr val="C00000"/>
                </a:solidFill>
                <a:effectLst/>
                <a:uLnTx/>
                <a:uFillTx/>
                <a:latin typeface="Arial"/>
                <a:ea typeface="+mn-ea"/>
                <a:cs typeface="+mn-cs"/>
              </a:endParaRPr>
            </a:p>
          </p:txBody>
        </p:sp>
        <p:sp>
          <p:nvSpPr>
            <p:cNvPr id="484" name="Rectangle 483"/>
            <p:cNvSpPr/>
            <p:nvPr/>
          </p:nvSpPr>
          <p:spPr>
            <a:xfrm>
              <a:off x="845673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C00000"/>
                  </a:solidFill>
                  <a:effectLst/>
                  <a:uLnTx/>
                  <a:uFillTx/>
                  <a:latin typeface="Arial"/>
                  <a:ea typeface="+mn-ea"/>
                  <a:cs typeface="+mn-cs"/>
                </a:rPr>
                <a:t>3</a:t>
              </a:r>
              <a:endParaRPr kumimoji="0" lang="en-GB" sz="1800" b="0" i="0" u="none" strike="noStrike" kern="0" cap="none" spc="0" normalizeH="0" baseline="0" noProof="0">
                <a:ln>
                  <a:noFill/>
                </a:ln>
                <a:solidFill>
                  <a:srgbClr val="C00000"/>
                </a:solidFill>
                <a:effectLst/>
                <a:uLnTx/>
                <a:uFillTx/>
                <a:latin typeface="Arial"/>
                <a:ea typeface="+mn-ea"/>
                <a:cs typeface="+mn-cs"/>
              </a:endParaRPr>
            </a:p>
          </p:txBody>
        </p:sp>
        <p:sp>
          <p:nvSpPr>
            <p:cNvPr id="485" name="Rectangle 484"/>
            <p:cNvSpPr/>
            <p:nvPr/>
          </p:nvSpPr>
          <p:spPr>
            <a:xfrm>
              <a:off x="872676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4</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86" name="Rectangle 485"/>
            <p:cNvSpPr/>
            <p:nvPr/>
          </p:nvSpPr>
          <p:spPr>
            <a:xfrm>
              <a:off x="899679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C00000"/>
                  </a:solidFill>
                  <a:effectLst/>
                  <a:uLnTx/>
                  <a:uFillTx/>
                  <a:latin typeface="Arial"/>
                  <a:ea typeface="+mn-ea"/>
                  <a:cs typeface="+mn-cs"/>
                </a:rPr>
                <a:t>5</a:t>
              </a:r>
              <a:endParaRPr kumimoji="0" lang="en-GB" sz="1800" b="0" i="0" u="none" strike="noStrike" kern="0" cap="none" spc="0" normalizeH="0" baseline="0" noProof="0">
                <a:ln>
                  <a:noFill/>
                </a:ln>
                <a:solidFill>
                  <a:srgbClr val="C00000"/>
                </a:solidFill>
                <a:effectLst/>
                <a:uLnTx/>
                <a:uFillTx/>
                <a:latin typeface="Arial"/>
                <a:ea typeface="+mn-ea"/>
                <a:cs typeface="+mn-cs"/>
              </a:endParaRPr>
            </a:p>
          </p:txBody>
        </p:sp>
        <p:sp>
          <p:nvSpPr>
            <p:cNvPr id="487" name="Rectangle 486"/>
            <p:cNvSpPr/>
            <p:nvPr/>
          </p:nvSpPr>
          <p:spPr>
            <a:xfrm>
              <a:off x="9266820"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6</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grpSp>
      <p:sp>
        <p:nvSpPr>
          <p:cNvPr id="2" name="Title 1" descr=" 2"/>
          <p:cNvSpPr>
            <a:spLocks noGrp="1"/>
          </p:cNvSpPr>
          <p:nvPr>
            <p:ph type="title"/>
          </p:nvPr>
        </p:nvSpPr>
        <p:spPr/>
        <p:txBody>
          <a:bodyPr>
            <a:noAutofit/>
          </a:bodyPr>
          <a:lstStyle/>
          <a:p>
            <a:r>
              <a:rPr lang="en-GB" sz="3200" dirty="0" smtClean="0"/>
              <a:t>Indexing Arrays with Blocks and Threads</a:t>
            </a:r>
            <a:endParaRPr lang="en-GB" sz="3200" dirty="0"/>
          </a:p>
        </p:txBody>
      </p:sp>
      <p:sp>
        <p:nvSpPr>
          <p:cNvPr id="4" name="Content Placeholder 3" descr=" 4"/>
          <p:cNvSpPr>
            <a:spLocks noGrp="1"/>
          </p:cNvSpPr>
          <p:nvPr>
            <p:ph idx="4294967295"/>
          </p:nvPr>
        </p:nvSpPr>
        <p:spPr>
          <a:xfrm>
            <a:off x="634879" y="4869362"/>
            <a:ext cx="8369300" cy="1438275"/>
          </a:xfrm>
        </p:spPr>
        <p:txBody>
          <a:bodyPr>
            <a:normAutofit/>
          </a:bodyPr>
          <a:lstStyle/>
          <a:p>
            <a:pPr>
              <a:buChar char=" "/>
            </a:pPr>
            <a:r>
              <a:rPr lang="en-GB" smtClean="0"/>
              <a:t>                                             </a:t>
            </a:r>
            <a:br>
              <a:rPr lang="en-GB" smtClean="0"/>
            </a:br>
            <a:r>
              <a:rPr lang="en-GB" smtClean="0"/>
              <a:t>                   </a:t>
            </a:r>
            <a:endParaRPr lang="en-GB" dirty="0" smtClean="0"/>
          </a:p>
          <a:p>
            <a:pPr lvl="0">
              <a:buChar char=" "/>
            </a:pPr>
            <a:r>
              <a:rPr lang="en-GB" sz="2000" smtClean="0">
                <a:solidFill>
                  <a:srgbClr val="8AAD00"/>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r>
              <a:rPr lang="en-GB" sz="2000" b="1" smtClean="0">
                <a:solidFill>
                  <a:srgbClr val="C00000"/>
                </a:solidFill>
                <a:latin typeface="Courier New" pitchFamily="49" charset="0"/>
                <a:cs typeface="Courier New" pitchFamily="49" charset="0"/>
              </a:rPr>
              <a:t> </a:t>
            </a:r>
            <a:r>
              <a:rPr lang="en-GB" sz="2000" b="1" smtClean="0">
                <a:solidFill>
                  <a:srgbClr val="00B050"/>
                </a:solidFill>
                <a:latin typeface="Courier New" pitchFamily="49" charset="0"/>
                <a:cs typeface="Courier New" pitchFamily="49" charset="0"/>
              </a:rPr>
              <a:t>     </a:t>
            </a:r>
            <a:r>
              <a:rPr lang="en-GB" sz="2000" b="1" smtClean="0">
                <a:solidFill>
                  <a:srgbClr val="C00000"/>
                </a:solidFill>
                <a:latin typeface="Courier New" pitchFamily="49" charset="0"/>
                <a:cs typeface="Courier New" pitchFamily="49" charset="0"/>
              </a:rPr>
              <a:t>                            </a:t>
            </a:r>
            <a:r>
              <a:rPr lang="en-GB" sz="2000" b="1" smtClean="0">
                <a:solidFill>
                  <a:schemeClr val="tx1"/>
                </a:solidFill>
                <a:latin typeface="Courier New" pitchFamily="49" charset="0"/>
                <a:cs typeface="Courier New" pitchFamily="49" charset="0"/>
              </a:rPr>
              <a:t>    </a:t>
            </a:r>
            <a:endParaRPr lang="en-GB" sz="2000" b="1" dirty="0">
              <a:solidFill>
                <a:schemeClr val="tx1"/>
              </a:solidFill>
              <a:latin typeface="Courier New" pitchFamily="49" charset="0"/>
              <a:cs typeface="Courier New" pitchFamily="49" charset="0"/>
            </a:endParaRPr>
          </a:p>
          <a:p>
            <a:pPr marL="0" indent="0">
              <a:buNone/>
            </a:pPr>
            <a:endParaRPr lang="en-GB" dirty="0"/>
          </a:p>
        </p:txBody>
      </p:sp>
      <p:sp>
        <p:nvSpPr>
          <p:cNvPr id="3" name="Content Placeholder 2" descr=" 3"/>
          <p:cNvSpPr>
            <a:spLocks noGrp="1"/>
          </p:cNvSpPr>
          <p:nvPr>
            <p:ph idx="4294967295"/>
          </p:nvPr>
        </p:nvSpPr>
        <p:spPr>
          <a:xfrm>
            <a:off x="431800" y="1600200"/>
            <a:ext cx="8712200" cy="1328738"/>
          </a:xfrm>
        </p:spPr>
        <p:txBody>
          <a:bodyPr>
            <a:normAutofit fontScale="85000" lnSpcReduction="10000"/>
          </a:bodyPr>
          <a:lstStyle/>
          <a:p>
            <a:pPr lvl="0"/>
            <a:r>
              <a:rPr lang="en-GB" dirty="0" smtClean="0"/>
              <a:t>No longer as simple as using </a:t>
            </a:r>
            <a:r>
              <a:rPr lang="en-GB" sz="2000" dirty="0" err="1">
                <a:solidFill>
                  <a:srgbClr val="006699"/>
                </a:solidFill>
                <a:latin typeface="Courier New" pitchFamily="49" charset="0"/>
                <a:cs typeface="Courier New" pitchFamily="49" charset="0"/>
              </a:rPr>
              <a:t>blockIdx.x</a:t>
            </a:r>
            <a:r>
              <a:rPr lang="en-GB" dirty="0" smtClean="0">
                <a:solidFill>
                  <a:srgbClr val="006699"/>
                </a:solidFill>
              </a:rPr>
              <a:t> and </a:t>
            </a:r>
            <a:r>
              <a:rPr lang="en-GB" sz="2000" dirty="0" err="1">
                <a:solidFill>
                  <a:srgbClr val="006699"/>
                </a:solidFill>
                <a:latin typeface="Courier New" pitchFamily="49" charset="0"/>
                <a:cs typeface="Courier New" pitchFamily="49" charset="0"/>
              </a:rPr>
              <a:t>threadIdx.x</a:t>
            </a:r>
            <a:endParaRPr lang="en-GB" dirty="0" smtClean="0">
              <a:solidFill>
                <a:srgbClr val="006699"/>
              </a:solidFill>
            </a:endParaRPr>
          </a:p>
          <a:p>
            <a:pPr lvl="1"/>
            <a:r>
              <a:rPr lang="en-GB" dirty="0" smtClean="0"/>
              <a:t>Consider indexing an array with one element per thread (8 threads/block)</a:t>
            </a:r>
            <a:endParaRPr lang="en-GB" dirty="0"/>
          </a:p>
        </p:txBody>
      </p:sp>
      <p:grpSp>
        <p:nvGrpSpPr>
          <p:cNvPr id="488" name="threadIdx" descr=" 488"/>
          <p:cNvGrpSpPr/>
          <p:nvPr/>
        </p:nvGrpSpPr>
        <p:grpSpPr>
          <a:xfrm>
            <a:off x="1106618" y="2928942"/>
            <a:ext cx="7200798" cy="345642"/>
            <a:chOff x="1165923" y="2495514"/>
            <a:chExt cx="8640958" cy="311078"/>
          </a:xfrm>
        </p:grpSpPr>
        <p:sp>
          <p:nvSpPr>
            <p:cNvPr id="489" name="TextBox 488"/>
            <p:cNvSpPr txBox="1"/>
            <p:nvPr/>
          </p:nvSpPr>
          <p:spPr bwMode="auto">
            <a:xfrm>
              <a:off x="1165923" y="2501893"/>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FF9933"/>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FF9933"/>
                </a:solidFill>
                <a:effectLst/>
                <a:uLnTx/>
                <a:uFillTx/>
                <a:latin typeface="Courier New" pitchFamily="49" charset="0"/>
                <a:cs typeface="Courier New" pitchFamily="49" charset="0"/>
              </a:endParaRPr>
            </a:p>
          </p:txBody>
        </p:sp>
        <p:sp>
          <p:nvSpPr>
            <p:cNvPr id="490" name="TextBox 489"/>
            <p:cNvSpPr txBox="1"/>
            <p:nvPr/>
          </p:nvSpPr>
          <p:spPr bwMode="auto">
            <a:xfrm>
              <a:off x="3326159" y="2495514"/>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ADE2E2">
                      <a:lumMod val="75000"/>
                    </a:srgbClr>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ADE2E2">
                    <a:lumMod val="75000"/>
                  </a:srgbClr>
                </a:solidFill>
                <a:effectLst/>
                <a:uLnTx/>
                <a:uFillTx/>
                <a:latin typeface="Courier New" pitchFamily="49" charset="0"/>
                <a:cs typeface="Courier New" pitchFamily="49" charset="0"/>
              </a:endParaRPr>
            </a:p>
          </p:txBody>
        </p:sp>
        <p:sp>
          <p:nvSpPr>
            <p:cNvPr id="491" name="TextBox 490"/>
            <p:cNvSpPr txBox="1"/>
            <p:nvPr/>
          </p:nvSpPr>
          <p:spPr bwMode="auto">
            <a:xfrm>
              <a:off x="5486400" y="2501893"/>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7030A0"/>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7030A0"/>
                </a:solidFill>
                <a:effectLst/>
                <a:uLnTx/>
                <a:uFillTx/>
                <a:latin typeface="Courier New" pitchFamily="49" charset="0"/>
                <a:cs typeface="Courier New" pitchFamily="49" charset="0"/>
              </a:endParaRPr>
            </a:p>
          </p:txBody>
        </p:sp>
        <p:sp>
          <p:nvSpPr>
            <p:cNvPr id="492" name="TextBox 491"/>
            <p:cNvSpPr txBox="1"/>
            <p:nvPr/>
          </p:nvSpPr>
          <p:spPr bwMode="auto">
            <a:xfrm>
              <a:off x="7646642" y="2495514"/>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C00000"/>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C00000"/>
                </a:solidFill>
                <a:effectLst/>
                <a:uLnTx/>
                <a:uFillTx/>
                <a:latin typeface="Courier New" pitchFamily="49" charset="0"/>
                <a:cs typeface="Courier New" pitchFamily="49" charset="0"/>
              </a:endParaRPr>
            </a:p>
          </p:txBody>
        </p:sp>
      </p:grpSp>
      <p:grpSp>
        <p:nvGrpSpPr>
          <p:cNvPr id="493" name="Braces" descr=" 493"/>
          <p:cNvGrpSpPr/>
          <p:nvPr/>
        </p:nvGrpSpPr>
        <p:grpSpPr>
          <a:xfrm>
            <a:off x="1106616" y="3805760"/>
            <a:ext cx="7200803" cy="225023"/>
            <a:chOff x="1165920" y="3284647"/>
            <a:chExt cx="8640964" cy="202521"/>
          </a:xfrm>
        </p:grpSpPr>
        <p:sp>
          <p:nvSpPr>
            <p:cNvPr id="494" name="Left Brace 493"/>
            <p:cNvSpPr/>
            <p:nvPr/>
          </p:nvSpPr>
          <p:spPr>
            <a:xfrm rot="16200000">
              <a:off x="2144779" y="2305788"/>
              <a:ext cx="202521" cy="2160240"/>
            </a:xfrm>
            <a:prstGeom prst="leftBrace">
              <a:avLst>
                <a:gd name="adj1" fmla="val 39890"/>
                <a:gd name="adj2" fmla="val 50000"/>
              </a:avLst>
            </a:prstGeom>
            <a:noFill/>
            <a:ln w="9525" cap="flat" cmpd="sng" algn="ctr">
              <a:solidFill>
                <a:srgbClr val="FF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5" name="Left Brace 494"/>
            <p:cNvSpPr/>
            <p:nvPr/>
          </p:nvSpPr>
          <p:spPr>
            <a:xfrm rot="16200000">
              <a:off x="4305019" y="2305788"/>
              <a:ext cx="202521" cy="2160240"/>
            </a:xfrm>
            <a:prstGeom prst="leftBrace">
              <a:avLst>
                <a:gd name="adj1" fmla="val 39890"/>
                <a:gd name="adj2" fmla="val 50000"/>
              </a:avLst>
            </a:prstGeom>
            <a:noFill/>
            <a:ln w="9525" cap="flat" cmpd="sng" algn="ctr">
              <a:solidFill>
                <a:srgbClr val="ADE2E2">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6" name="Left Brace 495"/>
            <p:cNvSpPr/>
            <p:nvPr/>
          </p:nvSpPr>
          <p:spPr>
            <a:xfrm rot="16200000">
              <a:off x="6465262" y="2305788"/>
              <a:ext cx="202521" cy="2160240"/>
            </a:xfrm>
            <a:prstGeom prst="leftBrace">
              <a:avLst>
                <a:gd name="adj1" fmla="val 39890"/>
                <a:gd name="adj2" fmla="val 50000"/>
              </a:avLst>
            </a:prstGeom>
            <a:noFill/>
            <a:ln w="952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7" name="Left Brace 496"/>
            <p:cNvSpPr/>
            <p:nvPr/>
          </p:nvSpPr>
          <p:spPr>
            <a:xfrm rot="16200000">
              <a:off x="8625503" y="2305788"/>
              <a:ext cx="202521" cy="2160240"/>
            </a:xfrm>
            <a:prstGeom prst="leftBrace">
              <a:avLst>
                <a:gd name="adj1" fmla="val 39890"/>
                <a:gd name="adj2" fmla="val 50000"/>
              </a:avLst>
            </a:prstGeom>
            <a:no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C00000"/>
                </a:solidFill>
                <a:effectLst/>
                <a:uLnTx/>
                <a:uFillTx/>
                <a:latin typeface="Arial"/>
                <a:ea typeface="+mn-ea"/>
                <a:cs typeface="+mn-cs"/>
              </a:endParaRPr>
            </a:p>
          </p:txBody>
        </p:sp>
      </p:grpSp>
      <p:grpSp>
        <p:nvGrpSpPr>
          <p:cNvPr id="498" name="blockIdx" descr=" 498"/>
          <p:cNvGrpSpPr/>
          <p:nvPr/>
        </p:nvGrpSpPr>
        <p:grpSpPr>
          <a:xfrm>
            <a:off x="1106615" y="4135207"/>
            <a:ext cx="7200798" cy="307779"/>
            <a:chOff x="1165919" y="3581153"/>
            <a:chExt cx="8640957" cy="277001"/>
          </a:xfrm>
        </p:grpSpPr>
        <p:sp>
          <p:nvSpPr>
            <p:cNvPr id="499" name="TextBox 498"/>
            <p:cNvSpPr txBox="1"/>
            <p:nvPr/>
          </p:nvSpPr>
          <p:spPr bwMode="auto">
            <a:xfrm>
              <a:off x="1165919" y="3581155"/>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FF9933"/>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FF9933"/>
                  </a:solidFill>
                  <a:effectLst/>
                  <a:uLnTx/>
                  <a:uFillTx/>
                  <a:latin typeface="Courier New" pitchFamily="49" charset="0"/>
                  <a:cs typeface="Courier New" pitchFamily="49" charset="0"/>
                </a:rPr>
                <a:t> = 0</a:t>
              </a:r>
            </a:p>
          </p:txBody>
        </p:sp>
        <p:sp>
          <p:nvSpPr>
            <p:cNvPr id="500" name="TextBox 499"/>
            <p:cNvSpPr txBox="1"/>
            <p:nvPr/>
          </p:nvSpPr>
          <p:spPr bwMode="auto">
            <a:xfrm>
              <a:off x="3326162" y="3581155"/>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ADE2E2">
                      <a:lumMod val="75000"/>
                    </a:srgbClr>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ADE2E2">
                      <a:lumMod val="75000"/>
                    </a:srgbClr>
                  </a:solidFill>
                  <a:effectLst/>
                  <a:uLnTx/>
                  <a:uFillTx/>
                  <a:latin typeface="Courier New" pitchFamily="49" charset="0"/>
                  <a:cs typeface="Courier New" pitchFamily="49" charset="0"/>
                </a:rPr>
                <a:t> = 1</a:t>
              </a:r>
            </a:p>
          </p:txBody>
        </p:sp>
        <p:sp>
          <p:nvSpPr>
            <p:cNvPr id="501" name="TextBox 500"/>
            <p:cNvSpPr txBox="1"/>
            <p:nvPr/>
          </p:nvSpPr>
          <p:spPr bwMode="auto">
            <a:xfrm>
              <a:off x="5486398" y="3581154"/>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7030A0"/>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7030A0"/>
                  </a:solidFill>
                  <a:effectLst/>
                  <a:uLnTx/>
                  <a:uFillTx/>
                  <a:latin typeface="Courier New" pitchFamily="49" charset="0"/>
                  <a:cs typeface="Courier New" pitchFamily="49" charset="0"/>
                </a:rPr>
                <a:t> = 2</a:t>
              </a:r>
            </a:p>
          </p:txBody>
        </p:sp>
        <p:sp>
          <p:nvSpPr>
            <p:cNvPr id="502" name="TextBox 501"/>
            <p:cNvSpPr txBox="1"/>
            <p:nvPr/>
          </p:nvSpPr>
          <p:spPr bwMode="auto">
            <a:xfrm>
              <a:off x="7646637" y="3581153"/>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C00000"/>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C00000"/>
                  </a:solidFill>
                  <a:effectLst/>
                  <a:uLnTx/>
                  <a:uFillTx/>
                  <a:latin typeface="Courier New" pitchFamily="49" charset="0"/>
                  <a:cs typeface="Courier New" pitchFamily="49" charset="0"/>
                </a:rPr>
                <a:t> = 3</a:t>
              </a:r>
            </a:p>
          </p:txBody>
        </p:sp>
      </p:grpSp>
    </p:spTree>
    <p:extLst>
      <p:ext uri="{BB962C8B-B14F-4D97-AF65-F5344CB8AC3E}">
        <p14:creationId xmlns:p14="http://schemas.microsoft.com/office/powerpoint/2010/main" val="9802530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Vector (numbered)" descr=" 455"/>
          <p:cNvGrpSpPr/>
          <p:nvPr/>
        </p:nvGrpSpPr>
        <p:grpSpPr>
          <a:xfrm>
            <a:off x="1106616" y="3305115"/>
            <a:ext cx="7200800" cy="480058"/>
            <a:chOff x="1165920" y="2969084"/>
            <a:chExt cx="8640960" cy="432052"/>
          </a:xfrm>
        </p:grpSpPr>
        <p:sp>
          <p:nvSpPr>
            <p:cNvPr id="456" name="Round Same Side Corner Rectangle 455"/>
            <p:cNvSpPr/>
            <p:nvPr/>
          </p:nvSpPr>
          <p:spPr>
            <a:xfrm rot="16200000">
              <a:off x="1084911" y="3050096"/>
              <a:ext cx="432048" cy="270030"/>
            </a:xfrm>
            <a:prstGeom prst="round2SameRect">
              <a:avLst>
                <a:gd name="adj1" fmla="val 16667"/>
                <a:gd name="adj2" fmla="val 1764"/>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9933"/>
                  </a:solidFill>
                  <a:effectLst/>
                  <a:uLnTx/>
                  <a:uFillTx/>
                  <a:latin typeface="Arial"/>
                  <a:ea typeface="+mn-ea"/>
                  <a:cs typeface="+mn-cs"/>
                </a:rPr>
                <a:t>0</a:t>
              </a:r>
            </a:p>
          </p:txBody>
        </p:sp>
        <p:sp>
          <p:nvSpPr>
            <p:cNvPr id="457" name="Rectangle 456"/>
            <p:cNvSpPr/>
            <p:nvPr/>
          </p:nvSpPr>
          <p:spPr>
            <a:xfrm>
              <a:off x="143595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1</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58" name="Round Same Side Corner Rectangle 457"/>
            <p:cNvSpPr/>
            <p:nvPr/>
          </p:nvSpPr>
          <p:spPr>
            <a:xfrm rot="5400000" flipH="1">
              <a:off x="9455841" y="3050094"/>
              <a:ext cx="432048" cy="270030"/>
            </a:xfrm>
            <a:prstGeom prst="round2SameRect">
              <a:avLst>
                <a:gd name="adj1" fmla="val 16667"/>
                <a:gd name="adj2" fmla="val 1764"/>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7</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59" name="Rectangle 458"/>
            <p:cNvSpPr/>
            <p:nvPr/>
          </p:nvSpPr>
          <p:spPr>
            <a:xfrm>
              <a:off x="170598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2</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0" name="Rectangle 459"/>
            <p:cNvSpPr/>
            <p:nvPr/>
          </p:nvSpPr>
          <p:spPr>
            <a:xfrm>
              <a:off x="197601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3</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1" name="Rectangle 460"/>
            <p:cNvSpPr/>
            <p:nvPr/>
          </p:nvSpPr>
          <p:spPr>
            <a:xfrm>
              <a:off x="224604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4</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2" name="Rectangle 461"/>
            <p:cNvSpPr/>
            <p:nvPr/>
          </p:nvSpPr>
          <p:spPr>
            <a:xfrm>
              <a:off x="251607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5</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3" name="Rectangle 462"/>
            <p:cNvSpPr/>
            <p:nvPr/>
          </p:nvSpPr>
          <p:spPr>
            <a:xfrm>
              <a:off x="278610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6</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4" name="Rectangle 463"/>
            <p:cNvSpPr/>
            <p:nvPr/>
          </p:nvSpPr>
          <p:spPr>
            <a:xfrm>
              <a:off x="305613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FF9933"/>
                  </a:solidFill>
                  <a:effectLst/>
                  <a:uLnTx/>
                  <a:uFillTx/>
                  <a:latin typeface="Arial"/>
                  <a:ea typeface="+mn-ea"/>
                  <a:cs typeface="+mn-cs"/>
                </a:rPr>
                <a:t>7</a:t>
              </a:r>
              <a:endParaRPr kumimoji="0" lang="en-GB" sz="1800" b="0" i="0" u="none" strike="noStrike" kern="0" cap="none" spc="0" normalizeH="0" baseline="0" noProof="0" dirty="0">
                <a:ln>
                  <a:noFill/>
                </a:ln>
                <a:solidFill>
                  <a:srgbClr val="FF9933"/>
                </a:solidFill>
                <a:effectLst/>
                <a:uLnTx/>
                <a:uFillTx/>
                <a:latin typeface="Arial"/>
                <a:ea typeface="+mn-ea"/>
                <a:cs typeface="+mn-cs"/>
              </a:endParaRPr>
            </a:p>
          </p:txBody>
        </p:sp>
        <p:sp>
          <p:nvSpPr>
            <p:cNvPr id="465" name="Rectangle 464"/>
            <p:cNvSpPr/>
            <p:nvPr/>
          </p:nvSpPr>
          <p:spPr>
            <a:xfrm>
              <a:off x="332616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0</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6" name="Rectangle 465"/>
            <p:cNvSpPr/>
            <p:nvPr/>
          </p:nvSpPr>
          <p:spPr>
            <a:xfrm>
              <a:off x="359619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1</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7" name="Rectangle 466"/>
            <p:cNvSpPr/>
            <p:nvPr/>
          </p:nvSpPr>
          <p:spPr>
            <a:xfrm>
              <a:off x="386622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2</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8" name="Rectangle 467"/>
            <p:cNvSpPr/>
            <p:nvPr/>
          </p:nvSpPr>
          <p:spPr>
            <a:xfrm>
              <a:off x="413625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3</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69" name="Rectangle 468"/>
            <p:cNvSpPr/>
            <p:nvPr/>
          </p:nvSpPr>
          <p:spPr>
            <a:xfrm>
              <a:off x="4406281" y="2969086"/>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4</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0" name="Rectangle 469"/>
            <p:cNvSpPr/>
            <p:nvPr/>
          </p:nvSpPr>
          <p:spPr>
            <a:xfrm>
              <a:off x="467631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5</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1" name="Rectangle 470"/>
            <p:cNvSpPr/>
            <p:nvPr/>
          </p:nvSpPr>
          <p:spPr>
            <a:xfrm>
              <a:off x="494634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6</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2" name="Rectangle 471"/>
            <p:cNvSpPr/>
            <p:nvPr/>
          </p:nvSpPr>
          <p:spPr>
            <a:xfrm>
              <a:off x="521637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ADE2E2">
                      <a:lumMod val="75000"/>
                    </a:srgbClr>
                  </a:solidFill>
                  <a:effectLst/>
                  <a:uLnTx/>
                  <a:uFillTx/>
                  <a:latin typeface="Arial"/>
                  <a:ea typeface="+mn-ea"/>
                  <a:cs typeface="+mn-cs"/>
                </a:rPr>
                <a:t>7</a:t>
              </a:r>
              <a:endParaRPr kumimoji="0" lang="en-GB" sz="1800" b="0" i="0" u="none" strike="noStrike" kern="0" cap="none" spc="0" normalizeH="0" baseline="0" noProof="0" dirty="0">
                <a:ln>
                  <a:noFill/>
                </a:ln>
                <a:solidFill>
                  <a:srgbClr val="ADE2E2">
                    <a:lumMod val="75000"/>
                  </a:srgbClr>
                </a:solidFill>
                <a:effectLst/>
                <a:uLnTx/>
                <a:uFillTx/>
                <a:latin typeface="Arial"/>
                <a:ea typeface="+mn-ea"/>
                <a:cs typeface="+mn-cs"/>
              </a:endParaRPr>
            </a:p>
          </p:txBody>
        </p:sp>
        <p:sp>
          <p:nvSpPr>
            <p:cNvPr id="473" name="Rectangle 472"/>
            <p:cNvSpPr/>
            <p:nvPr/>
          </p:nvSpPr>
          <p:spPr>
            <a:xfrm>
              <a:off x="548640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7030A0"/>
                  </a:solidFill>
                  <a:effectLst/>
                  <a:uLnTx/>
                  <a:uFillTx/>
                  <a:latin typeface="Arial"/>
                  <a:ea typeface="+mn-ea"/>
                  <a:cs typeface="+mn-cs"/>
                </a:rPr>
                <a:t>0</a:t>
              </a:r>
              <a:endParaRPr kumimoji="0" lang="en-GB" sz="1800" b="0" i="0" u="none" strike="noStrike" kern="0" cap="none" spc="0" normalizeH="0" baseline="0" noProof="0" dirty="0">
                <a:ln>
                  <a:noFill/>
                </a:ln>
                <a:solidFill>
                  <a:srgbClr val="7030A0"/>
                </a:solidFill>
                <a:effectLst/>
                <a:uLnTx/>
                <a:uFillTx/>
                <a:latin typeface="Arial"/>
                <a:ea typeface="+mn-ea"/>
                <a:cs typeface="+mn-cs"/>
              </a:endParaRPr>
            </a:p>
          </p:txBody>
        </p:sp>
        <p:sp>
          <p:nvSpPr>
            <p:cNvPr id="474" name="Rectangle 473"/>
            <p:cNvSpPr/>
            <p:nvPr/>
          </p:nvSpPr>
          <p:spPr>
            <a:xfrm>
              <a:off x="575643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1</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5" name="Rectangle 474"/>
            <p:cNvSpPr/>
            <p:nvPr/>
          </p:nvSpPr>
          <p:spPr>
            <a:xfrm>
              <a:off x="602646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2</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6" name="Rectangle 475"/>
            <p:cNvSpPr/>
            <p:nvPr/>
          </p:nvSpPr>
          <p:spPr>
            <a:xfrm>
              <a:off x="629649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7030A0"/>
                  </a:solidFill>
                  <a:effectLst/>
                  <a:uLnTx/>
                  <a:uFillTx/>
                  <a:latin typeface="Arial"/>
                  <a:ea typeface="+mn-ea"/>
                  <a:cs typeface="+mn-cs"/>
                </a:rPr>
                <a:t>3</a:t>
              </a:r>
              <a:endParaRPr kumimoji="0" lang="en-GB" sz="1800" b="0" i="0" u="none" strike="noStrike" kern="0" cap="none" spc="0" normalizeH="0" baseline="0" noProof="0" dirty="0">
                <a:ln>
                  <a:noFill/>
                </a:ln>
                <a:solidFill>
                  <a:srgbClr val="7030A0"/>
                </a:solidFill>
                <a:effectLst/>
                <a:uLnTx/>
                <a:uFillTx/>
                <a:latin typeface="Arial"/>
                <a:ea typeface="+mn-ea"/>
                <a:cs typeface="+mn-cs"/>
              </a:endParaRPr>
            </a:p>
          </p:txBody>
        </p:sp>
        <p:sp>
          <p:nvSpPr>
            <p:cNvPr id="477" name="Rectangle 476"/>
            <p:cNvSpPr/>
            <p:nvPr/>
          </p:nvSpPr>
          <p:spPr>
            <a:xfrm>
              <a:off x="656652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4</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8" name="Rectangle 477"/>
            <p:cNvSpPr/>
            <p:nvPr/>
          </p:nvSpPr>
          <p:spPr>
            <a:xfrm>
              <a:off x="683655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5</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79" name="Rectangle 478"/>
            <p:cNvSpPr/>
            <p:nvPr/>
          </p:nvSpPr>
          <p:spPr>
            <a:xfrm>
              <a:off x="710658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6</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80" name="Rectangle 479"/>
            <p:cNvSpPr/>
            <p:nvPr/>
          </p:nvSpPr>
          <p:spPr>
            <a:xfrm>
              <a:off x="737661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7030A0"/>
                  </a:solidFill>
                  <a:effectLst/>
                  <a:uLnTx/>
                  <a:uFillTx/>
                  <a:latin typeface="Arial"/>
                  <a:ea typeface="+mn-ea"/>
                  <a:cs typeface="+mn-cs"/>
                </a:rPr>
                <a:t>7</a:t>
              </a:r>
              <a:endParaRPr kumimoji="0" lang="en-GB" sz="1800" b="0" i="0" u="none" strike="noStrike" kern="0" cap="none" spc="0" normalizeH="0" baseline="0" noProof="0">
                <a:ln>
                  <a:noFill/>
                </a:ln>
                <a:solidFill>
                  <a:srgbClr val="7030A0"/>
                </a:solidFill>
                <a:effectLst/>
                <a:uLnTx/>
                <a:uFillTx/>
                <a:latin typeface="Arial"/>
                <a:ea typeface="+mn-ea"/>
                <a:cs typeface="+mn-cs"/>
              </a:endParaRPr>
            </a:p>
          </p:txBody>
        </p:sp>
        <p:sp>
          <p:nvSpPr>
            <p:cNvPr id="481" name="Rectangle 480"/>
            <p:cNvSpPr/>
            <p:nvPr/>
          </p:nvSpPr>
          <p:spPr>
            <a:xfrm>
              <a:off x="7646641" y="2969084"/>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0</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82" name="Rectangle 481"/>
            <p:cNvSpPr/>
            <p:nvPr/>
          </p:nvSpPr>
          <p:spPr>
            <a:xfrm>
              <a:off x="791667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1</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83" name="Rectangle 482"/>
            <p:cNvSpPr/>
            <p:nvPr/>
          </p:nvSpPr>
          <p:spPr>
            <a:xfrm>
              <a:off x="818670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fontAlgn="auto">
                <a:spcBef>
                  <a:spcPts val="0"/>
                </a:spcBef>
                <a:spcAft>
                  <a:spcPts val="0"/>
                </a:spcAft>
                <a:defRPr/>
              </a:pPr>
              <a:r>
                <a:rPr kumimoji="0" lang="en-GB" b="0" i="0" u="none" strike="noStrike" kern="0" cap="none" spc="0" normalizeH="0" baseline="0" noProof="0" dirty="0" smtClean="0">
                  <a:ln>
                    <a:noFill/>
                  </a:ln>
                  <a:solidFill>
                    <a:srgbClr val="C00000"/>
                  </a:solidFill>
                  <a:effectLst/>
                  <a:uLnTx/>
                  <a:uFillTx/>
                  <a:latin typeface="Arial"/>
                  <a:ea typeface="+mn-ea"/>
                  <a:cs typeface="+mn-cs"/>
                </a:rPr>
                <a:t>2</a:t>
              </a:r>
              <a:endParaRPr kumimoji="0" lang="en-GB" b="0" i="0" u="none" strike="noStrike" kern="0" cap="none" spc="0" normalizeH="0" baseline="0" noProof="0" dirty="0">
                <a:ln>
                  <a:noFill/>
                </a:ln>
                <a:solidFill>
                  <a:srgbClr val="C00000"/>
                </a:solidFill>
                <a:effectLst/>
                <a:uLnTx/>
                <a:uFillTx/>
                <a:latin typeface="Arial"/>
                <a:ea typeface="+mn-ea"/>
                <a:cs typeface="+mn-cs"/>
              </a:endParaRPr>
            </a:p>
          </p:txBody>
        </p:sp>
        <p:sp>
          <p:nvSpPr>
            <p:cNvPr id="484" name="Rectangle 483"/>
            <p:cNvSpPr/>
            <p:nvPr/>
          </p:nvSpPr>
          <p:spPr>
            <a:xfrm>
              <a:off x="845673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C00000"/>
                  </a:solidFill>
                  <a:effectLst/>
                  <a:uLnTx/>
                  <a:uFillTx/>
                  <a:latin typeface="Arial"/>
                  <a:ea typeface="+mn-ea"/>
                  <a:cs typeface="+mn-cs"/>
                </a:rPr>
                <a:t>3</a:t>
              </a:r>
              <a:endParaRPr kumimoji="0" lang="en-GB" sz="1800" b="0" i="0" u="none" strike="noStrike" kern="0" cap="none" spc="0" normalizeH="0" baseline="0" noProof="0">
                <a:ln>
                  <a:noFill/>
                </a:ln>
                <a:solidFill>
                  <a:srgbClr val="C00000"/>
                </a:solidFill>
                <a:effectLst/>
                <a:uLnTx/>
                <a:uFillTx/>
                <a:latin typeface="Arial"/>
                <a:ea typeface="+mn-ea"/>
                <a:cs typeface="+mn-cs"/>
              </a:endParaRPr>
            </a:p>
          </p:txBody>
        </p:sp>
        <p:sp>
          <p:nvSpPr>
            <p:cNvPr id="485" name="Rectangle 484"/>
            <p:cNvSpPr/>
            <p:nvPr/>
          </p:nvSpPr>
          <p:spPr>
            <a:xfrm>
              <a:off x="872676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4</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sp>
          <p:nvSpPr>
            <p:cNvPr id="486" name="Rectangle 485"/>
            <p:cNvSpPr/>
            <p:nvPr/>
          </p:nvSpPr>
          <p:spPr>
            <a:xfrm>
              <a:off x="8996791"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srgbClr val="C00000"/>
                  </a:solidFill>
                  <a:effectLst/>
                  <a:uLnTx/>
                  <a:uFillTx/>
                  <a:latin typeface="Arial"/>
                  <a:ea typeface="+mn-ea"/>
                  <a:cs typeface="+mn-cs"/>
                </a:rPr>
                <a:t>5</a:t>
              </a:r>
              <a:endParaRPr kumimoji="0" lang="en-GB" sz="1800" b="0" i="0" u="none" strike="noStrike" kern="0" cap="none" spc="0" normalizeH="0" baseline="0" noProof="0">
                <a:ln>
                  <a:noFill/>
                </a:ln>
                <a:solidFill>
                  <a:srgbClr val="C00000"/>
                </a:solidFill>
                <a:effectLst/>
                <a:uLnTx/>
                <a:uFillTx/>
                <a:latin typeface="Arial"/>
                <a:ea typeface="+mn-ea"/>
                <a:cs typeface="+mn-cs"/>
              </a:endParaRPr>
            </a:p>
          </p:txBody>
        </p:sp>
        <p:sp>
          <p:nvSpPr>
            <p:cNvPr id="487" name="Rectangle 486"/>
            <p:cNvSpPr/>
            <p:nvPr/>
          </p:nvSpPr>
          <p:spPr>
            <a:xfrm>
              <a:off x="9266820" y="2969087"/>
              <a:ext cx="270029" cy="432049"/>
            </a:xfrm>
            <a:prstGeom prst="rect">
              <a:avLst/>
            </a:prstGeom>
            <a:noFill/>
            <a:ln w="9525" cap="flat" cmpd="sng" algn="ctr">
              <a:solidFill>
                <a:srgbClr val="8AAD00">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smtClean="0">
                  <a:ln>
                    <a:noFill/>
                  </a:ln>
                  <a:solidFill>
                    <a:srgbClr val="C00000"/>
                  </a:solidFill>
                  <a:effectLst/>
                  <a:uLnTx/>
                  <a:uFillTx/>
                  <a:latin typeface="Arial"/>
                  <a:ea typeface="+mn-ea"/>
                  <a:cs typeface="+mn-cs"/>
                </a:rPr>
                <a:t>6</a:t>
              </a:r>
              <a:endParaRPr kumimoji="0" lang="en-GB" sz="1800" b="0" i="0" u="none" strike="noStrike" kern="0" cap="none" spc="0" normalizeH="0" baseline="0" noProof="0" dirty="0">
                <a:ln>
                  <a:noFill/>
                </a:ln>
                <a:solidFill>
                  <a:srgbClr val="C00000"/>
                </a:solidFill>
                <a:effectLst/>
                <a:uLnTx/>
                <a:uFillTx/>
                <a:latin typeface="Arial"/>
                <a:ea typeface="+mn-ea"/>
                <a:cs typeface="+mn-cs"/>
              </a:endParaRPr>
            </a:p>
          </p:txBody>
        </p:sp>
      </p:grpSp>
      <p:sp>
        <p:nvSpPr>
          <p:cNvPr id="2" name="Title 1" descr=" 2"/>
          <p:cNvSpPr>
            <a:spLocks noGrp="1"/>
          </p:cNvSpPr>
          <p:nvPr>
            <p:ph type="title"/>
          </p:nvPr>
        </p:nvSpPr>
        <p:spPr/>
        <p:txBody>
          <a:bodyPr>
            <a:noAutofit/>
          </a:bodyPr>
          <a:lstStyle/>
          <a:p>
            <a:r>
              <a:rPr lang="en-GB" sz="3200" dirty="0" smtClean="0"/>
              <a:t>Indexing Arrays with Blocks and Threads</a:t>
            </a:r>
            <a:endParaRPr lang="en-GB" sz="3200" dirty="0"/>
          </a:p>
        </p:txBody>
      </p:sp>
      <p:sp>
        <p:nvSpPr>
          <p:cNvPr id="4" name="Content Placeholder 3" descr=" 4"/>
          <p:cNvSpPr>
            <a:spLocks noGrp="1"/>
          </p:cNvSpPr>
          <p:nvPr>
            <p:ph idx="4294967295"/>
          </p:nvPr>
        </p:nvSpPr>
        <p:spPr>
          <a:xfrm>
            <a:off x="634879" y="4869362"/>
            <a:ext cx="8369300" cy="1438275"/>
          </a:xfrm>
        </p:spPr>
        <p:txBody>
          <a:bodyPr>
            <a:normAutofit fontScale="92500"/>
          </a:bodyPr>
          <a:lstStyle/>
          <a:p>
            <a:pPr lvl="0"/>
            <a:r>
              <a:rPr lang="en-GB" smtClean="0">
                <a:latin typeface="Bell MT" panose="02020503060305020303" pitchFamily="18" charset="0"/>
              </a:rPr>
              <a:t>With M threads/block a unique index for each thread is given by:</a:t>
            </a:r>
          </a:p>
          <a:p>
            <a:pPr marL="0" lvl="0" indent="0">
              <a:buNone/>
            </a:pPr>
            <a:r>
              <a:rPr lang="en-GB" sz="2100" smtClean="0">
                <a:solidFill>
                  <a:srgbClr val="8AAD00"/>
                </a:solidFill>
                <a:latin typeface="Courier New" pitchFamily="49" charset="0"/>
                <a:cs typeface="Courier New" pitchFamily="49" charset="0"/>
              </a:rPr>
              <a:t>	unsigned </a:t>
            </a:r>
            <a:r>
              <a:rPr lang="en-GB" sz="2100" b="1" smtClean="0">
                <a:latin typeface="Courier New" pitchFamily="49" charset="0"/>
                <a:cs typeface="Courier New" pitchFamily="49" charset="0"/>
              </a:rPr>
              <a:t>int</a:t>
            </a:r>
            <a:r>
              <a:rPr lang="en-GB" sz="2100" b="1" smtClean="0">
                <a:solidFill>
                  <a:srgbClr val="C00000"/>
                </a:solidFill>
                <a:latin typeface="Courier New" panose="02070309020205020404" pitchFamily="49" charset="0"/>
                <a:cs typeface="Courier New" pitchFamily="49" charset="0"/>
              </a:rPr>
              <a:t> </a:t>
            </a:r>
            <a:r>
              <a:rPr lang="en-GB" sz="2100" b="1" smtClean="0">
                <a:solidFill>
                  <a:srgbClr val="00B050"/>
                </a:solidFill>
                <a:latin typeface="Courier New" pitchFamily="49" charset="0"/>
                <a:cs typeface="Courier New" pitchFamily="49" charset="0"/>
              </a:rPr>
              <a:t>index</a:t>
            </a:r>
            <a:r>
              <a:rPr lang="en-GB" sz="2100" b="1" smtClean="0">
                <a:solidFill>
                  <a:srgbClr val="C00000"/>
                </a:solidFill>
                <a:latin typeface="Courier New" pitchFamily="49" charset="0"/>
                <a:cs typeface="Courier New" pitchFamily="49" charset="0"/>
              </a:rPr>
              <a:t> = threadIdx.x + blockIdx.x </a:t>
            </a:r>
            <a:r>
              <a:rPr lang="en-GB" sz="2100" b="1" smtClean="0">
                <a:latin typeface="Courier New" pitchFamily="49" charset="0"/>
                <a:cs typeface="Courier New" pitchFamily="49" charset="0"/>
              </a:rPr>
              <a:t>* M;</a:t>
            </a:r>
          </a:p>
          <a:p>
            <a:pPr marL="0" indent="0">
              <a:buNone/>
            </a:pPr>
            <a:endParaRPr lang="en-GB" dirty="0"/>
          </a:p>
        </p:txBody>
      </p:sp>
      <p:sp>
        <p:nvSpPr>
          <p:cNvPr id="3" name="Content Placeholder 2" descr=" 3"/>
          <p:cNvSpPr>
            <a:spLocks noGrp="1"/>
          </p:cNvSpPr>
          <p:nvPr>
            <p:ph idx="4294967295"/>
          </p:nvPr>
        </p:nvSpPr>
        <p:spPr>
          <a:xfrm>
            <a:off x="431800" y="1600200"/>
            <a:ext cx="8712200" cy="1328738"/>
          </a:xfrm>
        </p:spPr>
        <p:txBody>
          <a:bodyPr>
            <a:normAutofit fontScale="85000" lnSpcReduction="10000"/>
          </a:bodyPr>
          <a:lstStyle/>
          <a:p>
            <a:pPr lvl="0"/>
            <a:r>
              <a:rPr lang="en-GB" dirty="0" smtClean="0"/>
              <a:t>No longer as simple as using </a:t>
            </a:r>
            <a:r>
              <a:rPr lang="en-GB" sz="2000" dirty="0" err="1">
                <a:solidFill>
                  <a:srgbClr val="006699"/>
                </a:solidFill>
                <a:latin typeface="Courier New" pitchFamily="49" charset="0"/>
                <a:cs typeface="Courier New" pitchFamily="49" charset="0"/>
              </a:rPr>
              <a:t>blockIdx.x</a:t>
            </a:r>
            <a:r>
              <a:rPr lang="en-GB" dirty="0" smtClean="0">
                <a:solidFill>
                  <a:srgbClr val="006699"/>
                </a:solidFill>
              </a:rPr>
              <a:t> and </a:t>
            </a:r>
            <a:r>
              <a:rPr lang="en-GB" sz="2000" dirty="0" err="1">
                <a:solidFill>
                  <a:srgbClr val="006699"/>
                </a:solidFill>
                <a:latin typeface="Courier New" pitchFamily="49" charset="0"/>
                <a:cs typeface="Courier New" pitchFamily="49" charset="0"/>
              </a:rPr>
              <a:t>threadIdx.x</a:t>
            </a:r>
            <a:endParaRPr lang="en-GB" dirty="0" smtClean="0">
              <a:solidFill>
                <a:srgbClr val="006699"/>
              </a:solidFill>
            </a:endParaRPr>
          </a:p>
          <a:p>
            <a:pPr lvl="1"/>
            <a:r>
              <a:rPr lang="en-GB" dirty="0" smtClean="0"/>
              <a:t>Consider indexing an array with one element per thread (8 threads/block)</a:t>
            </a:r>
            <a:endParaRPr lang="en-GB" dirty="0"/>
          </a:p>
        </p:txBody>
      </p:sp>
      <p:grpSp>
        <p:nvGrpSpPr>
          <p:cNvPr id="488" name="threadIdx" descr=" 488"/>
          <p:cNvGrpSpPr/>
          <p:nvPr/>
        </p:nvGrpSpPr>
        <p:grpSpPr>
          <a:xfrm>
            <a:off x="1106618" y="2928942"/>
            <a:ext cx="7200798" cy="345642"/>
            <a:chOff x="1165923" y="2495514"/>
            <a:chExt cx="8640958" cy="311078"/>
          </a:xfrm>
        </p:grpSpPr>
        <p:sp>
          <p:nvSpPr>
            <p:cNvPr id="489" name="TextBox 488"/>
            <p:cNvSpPr txBox="1"/>
            <p:nvPr/>
          </p:nvSpPr>
          <p:spPr bwMode="auto">
            <a:xfrm>
              <a:off x="1165923" y="2501893"/>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FF9933"/>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FF9933"/>
                </a:solidFill>
                <a:effectLst/>
                <a:uLnTx/>
                <a:uFillTx/>
                <a:latin typeface="Courier New" pitchFamily="49" charset="0"/>
                <a:cs typeface="Courier New" pitchFamily="49" charset="0"/>
              </a:endParaRPr>
            </a:p>
          </p:txBody>
        </p:sp>
        <p:sp>
          <p:nvSpPr>
            <p:cNvPr id="490" name="TextBox 489"/>
            <p:cNvSpPr txBox="1"/>
            <p:nvPr/>
          </p:nvSpPr>
          <p:spPr bwMode="auto">
            <a:xfrm>
              <a:off x="3326159" y="2495514"/>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ADE2E2">
                      <a:lumMod val="75000"/>
                    </a:srgbClr>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ADE2E2">
                    <a:lumMod val="75000"/>
                  </a:srgbClr>
                </a:solidFill>
                <a:effectLst/>
                <a:uLnTx/>
                <a:uFillTx/>
                <a:latin typeface="Courier New" pitchFamily="49" charset="0"/>
                <a:cs typeface="Courier New" pitchFamily="49" charset="0"/>
              </a:endParaRPr>
            </a:p>
          </p:txBody>
        </p:sp>
        <p:sp>
          <p:nvSpPr>
            <p:cNvPr id="491" name="TextBox 490"/>
            <p:cNvSpPr txBox="1"/>
            <p:nvPr/>
          </p:nvSpPr>
          <p:spPr bwMode="auto">
            <a:xfrm>
              <a:off x="5486400" y="2501893"/>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7030A0"/>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7030A0"/>
                </a:solidFill>
                <a:effectLst/>
                <a:uLnTx/>
                <a:uFillTx/>
                <a:latin typeface="Courier New" pitchFamily="49" charset="0"/>
                <a:cs typeface="Courier New" pitchFamily="49" charset="0"/>
              </a:endParaRPr>
            </a:p>
          </p:txBody>
        </p:sp>
        <p:sp>
          <p:nvSpPr>
            <p:cNvPr id="492" name="TextBox 491"/>
            <p:cNvSpPr txBox="1"/>
            <p:nvPr/>
          </p:nvSpPr>
          <p:spPr bwMode="auto">
            <a:xfrm>
              <a:off x="7646642" y="2495514"/>
              <a:ext cx="2160239" cy="3046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err="1" smtClean="0">
                  <a:ln>
                    <a:noFill/>
                  </a:ln>
                  <a:solidFill>
                    <a:srgbClr val="C00000"/>
                  </a:solidFill>
                  <a:effectLst/>
                  <a:uLnTx/>
                  <a:uFillTx/>
                  <a:latin typeface="Courier New" pitchFamily="49" charset="0"/>
                  <a:cs typeface="Courier New" pitchFamily="49" charset="0"/>
                </a:rPr>
                <a:t>threadIdx.x</a:t>
              </a:r>
              <a:endParaRPr kumimoji="0" lang="en-GB" sz="1600" b="1" i="0" u="none" strike="noStrike" kern="0" cap="none" spc="0" normalizeH="0" baseline="0" noProof="0" dirty="0" smtClean="0">
                <a:ln>
                  <a:noFill/>
                </a:ln>
                <a:solidFill>
                  <a:srgbClr val="C00000"/>
                </a:solidFill>
                <a:effectLst/>
                <a:uLnTx/>
                <a:uFillTx/>
                <a:latin typeface="Courier New" pitchFamily="49" charset="0"/>
                <a:cs typeface="Courier New" pitchFamily="49" charset="0"/>
              </a:endParaRPr>
            </a:p>
          </p:txBody>
        </p:sp>
      </p:grpSp>
      <p:grpSp>
        <p:nvGrpSpPr>
          <p:cNvPr id="493" name="Braces" descr=" 493"/>
          <p:cNvGrpSpPr/>
          <p:nvPr/>
        </p:nvGrpSpPr>
        <p:grpSpPr>
          <a:xfrm>
            <a:off x="1106616" y="3805760"/>
            <a:ext cx="7200803" cy="225023"/>
            <a:chOff x="1165920" y="3284647"/>
            <a:chExt cx="8640964" cy="202521"/>
          </a:xfrm>
        </p:grpSpPr>
        <p:sp>
          <p:nvSpPr>
            <p:cNvPr id="494" name="Left Brace 493"/>
            <p:cNvSpPr/>
            <p:nvPr/>
          </p:nvSpPr>
          <p:spPr>
            <a:xfrm rot="16200000">
              <a:off x="2144779" y="2305788"/>
              <a:ext cx="202521" cy="2160240"/>
            </a:xfrm>
            <a:prstGeom prst="leftBrace">
              <a:avLst>
                <a:gd name="adj1" fmla="val 39890"/>
                <a:gd name="adj2" fmla="val 50000"/>
              </a:avLst>
            </a:prstGeom>
            <a:noFill/>
            <a:ln w="9525" cap="flat" cmpd="sng" algn="ctr">
              <a:solidFill>
                <a:srgbClr val="FF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5" name="Left Brace 494"/>
            <p:cNvSpPr/>
            <p:nvPr/>
          </p:nvSpPr>
          <p:spPr>
            <a:xfrm rot="16200000">
              <a:off x="4305019" y="2305788"/>
              <a:ext cx="202521" cy="2160240"/>
            </a:xfrm>
            <a:prstGeom prst="leftBrace">
              <a:avLst>
                <a:gd name="adj1" fmla="val 39890"/>
                <a:gd name="adj2" fmla="val 50000"/>
              </a:avLst>
            </a:prstGeom>
            <a:noFill/>
            <a:ln w="9525" cap="flat" cmpd="sng" algn="ctr">
              <a:solidFill>
                <a:srgbClr val="ADE2E2">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6" name="Left Brace 495"/>
            <p:cNvSpPr/>
            <p:nvPr/>
          </p:nvSpPr>
          <p:spPr>
            <a:xfrm rot="16200000">
              <a:off x="6465262" y="2305788"/>
              <a:ext cx="202521" cy="2160240"/>
            </a:xfrm>
            <a:prstGeom prst="leftBrace">
              <a:avLst>
                <a:gd name="adj1" fmla="val 39890"/>
                <a:gd name="adj2" fmla="val 50000"/>
              </a:avLst>
            </a:prstGeom>
            <a:noFill/>
            <a:ln w="952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497" name="Left Brace 496"/>
            <p:cNvSpPr/>
            <p:nvPr/>
          </p:nvSpPr>
          <p:spPr>
            <a:xfrm rot="16200000">
              <a:off x="8625503" y="2305788"/>
              <a:ext cx="202521" cy="2160240"/>
            </a:xfrm>
            <a:prstGeom prst="leftBrace">
              <a:avLst>
                <a:gd name="adj1" fmla="val 39890"/>
                <a:gd name="adj2" fmla="val 50000"/>
              </a:avLst>
            </a:prstGeom>
            <a:noFill/>
            <a:ln w="9525"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C00000"/>
                </a:solidFill>
                <a:effectLst/>
                <a:uLnTx/>
                <a:uFillTx/>
                <a:latin typeface="Arial"/>
                <a:ea typeface="+mn-ea"/>
                <a:cs typeface="+mn-cs"/>
              </a:endParaRPr>
            </a:p>
          </p:txBody>
        </p:sp>
      </p:grpSp>
      <p:grpSp>
        <p:nvGrpSpPr>
          <p:cNvPr id="498" name="blockIdx" descr=" 498"/>
          <p:cNvGrpSpPr/>
          <p:nvPr/>
        </p:nvGrpSpPr>
        <p:grpSpPr>
          <a:xfrm>
            <a:off x="1106615" y="4135207"/>
            <a:ext cx="7200798" cy="307779"/>
            <a:chOff x="1165919" y="3581153"/>
            <a:chExt cx="8640957" cy="277001"/>
          </a:xfrm>
        </p:grpSpPr>
        <p:sp>
          <p:nvSpPr>
            <p:cNvPr id="499" name="TextBox 498"/>
            <p:cNvSpPr txBox="1"/>
            <p:nvPr/>
          </p:nvSpPr>
          <p:spPr bwMode="auto">
            <a:xfrm>
              <a:off x="1165919" y="3581155"/>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FF9933"/>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FF9933"/>
                  </a:solidFill>
                  <a:effectLst/>
                  <a:uLnTx/>
                  <a:uFillTx/>
                  <a:latin typeface="Courier New" pitchFamily="49" charset="0"/>
                  <a:cs typeface="Courier New" pitchFamily="49" charset="0"/>
                </a:rPr>
                <a:t> = 0</a:t>
              </a:r>
            </a:p>
          </p:txBody>
        </p:sp>
        <p:sp>
          <p:nvSpPr>
            <p:cNvPr id="500" name="TextBox 499"/>
            <p:cNvSpPr txBox="1"/>
            <p:nvPr/>
          </p:nvSpPr>
          <p:spPr bwMode="auto">
            <a:xfrm>
              <a:off x="3326162" y="3581155"/>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ADE2E2">
                      <a:lumMod val="75000"/>
                    </a:srgbClr>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ADE2E2">
                      <a:lumMod val="75000"/>
                    </a:srgbClr>
                  </a:solidFill>
                  <a:effectLst/>
                  <a:uLnTx/>
                  <a:uFillTx/>
                  <a:latin typeface="Courier New" pitchFamily="49" charset="0"/>
                  <a:cs typeface="Courier New" pitchFamily="49" charset="0"/>
                </a:rPr>
                <a:t> = 1</a:t>
              </a:r>
            </a:p>
          </p:txBody>
        </p:sp>
        <p:sp>
          <p:nvSpPr>
            <p:cNvPr id="501" name="TextBox 500"/>
            <p:cNvSpPr txBox="1"/>
            <p:nvPr/>
          </p:nvSpPr>
          <p:spPr bwMode="auto">
            <a:xfrm>
              <a:off x="5486398" y="3581154"/>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7030A0"/>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7030A0"/>
                  </a:solidFill>
                  <a:effectLst/>
                  <a:uLnTx/>
                  <a:uFillTx/>
                  <a:latin typeface="Courier New" pitchFamily="49" charset="0"/>
                  <a:cs typeface="Courier New" pitchFamily="49" charset="0"/>
                </a:rPr>
                <a:t> = 2</a:t>
              </a:r>
            </a:p>
          </p:txBody>
        </p:sp>
        <p:sp>
          <p:nvSpPr>
            <p:cNvPr id="502" name="TextBox 501"/>
            <p:cNvSpPr txBox="1"/>
            <p:nvPr/>
          </p:nvSpPr>
          <p:spPr bwMode="auto">
            <a:xfrm>
              <a:off x="7646637" y="3581153"/>
              <a:ext cx="2160239" cy="276999"/>
            </a:xfrm>
            <a:prstGeom prst="rect">
              <a:avLst/>
            </a:prstGeom>
            <a:noFill/>
            <a:ln w="9525">
              <a:noFill/>
              <a:miter lim="800000"/>
              <a:headEnd/>
              <a:tailEnd/>
            </a:ln>
          </p:spPr>
          <p:txBody>
            <a:bodyPr wrap="square" rtlCol="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sz="1400" b="1" i="0" u="none" strike="noStrike" kern="0" cap="none" spc="0" normalizeH="0" baseline="0" noProof="0" dirty="0" err="1" smtClean="0">
                  <a:ln>
                    <a:noFill/>
                  </a:ln>
                  <a:solidFill>
                    <a:srgbClr val="C00000"/>
                  </a:solidFill>
                  <a:effectLst/>
                  <a:uLnTx/>
                  <a:uFillTx/>
                  <a:latin typeface="Courier New" pitchFamily="49" charset="0"/>
                  <a:cs typeface="Courier New" pitchFamily="49" charset="0"/>
                </a:rPr>
                <a:t>blockIdx.x</a:t>
              </a:r>
              <a:r>
                <a:rPr kumimoji="0" lang="en-GB" sz="1400" b="1" i="0" u="none" strike="noStrike" kern="0" cap="none" spc="0" normalizeH="0" baseline="0" noProof="0" dirty="0" smtClean="0">
                  <a:ln>
                    <a:noFill/>
                  </a:ln>
                  <a:solidFill>
                    <a:srgbClr val="C00000"/>
                  </a:solidFill>
                  <a:effectLst/>
                  <a:uLnTx/>
                  <a:uFillTx/>
                  <a:latin typeface="Courier New" pitchFamily="49" charset="0"/>
                  <a:cs typeface="Courier New" pitchFamily="49" charset="0"/>
                </a:rPr>
                <a:t> = 3</a:t>
              </a:r>
            </a:p>
          </p:txBody>
        </p:sp>
      </p:grpSp>
    </p:spTree>
    <p:extLst>
      <p:ext uri="{BB962C8B-B14F-4D97-AF65-F5344CB8AC3E}">
        <p14:creationId xmlns:p14="http://schemas.microsoft.com/office/powerpoint/2010/main" val="30847258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4" name="Title 3" descr=" 4"/>
          <p:cNvSpPr>
            <a:spLocks noGrp="1"/>
          </p:cNvSpPr>
          <p:nvPr>
            <p:ph type="title"/>
          </p:nvPr>
        </p:nvSpPr>
        <p:spPr/>
        <p:txBody>
          <a:bodyPr/>
          <a:lstStyle/>
          <a:p>
            <a:r>
              <a:rPr lang="en-GB" dirty="0" smtClean="0"/>
              <a:t>CPU </a:t>
            </a:r>
            <a:r>
              <a:rPr lang="en-GB" dirty="0" err="1" smtClean="0"/>
              <a:t>vs</a:t>
            </a:r>
            <a:r>
              <a:rPr lang="en-GB" dirty="0" smtClean="0"/>
              <a:t> GPU architectures</a:t>
            </a:r>
            <a:endParaRPr lang="en-GB" dirty="0"/>
          </a:p>
        </p:txBody>
      </p:sp>
      <p:sp>
        <p:nvSpPr>
          <p:cNvPr id="2" name="Text Placeholder 1" descr=" 2"/>
          <p:cNvSpPr>
            <a:spLocks noGrp="1"/>
          </p:cNvSpPr>
          <p:nvPr>
            <p:ph idx="1"/>
          </p:nvPr>
        </p:nvSpPr>
        <p:spPr>
          <a:xfrm>
            <a:off x="332497" y="1592178"/>
            <a:ext cx="4587547" cy="4709502"/>
          </a:xfrm>
        </p:spPr>
        <p:txBody>
          <a:bodyPr>
            <a:normAutofit lnSpcReduction="10000"/>
          </a:bodyPr>
          <a:lstStyle/>
          <a:p>
            <a:pPr lvl="0">
              <a:lnSpc>
                <a:spcPct val="110000"/>
              </a:lnSpc>
            </a:pPr>
            <a:r>
              <a:rPr lang="en-US" sz="2000" smtClean="0">
                <a:effectLst>
                  <a:outerShdw blurRad="38100" dist="38100" dir="2700000" algn="tl">
                    <a:srgbClr val="000000">
                      <a:alpha val="43137"/>
                    </a:srgbClr>
                  </a:outerShdw>
                </a:effectLst>
                <a:latin typeface="Bell MT" panose="02020503060305020303" pitchFamily="18" charset="0"/>
              </a:rPr>
              <a:t>SMX* executes kernels (aka functions) using hundreds of threads concurrently.</a:t>
            </a:r>
          </a:p>
          <a:p>
            <a:pPr lvl="0">
              <a:lnSpc>
                <a:spcPct val="110000"/>
              </a:lnSpc>
            </a:pPr>
            <a:r>
              <a:rPr lang="en-US" sz="2000" smtClean="0">
                <a:effectLst>
                  <a:outerShdw blurRad="38100" dist="38100" dir="2700000" algn="tl">
                    <a:srgbClr val="000000">
                      <a:alpha val="43137"/>
                    </a:srgbClr>
                  </a:outerShdw>
                </a:effectLst>
                <a:latin typeface="Bell MT" panose="02020503060305020303" pitchFamily="18" charset="0"/>
              </a:rPr>
              <a:t>SIMT (Single-Instruction, Multiple-Thread)</a:t>
            </a:r>
          </a:p>
          <a:p>
            <a:pPr lvl="0">
              <a:lnSpc>
                <a:spcPct val="110000"/>
              </a:lnSpc>
            </a:pPr>
            <a:r>
              <a:rPr lang="en-US" sz="2000" smtClean="0">
                <a:effectLst>
                  <a:outerShdw blurRad="38100" dist="38100" dir="2700000" algn="tl">
                    <a:srgbClr val="000000">
                      <a:alpha val="43137"/>
                    </a:srgbClr>
                  </a:outerShdw>
                </a:effectLst>
                <a:latin typeface="Bell MT" panose="02020503060305020303" pitchFamily="18" charset="0"/>
              </a:rPr>
              <a:t>Instructions pipelined</a:t>
            </a:r>
          </a:p>
          <a:p>
            <a:pPr lvl="0">
              <a:lnSpc>
                <a:spcPct val="110000"/>
              </a:lnSpc>
            </a:pPr>
            <a:r>
              <a:rPr lang="en-US" sz="2000" smtClean="0">
                <a:effectLst>
                  <a:outerShdw blurRad="38100" dist="38100" dir="2700000" algn="tl">
                    <a:srgbClr val="000000">
                      <a:alpha val="43137"/>
                    </a:srgbClr>
                  </a:outerShdw>
                </a:effectLst>
                <a:latin typeface="Bell MT" panose="02020503060305020303" pitchFamily="18" charset="0"/>
              </a:rPr>
              <a:t>Thread-level parallelism</a:t>
            </a:r>
          </a:p>
          <a:p>
            <a:pPr lvl="0">
              <a:lnSpc>
                <a:spcPct val="110000"/>
              </a:lnSpc>
            </a:pPr>
            <a:r>
              <a:rPr lang="en-US" sz="2000" smtClean="0">
                <a:effectLst>
                  <a:outerShdw blurRad="38100" dist="38100" dir="2700000" algn="tl">
                    <a:srgbClr val="000000">
                      <a:alpha val="43137"/>
                    </a:srgbClr>
                  </a:outerShdw>
                </a:effectLst>
                <a:latin typeface="Bell MT" panose="02020503060305020303" pitchFamily="18" charset="0"/>
              </a:rPr>
              <a:t>Instructions issued in order</a:t>
            </a:r>
          </a:p>
          <a:p>
            <a:pPr lvl="0">
              <a:lnSpc>
                <a:spcPct val="110000"/>
              </a:lnSpc>
            </a:pPr>
            <a:r>
              <a:rPr lang="en-US" sz="2000" smtClean="0">
                <a:effectLst>
                  <a:outerShdw blurRad="38100" dist="38100" dir="2700000" algn="tl">
                    <a:srgbClr val="000000">
                      <a:alpha val="43137"/>
                    </a:srgbClr>
                  </a:outerShdw>
                </a:effectLst>
                <a:latin typeface="Bell MT" panose="02020503060305020303" pitchFamily="18" charset="0"/>
              </a:rPr>
              <a:t>No Branch prediction </a:t>
            </a:r>
          </a:p>
          <a:p>
            <a:pPr lvl="0">
              <a:lnSpc>
                <a:spcPct val="110000"/>
              </a:lnSpc>
            </a:pPr>
            <a:r>
              <a:rPr lang="en-US" sz="2000" smtClean="0">
                <a:effectLst>
                  <a:outerShdw blurRad="38100" dist="38100" dir="2700000" algn="tl">
                    <a:srgbClr val="000000">
                      <a:alpha val="43137"/>
                    </a:srgbClr>
                  </a:outerShdw>
                </a:effectLst>
                <a:latin typeface="Bell MT" panose="02020503060305020303" pitchFamily="18" charset="0"/>
              </a:rPr>
              <a:t>Branch predication</a:t>
            </a:r>
          </a:p>
          <a:p>
            <a:pPr lvl="0">
              <a:lnSpc>
                <a:spcPct val="110000"/>
              </a:lnSpc>
            </a:pPr>
            <a:r>
              <a:rPr lang="en-GB" sz="2000" smtClean="0">
                <a:effectLst>
                  <a:outerShdw blurRad="38100" dist="38100" dir="2700000" algn="tl">
                    <a:srgbClr val="000000">
                      <a:alpha val="43137"/>
                    </a:srgbClr>
                  </a:outerShdw>
                </a:effectLst>
                <a:latin typeface="Bell MT" panose="02020503060305020303" pitchFamily="18" charset="0"/>
              </a:rPr>
              <a:t>Cost ranging from few hundreds to a thousand euros depending on features (e.g. NVIDIA GTX680 400 euros)</a:t>
            </a:r>
          </a:p>
          <a:p>
            <a:pPr marL="0" indent="0">
              <a:lnSpc>
                <a:spcPct val="110000"/>
              </a:lnSpc>
              <a:buNone/>
            </a:pPr>
            <a:endParaRPr lang="en-GB" sz="2000" b="0" dirty="0">
              <a:effectLst>
                <a:outerShdw blurRad="38100" dist="38100" dir="2700000" algn="tl">
                  <a:srgbClr val="000000">
                    <a:alpha val="43137"/>
                  </a:srgbClr>
                </a:outerShdw>
              </a:effectLst>
            </a:endParaRPr>
          </a:p>
        </p:txBody>
      </p:sp>
      <p:sp>
        <p:nvSpPr>
          <p:cNvPr id="17" name="TextBox 16" descr=" 5"/>
          <p:cNvSpPr txBox="1"/>
          <p:nvPr/>
        </p:nvSpPr>
        <p:spPr>
          <a:xfrm>
            <a:off x="465008" y="6485219"/>
            <a:ext cx="5490610" cy="369332"/>
          </a:xfrm>
          <a:prstGeom prst="rect">
            <a:avLst/>
          </a:prstGeom>
          <a:noFill/>
        </p:spPr>
        <p:txBody>
          <a:bodyPr wrap="square" rtlCol="0">
            <a:spAutoFit/>
          </a:bodyPr>
          <a:lstStyle/>
          <a:p>
            <a:r>
              <a:rPr lang="en-GB" dirty="0" smtClean="0">
                <a:latin typeface="Bell MT" panose="02020503060305020303" pitchFamily="18" charset="0"/>
              </a:rPr>
              <a:t>*SMX = Streaming multiprocessor</a:t>
            </a:r>
            <a:endParaRPr lang="en-GB" dirty="0">
              <a:latin typeface="Bell MT" panose="02020503060305020303" pitchFamily="18" charset="0"/>
            </a:endParaRPr>
          </a:p>
        </p:txBody>
      </p:sp>
      <p:grpSp>
        <p:nvGrpSpPr>
          <p:cNvPr id="10" name="Group 9" descr=" 13"/>
          <p:cNvGrpSpPr/>
          <p:nvPr/>
        </p:nvGrpSpPr>
        <p:grpSpPr>
          <a:xfrm>
            <a:off x="5511521" y="1046522"/>
            <a:ext cx="2985520" cy="3406134"/>
            <a:chOff x="5048137" y="1600200"/>
            <a:chExt cx="3908266" cy="4813752"/>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137" y="1600200"/>
              <a:ext cx="3908266" cy="4260074"/>
            </a:xfrm>
            <a:prstGeom prst="rect">
              <a:avLst/>
            </a:prstGeom>
          </p:spPr>
        </p:pic>
        <p:sp>
          <p:nvSpPr>
            <p:cNvPr id="14" name="TextBox 13"/>
            <p:cNvSpPr txBox="1"/>
            <p:nvPr/>
          </p:nvSpPr>
          <p:spPr>
            <a:xfrm>
              <a:off x="5395088" y="5890732"/>
              <a:ext cx="3214363" cy="523220"/>
            </a:xfrm>
            <a:prstGeom prst="rect">
              <a:avLst/>
            </a:prstGeom>
            <a:noFill/>
          </p:spPr>
          <p:txBody>
            <a:bodyPr wrap="square" rtlCol="0">
              <a:spAutoFit/>
            </a:bodyPr>
            <a:lstStyle/>
            <a:p>
              <a:pPr algn="ctr"/>
              <a:r>
                <a:rPr lang="en-GB" sz="2800" b="1" dirty="0">
                  <a:effectLst>
                    <a:outerShdw blurRad="38100" dist="38100" dir="2700000" algn="tl">
                      <a:srgbClr val="000000">
                        <a:alpha val="43137"/>
                      </a:srgbClr>
                    </a:outerShdw>
                  </a:effectLst>
                  <a:latin typeface="Bell MT" panose="02020503060305020303" pitchFamily="18" charset="0"/>
                </a:rPr>
                <a:t>G</a:t>
              </a:r>
              <a:r>
                <a:rPr lang="en-GB" sz="2800" b="1" dirty="0" smtClean="0">
                  <a:effectLst>
                    <a:outerShdw blurRad="38100" dist="38100" dir="2700000" algn="tl">
                      <a:srgbClr val="000000">
                        <a:alpha val="43137"/>
                      </a:srgbClr>
                    </a:outerShdw>
                  </a:effectLst>
                  <a:latin typeface="Bell MT" panose="02020503060305020303" pitchFamily="18" charset="0"/>
                </a:rPr>
                <a:t>PU</a:t>
              </a:r>
              <a:endParaRPr lang="en-GB" sz="2800" b="1" dirty="0">
                <a:effectLst>
                  <a:outerShdw blurRad="38100" dist="38100" dir="2700000" algn="tl">
                    <a:srgbClr val="000000">
                      <a:alpha val="43137"/>
                    </a:srgbClr>
                  </a:outerShdw>
                </a:effectLst>
                <a:latin typeface="Bell MT" panose="02020503060305020303" pitchFamily="18" charset="0"/>
              </a:endParaRPr>
            </a:p>
          </p:txBody>
        </p:sp>
      </p:grpSp>
      <p:pic>
        <p:nvPicPr>
          <p:cNvPr id="16" name="Picture 2" descr=" 30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9187" y="4880650"/>
            <a:ext cx="2195739" cy="180416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descr=" 3"/>
          <p:cNvSpPr>
            <a:spLocks noGrp="1"/>
          </p:cNvSpPr>
          <p:nvPr>
            <p:ph type="sldNum" sz="quarter" idx="12"/>
          </p:nvPr>
        </p:nvSpPr>
        <p:spPr/>
        <p:txBody>
          <a:bodyPr/>
          <a:lstStyle/>
          <a:p>
            <a:r>
              <a:rPr lang="en-GB" smtClean="0"/>
              <a:t>4</a:t>
            </a:r>
            <a:endParaRPr lang="en-GB"/>
          </a:p>
        </p:txBody>
      </p:sp>
    </p:spTree>
    <p:extLst>
      <p:ext uri="{BB962C8B-B14F-4D97-AF65-F5344CB8AC3E}">
        <p14:creationId xmlns:p14="http://schemas.microsoft.com/office/powerpoint/2010/main" val="855960128"/>
      </p:ext>
    </p:extLst>
  </p:cSld>
  <p:clrMapOvr>
    <a:masterClrMapping/>
  </p:clrMapOvr>
  <mc:AlternateContent xmlns:mc="http://schemas.openxmlformats.org/markup-compatibility/2006" xmlns:p14="http://schemas.microsoft.com/office/powerpoint/2010/main">
    <mc:Choice Requires="p14">
      <p:transition spd="med" p14:dur="700">
        <p:cut/>
      </p:transition>
    </mc:Choice>
    <mc:Fallback xmlns="">
      <p:transition spd="med">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Autofit/>
          </a:bodyPr>
          <a:lstStyle/>
          <a:p>
            <a:r>
              <a:rPr lang="en-GB" sz="3200" dirty="0" smtClean="0"/>
              <a:t>Vector Addition with Blocks and Threads</a:t>
            </a:r>
            <a:endParaRPr lang="en-GB" sz="2000" dirty="0">
              <a:latin typeface="Courier New" pitchFamily="49" charset="0"/>
              <a:cs typeface="Courier New" pitchFamily="49" charset="0"/>
            </a:endParaRPr>
          </a:p>
        </p:txBody>
      </p:sp>
      <p:sp>
        <p:nvSpPr>
          <p:cNvPr id="4" name="Content Placeholder 3" descr=" 4"/>
          <p:cNvSpPr>
            <a:spLocks noGrp="1"/>
          </p:cNvSpPr>
          <p:nvPr>
            <p:ph idx="4294967295"/>
          </p:nvPr>
        </p:nvSpPr>
        <p:spPr>
          <a:xfrm>
            <a:off x="774700" y="4238625"/>
            <a:ext cx="8369300" cy="2309813"/>
          </a:xfrm>
        </p:spPr>
        <p:txBody>
          <a:bodyPr/>
          <a:lstStyle/>
          <a:p>
            <a:pPr lvl="1"/>
            <a:endParaRPr lang="en-GB" dirty="0" smtClean="0">
              <a:solidFill>
                <a:schemeClr val="tx1"/>
              </a:solidFill>
            </a:endParaRPr>
          </a:p>
          <a:p>
            <a:pPr marL="457200" lvl="1" indent="0">
              <a:buNone/>
            </a:pPr>
            <a:endParaRPr lang="en-GB" dirty="0">
              <a:solidFill>
                <a:schemeClr val="tx1"/>
              </a:solidFill>
            </a:endParaRPr>
          </a:p>
          <a:p>
            <a:pPr marL="457200" lvl="1" indent="0">
              <a:buNone/>
            </a:pPr>
            <a:endParaRPr lang="en-GB" dirty="0" smtClean="0">
              <a:solidFill>
                <a:schemeClr val="tx1"/>
              </a:solidFill>
            </a:endParaRPr>
          </a:p>
          <a:p>
            <a:pPr lvl="0">
              <a:buChar char=" "/>
            </a:pPr>
            <a:r>
              <a:rPr lang="en-GB" smtClean="0">
                <a:solidFill>
                  <a:schemeClr val="tx1"/>
                </a:solidFill>
              </a:rPr>
              <a:t>                                </a:t>
            </a:r>
            <a:r>
              <a:rPr lang="en-GB" sz="2000" smtClean="0">
                <a:solidFill>
                  <a:schemeClr val="tx1"/>
                </a:solidFill>
                <a:latin typeface="Courier New" pitchFamily="49" charset="0"/>
                <a:cs typeface="Courier New" pitchFamily="49" charset="0"/>
              </a:rPr>
              <a:t>      </a:t>
            </a:r>
            <a:r>
              <a:rPr lang="en-GB" smtClean="0">
                <a:solidFill>
                  <a:schemeClr val="tx1"/>
                </a:solidFill>
              </a:rPr>
              <a:t> </a:t>
            </a:r>
            <a:endParaRPr lang="en-GB" dirty="0">
              <a:solidFill>
                <a:schemeClr val="tx1"/>
              </a:solidFill>
            </a:endParaRPr>
          </a:p>
        </p:txBody>
      </p:sp>
      <p:sp>
        <p:nvSpPr>
          <p:cNvPr id="3" name="Content Placeholder 2" descr=" 3"/>
          <p:cNvSpPr>
            <a:spLocks noGrp="1"/>
          </p:cNvSpPr>
          <p:nvPr>
            <p:ph idx="4294967295"/>
          </p:nvPr>
        </p:nvSpPr>
        <p:spPr>
          <a:xfrm>
            <a:off x="71500" y="1600200"/>
            <a:ext cx="9072500" cy="2308225"/>
          </a:xfrm>
        </p:spPr>
        <p:txBody>
          <a:bodyPr>
            <a:normAutofit fontScale="92500" lnSpcReduction="10000"/>
          </a:bodyPr>
          <a:lstStyle/>
          <a:p>
            <a:pPr lvl="0"/>
            <a:r>
              <a:rPr lang="en-GB" dirty="0" smtClean="0">
                <a:solidFill>
                  <a:schemeClr val="tx1"/>
                </a:solidFill>
              </a:rPr>
              <a:t>Use the built-in variable </a:t>
            </a:r>
            <a:r>
              <a:rPr lang="en-GB" sz="2000" dirty="0" err="1" smtClean="0">
                <a:solidFill>
                  <a:schemeClr val="tx1"/>
                </a:solidFill>
                <a:latin typeface="Courier New" pitchFamily="49" charset="0"/>
                <a:cs typeface="Courier New" pitchFamily="49" charset="0"/>
              </a:rPr>
              <a:t>blockDim.x</a:t>
            </a:r>
            <a:r>
              <a:rPr lang="en-GB" sz="2000" dirty="0" smtClean="0">
                <a:solidFill>
                  <a:schemeClr val="tx1"/>
                </a:solidFill>
                <a:latin typeface="Courier New" pitchFamily="49" charset="0"/>
                <a:cs typeface="Courier New" pitchFamily="49" charset="0"/>
              </a:rPr>
              <a:t> </a:t>
            </a:r>
            <a:r>
              <a:rPr lang="en-GB" dirty="0" smtClean="0">
                <a:solidFill>
                  <a:schemeClr val="tx1"/>
                </a:solidFill>
              </a:rPr>
              <a:t>for threads per block</a:t>
            </a:r>
          </a:p>
          <a:p>
            <a:pPr marL="0" lvl="0" indent="0">
              <a:buNone/>
            </a:pPr>
            <a:r>
              <a:rPr lang="en-GB" sz="2000" dirty="0" smtClean="0">
                <a:solidFill>
                  <a:schemeClr val="tx1"/>
                </a:solidFill>
                <a:latin typeface="Courier New" pitchFamily="49" charset="0"/>
                <a:cs typeface="Courier New" pitchFamily="49" charset="0"/>
              </a:rPr>
              <a:t>	</a:t>
            </a:r>
            <a:r>
              <a:rPr lang="en-GB" sz="2000" b="1" dirty="0" err="1" smtClean="0">
                <a:solidFill>
                  <a:schemeClr val="tx1"/>
                </a:solidFill>
                <a:latin typeface="Courier New" pitchFamily="49" charset="0"/>
                <a:cs typeface="Courier New" pitchFamily="49" charset="0"/>
              </a:rPr>
              <a:t>int</a:t>
            </a:r>
            <a:r>
              <a:rPr lang="en-GB" sz="2000" b="1" dirty="0" smtClean="0">
                <a:solidFill>
                  <a:schemeClr val="tx1"/>
                </a:solidFill>
                <a:latin typeface="Courier New" pitchFamily="49" charset="0"/>
                <a:cs typeface="Courier New" pitchFamily="49" charset="0"/>
              </a:rPr>
              <a:t> index = </a:t>
            </a:r>
            <a:r>
              <a:rPr lang="en-GB" sz="2000" b="1" dirty="0" err="1" smtClean="0">
                <a:solidFill>
                  <a:schemeClr val="tx1"/>
                </a:solidFill>
                <a:latin typeface="Courier New" pitchFamily="49" charset="0"/>
                <a:cs typeface="Courier New" pitchFamily="49" charset="0"/>
              </a:rPr>
              <a:t>threadIdx.x</a:t>
            </a:r>
            <a:r>
              <a:rPr lang="en-GB" sz="2000" b="1" dirty="0" smtClean="0">
                <a:solidFill>
                  <a:schemeClr val="tx1"/>
                </a:solidFill>
                <a:latin typeface="Courier New" pitchFamily="49" charset="0"/>
                <a:cs typeface="Courier New" pitchFamily="49" charset="0"/>
              </a:rPr>
              <a:t> + </a:t>
            </a:r>
            <a:r>
              <a:rPr lang="en-GB" sz="2000" b="1" dirty="0" err="1" smtClean="0">
                <a:solidFill>
                  <a:schemeClr val="tx1"/>
                </a:solidFill>
                <a:latin typeface="Courier New" pitchFamily="49" charset="0"/>
                <a:cs typeface="Courier New" pitchFamily="49" charset="0"/>
              </a:rPr>
              <a:t>blockIdx.x</a:t>
            </a:r>
            <a:r>
              <a:rPr lang="en-GB" sz="2000" b="1" dirty="0" smtClean="0">
                <a:solidFill>
                  <a:schemeClr val="tx1"/>
                </a:solidFill>
                <a:latin typeface="Courier New" pitchFamily="49" charset="0"/>
                <a:cs typeface="Courier New" pitchFamily="49" charset="0"/>
              </a:rPr>
              <a:t> * </a:t>
            </a:r>
            <a:r>
              <a:rPr lang="en-GB" sz="2000" b="1" dirty="0" err="1" smtClean="0">
                <a:solidFill>
                  <a:schemeClr val="tx1"/>
                </a:solidFill>
                <a:latin typeface="Courier New" pitchFamily="49" charset="0"/>
                <a:cs typeface="Courier New" pitchFamily="49" charset="0"/>
              </a:rPr>
              <a:t>blockDim.x</a:t>
            </a:r>
            <a:r>
              <a:rPr lang="en-GB" sz="2000" b="1" dirty="0" smtClean="0">
                <a:solidFill>
                  <a:schemeClr val="tx1"/>
                </a:solidFill>
                <a:latin typeface="Courier New" pitchFamily="49" charset="0"/>
                <a:cs typeface="Courier New" pitchFamily="49" charset="0"/>
              </a:rPr>
              <a:t>;</a:t>
            </a:r>
          </a:p>
          <a:p>
            <a:pPr>
              <a:buChar char=" "/>
            </a:pPr>
            <a:r>
              <a:rPr lang="en-GB" smtClean="0">
                <a:solidFill>
                  <a:schemeClr val="tx1"/>
                </a:solidFill>
              </a:rPr>
              <a:t>                    </a:t>
            </a:r>
            <a:r>
              <a:rPr lang="en-GB" smtClean="0">
                <a:solidFill>
                  <a:schemeClr val="tx1"/>
                </a:solidFill>
                <a:latin typeface="Courier New" pitchFamily="49" charset="0"/>
                <a:cs typeface="Courier New" pitchFamily="49" charset="0"/>
              </a:rPr>
              <a:t>     </a:t>
            </a:r>
            <a:r>
              <a:rPr lang="en-GB" smtClean="0">
                <a:solidFill>
                  <a:schemeClr val="tx1"/>
                </a:solidFill>
              </a:rPr>
              <a:t>                         </a:t>
            </a:r>
            <a:br>
              <a:rPr lang="en-GB" smtClean="0">
                <a:solidFill>
                  <a:schemeClr val="tx1"/>
                </a:solidFill>
              </a:rPr>
            </a:br>
            <a:r>
              <a:rPr lang="en-GB" i="1" smtClean="0">
                <a:solidFill>
                  <a:schemeClr val="tx1"/>
                </a:solidFill>
              </a:rPr>
              <a:t>   </a:t>
            </a:r>
            <a:r>
              <a:rPr lang="en-GB" smtClean="0">
                <a:solidFill>
                  <a:schemeClr val="tx1"/>
                </a:solidFill>
              </a:rPr>
              <a:t>                </a:t>
            </a:r>
            <a:endParaRPr lang="en-GB" sz="2000" dirty="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10496508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Autofit/>
          </a:bodyPr>
          <a:lstStyle/>
          <a:p>
            <a:r>
              <a:rPr lang="en-GB" sz="3200" dirty="0" smtClean="0"/>
              <a:t>Vector Addition with Blocks and Threads</a:t>
            </a:r>
            <a:endParaRPr lang="en-GB" sz="2000" dirty="0">
              <a:latin typeface="Courier New" pitchFamily="49" charset="0"/>
              <a:cs typeface="Courier New" pitchFamily="49" charset="0"/>
            </a:endParaRPr>
          </a:p>
        </p:txBody>
      </p:sp>
      <p:sp>
        <p:nvSpPr>
          <p:cNvPr id="4" name="Content Placeholder 3" descr=" 4"/>
          <p:cNvSpPr>
            <a:spLocks noGrp="1"/>
          </p:cNvSpPr>
          <p:nvPr>
            <p:ph idx="4294967295"/>
          </p:nvPr>
        </p:nvSpPr>
        <p:spPr>
          <a:xfrm>
            <a:off x="774700" y="4238625"/>
            <a:ext cx="8369300" cy="2309813"/>
          </a:xfrm>
        </p:spPr>
        <p:txBody>
          <a:bodyPr/>
          <a:lstStyle/>
          <a:p>
            <a:pPr lvl="1"/>
            <a:endParaRPr lang="en-GB" dirty="0" smtClean="0">
              <a:solidFill>
                <a:schemeClr val="tx1"/>
              </a:solidFill>
            </a:endParaRPr>
          </a:p>
          <a:p>
            <a:pPr marL="457200" lvl="1" indent="0">
              <a:buNone/>
            </a:pPr>
            <a:endParaRPr lang="en-GB" dirty="0">
              <a:solidFill>
                <a:schemeClr val="tx1"/>
              </a:solidFill>
            </a:endParaRPr>
          </a:p>
          <a:p>
            <a:pPr marL="457200" lvl="1" indent="0">
              <a:buNone/>
            </a:pPr>
            <a:endParaRPr lang="en-GB" dirty="0" smtClean="0">
              <a:solidFill>
                <a:schemeClr val="tx1"/>
              </a:solidFill>
            </a:endParaRPr>
          </a:p>
          <a:p>
            <a:pPr lvl="0">
              <a:buChar char=" "/>
            </a:pPr>
            <a:r>
              <a:rPr lang="en-GB" smtClean="0">
                <a:solidFill>
                  <a:schemeClr val="tx1"/>
                </a:solidFill>
              </a:rPr>
              <a:t>                                </a:t>
            </a:r>
            <a:r>
              <a:rPr lang="en-GB" sz="2000" smtClean="0">
                <a:solidFill>
                  <a:schemeClr val="tx1"/>
                </a:solidFill>
                <a:latin typeface="Courier New" pitchFamily="49" charset="0"/>
                <a:cs typeface="Courier New" pitchFamily="49" charset="0"/>
              </a:rPr>
              <a:t>      </a:t>
            </a:r>
            <a:r>
              <a:rPr lang="en-GB" smtClean="0">
                <a:solidFill>
                  <a:schemeClr val="tx1"/>
                </a:solidFill>
              </a:rPr>
              <a:t> </a:t>
            </a:r>
            <a:endParaRPr lang="en-GB" dirty="0">
              <a:solidFill>
                <a:schemeClr val="tx1"/>
              </a:solidFill>
            </a:endParaRPr>
          </a:p>
        </p:txBody>
      </p:sp>
      <p:sp>
        <p:nvSpPr>
          <p:cNvPr id="3" name="Content Placeholder 2" descr=" 3"/>
          <p:cNvSpPr>
            <a:spLocks noGrp="1"/>
          </p:cNvSpPr>
          <p:nvPr>
            <p:ph idx="4294967295"/>
          </p:nvPr>
        </p:nvSpPr>
        <p:spPr>
          <a:xfrm>
            <a:off x="71500" y="1600200"/>
            <a:ext cx="9072500" cy="2308225"/>
          </a:xfrm>
        </p:spPr>
        <p:txBody>
          <a:bodyPr>
            <a:normAutofit fontScale="92500" lnSpcReduction="10000"/>
          </a:bodyPr>
          <a:lstStyle/>
          <a:p>
            <a:pPr lvl="0"/>
            <a:r>
              <a:rPr lang="en-GB" dirty="0" smtClean="0">
                <a:solidFill>
                  <a:schemeClr val="tx1"/>
                </a:solidFill>
              </a:rPr>
              <a:t>Use the built-in variable </a:t>
            </a:r>
            <a:r>
              <a:rPr lang="en-GB" sz="2000" dirty="0" err="1" smtClean="0">
                <a:solidFill>
                  <a:schemeClr val="tx1"/>
                </a:solidFill>
                <a:latin typeface="Courier New" pitchFamily="49" charset="0"/>
                <a:cs typeface="Courier New" pitchFamily="49" charset="0"/>
              </a:rPr>
              <a:t>blockDim.x</a:t>
            </a:r>
            <a:r>
              <a:rPr lang="en-GB" sz="2000" dirty="0" smtClean="0">
                <a:solidFill>
                  <a:schemeClr val="tx1"/>
                </a:solidFill>
                <a:latin typeface="Courier New" pitchFamily="49" charset="0"/>
                <a:cs typeface="Courier New" pitchFamily="49" charset="0"/>
              </a:rPr>
              <a:t> </a:t>
            </a:r>
            <a:r>
              <a:rPr lang="en-GB" dirty="0" smtClean="0">
                <a:solidFill>
                  <a:schemeClr val="tx1"/>
                </a:solidFill>
              </a:rPr>
              <a:t>for threads per block</a:t>
            </a:r>
          </a:p>
          <a:p>
            <a:pPr marL="0" lvl="0" indent="0">
              <a:buNone/>
            </a:pPr>
            <a:r>
              <a:rPr lang="en-GB" sz="2000" dirty="0" smtClean="0">
                <a:solidFill>
                  <a:schemeClr val="tx1"/>
                </a:solidFill>
                <a:latin typeface="Courier New" pitchFamily="49" charset="0"/>
                <a:cs typeface="Courier New" pitchFamily="49" charset="0"/>
              </a:rPr>
              <a:t>	</a:t>
            </a:r>
            <a:r>
              <a:rPr lang="en-GB" sz="2000" b="1" dirty="0" err="1" smtClean="0">
                <a:solidFill>
                  <a:schemeClr val="tx1"/>
                </a:solidFill>
                <a:latin typeface="Courier New" pitchFamily="49" charset="0"/>
                <a:cs typeface="Courier New" pitchFamily="49" charset="0"/>
              </a:rPr>
              <a:t>int</a:t>
            </a:r>
            <a:r>
              <a:rPr lang="en-GB" sz="2000" b="1" dirty="0" smtClean="0">
                <a:solidFill>
                  <a:schemeClr val="tx1"/>
                </a:solidFill>
                <a:latin typeface="Courier New" pitchFamily="49" charset="0"/>
                <a:cs typeface="Courier New" pitchFamily="49" charset="0"/>
              </a:rPr>
              <a:t> index = </a:t>
            </a:r>
            <a:r>
              <a:rPr lang="en-GB" sz="2000" b="1" dirty="0" err="1" smtClean="0">
                <a:solidFill>
                  <a:schemeClr val="tx1"/>
                </a:solidFill>
                <a:latin typeface="Courier New" pitchFamily="49" charset="0"/>
                <a:cs typeface="Courier New" pitchFamily="49" charset="0"/>
              </a:rPr>
              <a:t>threadIdx.x</a:t>
            </a:r>
            <a:r>
              <a:rPr lang="en-GB" sz="2000" b="1" dirty="0" smtClean="0">
                <a:solidFill>
                  <a:schemeClr val="tx1"/>
                </a:solidFill>
                <a:latin typeface="Courier New" pitchFamily="49" charset="0"/>
                <a:cs typeface="Courier New" pitchFamily="49" charset="0"/>
              </a:rPr>
              <a:t> + </a:t>
            </a:r>
            <a:r>
              <a:rPr lang="en-GB" sz="2000" b="1" dirty="0" err="1" smtClean="0">
                <a:solidFill>
                  <a:schemeClr val="tx1"/>
                </a:solidFill>
                <a:latin typeface="Courier New" pitchFamily="49" charset="0"/>
                <a:cs typeface="Courier New" pitchFamily="49" charset="0"/>
              </a:rPr>
              <a:t>blockIdx.x</a:t>
            </a:r>
            <a:r>
              <a:rPr lang="en-GB" sz="2000" b="1" dirty="0" smtClean="0">
                <a:solidFill>
                  <a:schemeClr val="tx1"/>
                </a:solidFill>
                <a:latin typeface="Courier New" pitchFamily="49" charset="0"/>
                <a:cs typeface="Courier New" pitchFamily="49" charset="0"/>
              </a:rPr>
              <a:t> * </a:t>
            </a:r>
            <a:r>
              <a:rPr lang="en-GB" sz="2000" b="1" dirty="0" err="1" smtClean="0">
                <a:solidFill>
                  <a:schemeClr val="tx1"/>
                </a:solidFill>
                <a:latin typeface="Courier New" pitchFamily="49" charset="0"/>
                <a:cs typeface="Courier New" pitchFamily="49" charset="0"/>
              </a:rPr>
              <a:t>blockDim.x</a:t>
            </a:r>
            <a:r>
              <a:rPr lang="en-GB" sz="2000" b="1" dirty="0" smtClean="0">
                <a:solidFill>
                  <a:schemeClr val="tx1"/>
                </a:solidFill>
                <a:latin typeface="Courier New" pitchFamily="49" charset="0"/>
                <a:cs typeface="Courier New" pitchFamily="49" charset="0"/>
              </a:rPr>
              <a:t>;</a:t>
            </a:r>
          </a:p>
          <a:p>
            <a:pPr lvl="0"/>
            <a:r>
              <a:rPr lang="en-GB" smtClean="0">
                <a:latin typeface="Bell MT" panose="02020503060305020303" pitchFamily="18" charset="0"/>
              </a:rPr>
              <a:t>Combined version of </a:t>
            </a:r>
            <a:r>
              <a:rPr lang="en-GB" smtClean="0">
                <a:latin typeface="Courier New" pitchFamily="49" charset="0"/>
                <a:cs typeface="Courier New" pitchFamily="49" charset="0"/>
              </a:rPr>
              <a:t>add()</a:t>
            </a:r>
            <a:r>
              <a:rPr lang="en-GB" smtClean="0">
                <a:latin typeface="Bell MT" panose="02020503060305020303" pitchFamily="18" charset="0"/>
              </a:rPr>
              <a:t> to use parallel threads </a:t>
            </a:r>
            <a:r>
              <a:rPr lang="en-GB" i="1" smtClean="0">
                <a:latin typeface="Bell MT" panose="02020503060305020303" pitchFamily="18" charset="0"/>
              </a:rPr>
              <a:t>and</a:t>
            </a:r>
            <a:r>
              <a:rPr lang="en-GB" smtClean="0">
                <a:latin typeface="Bell MT" panose="02020503060305020303" pitchFamily="18" charset="0"/>
              </a:rPr>
              <a:t> parallel blocks</a:t>
            </a:r>
          </a:p>
          <a:p>
            <a:pPr>
              <a:buChar char=" "/>
            </a:pPr>
            <a:endParaRPr lang="en-GB" sz="2000" dirty="0">
              <a:solidFill>
                <a:schemeClr val="tx1"/>
              </a:solidFill>
              <a:latin typeface="Courier New" pitchFamily="49" charset="0"/>
              <a:cs typeface="Courier New" pitchFamily="49" charset="0"/>
            </a:endParaRPr>
          </a:p>
        </p:txBody>
      </p:sp>
      <p:sp>
        <p:nvSpPr>
          <p:cNvPr id="5" name="add" descr=" 8"/>
          <p:cNvSpPr txBox="1"/>
          <p:nvPr/>
        </p:nvSpPr>
        <p:spPr bwMode="auto">
          <a:xfrm>
            <a:off x="386535" y="3789040"/>
            <a:ext cx="8460940" cy="1508101"/>
          </a:xfrm>
          <a:prstGeom prst="rect">
            <a:avLst/>
          </a:prstGeom>
          <a:noFill/>
          <a:ln w="9525">
            <a:noFill/>
            <a:miter lim="800000"/>
            <a:headEnd/>
            <a:tailEnd/>
          </a:ln>
        </p:spPr>
        <p:txBody>
          <a:bodyPr wrap="square" lIns="91436" tIns="45718" rIns="91436" bIns="45718" rtlCol="0">
            <a:spAutoFit/>
          </a:bodyPr>
          <a:lstStyle/>
          <a:p>
            <a:pPr lvl="0">
              <a:spcBef>
                <a:spcPct val="20000"/>
              </a:spcBef>
              <a:buSzPct val="100000"/>
            </a:pPr>
            <a:r>
              <a:rPr lang="en-GB" sz="2000" b="1" kern="0" dirty="0">
                <a:latin typeface="Courier New" pitchFamily="49" charset="0"/>
                <a:cs typeface="Courier New" pitchFamily="49" charset="0"/>
              </a:rPr>
              <a:t>__global__ void add(</a:t>
            </a:r>
            <a:r>
              <a:rPr lang="en-GB" sz="2000" b="1" kern="0" dirty="0" err="1">
                <a:latin typeface="Courier New" pitchFamily="49" charset="0"/>
                <a:cs typeface="Courier New" pitchFamily="49" charset="0"/>
              </a:rPr>
              <a:t>int</a:t>
            </a:r>
            <a:r>
              <a:rPr lang="en-GB" sz="2000" b="1" kern="0" dirty="0">
                <a:latin typeface="Courier New" pitchFamily="49" charset="0"/>
                <a:cs typeface="Courier New" pitchFamily="49" charset="0"/>
              </a:rPr>
              <a:t> *a, </a:t>
            </a:r>
            <a:r>
              <a:rPr lang="en-GB" sz="2000" b="1" kern="0" dirty="0" err="1">
                <a:latin typeface="Courier New" pitchFamily="49" charset="0"/>
                <a:cs typeface="Courier New" pitchFamily="49" charset="0"/>
              </a:rPr>
              <a:t>int</a:t>
            </a:r>
            <a:r>
              <a:rPr lang="en-GB" sz="2000" b="1" kern="0" dirty="0">
                <a:latin typeface="Courier New" pitchFamily="49" charset="0"/>
                <a:cs typeface="Courier New" pitchFamily="49" charset="0"/>
              </a:rPr>
              <a:t> *b, </a:t>
            </a:r>
            <a:r>
              <a:rPr lang="en-GB" sz="2000" b="1" kern="0" dirty="0" err="1">
                <a:latin typeface="Courier New" pitchFamily="49" charset="0"/>
                <a:cs typeface="Courier New" pitchFamily="49" charset="0"/>
              </a:rPr>
              <a:t>int</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*c) </a:t>
            </a:r>
            <a:r>
              <a:rPr lang="en-GB" sz="2000" b="1" kern="0" dirty="0">
                <a:latin typeface="Courier New" pitchFamily="49" charset="0"/>
                <a:cs typeface="Courier New" pitchFamily="49" charset="0"/>
              </a:rPr>
              <a:t>{</a:t>
            </a:r>
          </a:p>
          <a:p>
            <a:pPr>
              <a:spcBef>
                <a:spcPct val="20000"/>
              </a:spcBef>
              <a:buSzPct val="100000"/>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a:t>
            </a:r>
            <a:r>
              <a:rPr lang="en-GB" sz="2000" b="1" dirty="0" err="1" smtClean="0">
                <a:latin typeface="Courier New" pitchFamily="49" charset="0"/>
                <a:cs typeface="Courier New" pitchFamily="49" charset="0"/>
              </a:rPr>
              <a:t>int</a:t>
            </a:r>
            <a:r>
              <a:rPr lang="en-GB" sz="2000" b="1" dirty="0" smtClean="0">
                <a:latin typeface="Courier New" pitchFamily="49" charset="0"/>
                <a:cs typeface="Courier New" pitchFamily="49" charset="0"/>
              </a:rPr>
              <a:t> </a:t>
            </a:r>
            <a:r>
              <a:rPr lang="en-GB" sz="2000" b="1" dirty="0">
                <a:latin typeface="Courier New" pitchFamily="49" charset="0"/>
                <a:cs typeface="Courier New" pitchFamily="49" charset="0"/>
              </a:rPr>
              <a:t>index = </a:t>
            </a:r>
            <a:r>
              <a:rPr lang="en-GB" sz="2000" b="1" dirty="0" err="1">
                <a:latin typeface="Courier New" pitchFamily="49" charset="0"/>
                <a:cs typeface="Courier New" pitchFamily="49" charset="0"/>
              </a:rPr>
              <a:t>threadIdx.x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blockDim.x</a:t>
            </a:r>
            <a:r>
              <a:rPr lang="en-GB" sz="2000" b="1" dirty="0">
                <a:latin typeface="Courier New" pitchFamily="49" charset="0"/>
                <a:cs typeface="Courier New" pitchFamily="49" charset="0"/>
              </a:rPr>
              <a:t>;</a:t>
            </a:r>
          </a:p>
          <a:p>
            <a:pPr lvl="0">
              <a:spcBef>
                <a:spcPct val="20000"/>
              </a:spcBef>
              <a:buSzPct val="100000"/>
            </a:pP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   c[index]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a[index]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b[index];</a:t>
            </a:r>
            <a:endParaRPr lang="en-GB" sz="2000" b="1" kern="0" dirty="0">
              <a:latin typeface="Courier New" pitchFamily="49" charset="0"/>
              <a:cs typeface="Courier New" pitchFamily="49" charset="0"/>
            </a:endParaRPr>
          </a:p>
          <a:p>
            <a:pPr lvl="0">
              <a:spcBef>
                <a:spcPct val="20000"/>
              </a:spcBef>
              <a:buSzPct val="100000"/>
            </a:pPr>
            <a:r>
              <a:rPr lang="en-GB" sz="2000" b="1" kern="0" dirty="0">
                <a:latin typeface="Courier New" pitchFamily="49" charset="0"/>
                <a:cs typeface="Courier New" pitchFamily="49" charset="0"/>
              </a:rPr>
              <a:t>}</a:t>
            </a:r>
          </a:p>
        </p:txBody>
      </p:sp>
    </p:spTree>
    <p:extLst>
      <p:ext uri="{BB962C8B-B14F-4D97-AF65-F5344CB8AC3E}">
        <p14:creationId xmlns:p14="http://schemas.microsoft.com/office/powerpoint/2010/main" val="15160614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noAutofit/>
          </a:bodyPr>
          <a:lstStyle/>
          <a:p>
            <a:r>
              <a:rPr lang="en-GB" sz="3200" dirty="0" smtClean="0"/>
              <a:t>Vector Addition with Blocks and Threads</a:t>
            </a:r>
            <a:endParaRPr lang="en-GB" sz="2000" dirty="0">
              <a:latin typeface="Courier New" pitchFamily="49" charset="0"/>
              <a:cs typeface="Courier New" pitchFamily="49" charset="0"/>
            </a:endParaRPr>
          </a:p>
        </p:txBody>
      </p:sp>
      <p:sp>
        <p:nvSpPr>
          <p:cNvPr id="4" name="Content Placeholder 3" descr=" 4"/>
          <p:cNvSpPr>
            <a:spLocks noGrp="1"/>
          </p:cNvSpPr>
          <p:nvPr>
            <p:ph idx="4294967295"/>
          </p:nvPr>
        </p:nvSpPr>
        <p:spPr>
          <a:xfrm>
            <a:off x="774700" y="4238625"/>
            <a:ext cx="8369300" cy="2309813"/>
          </a:xfrm>
        </p:spPr>
        <p:txBody>
          <a:bodyPr/>
          <a:lstStyle/>
          <a:p>
            <a:pPr lvl="1"/>
            <a:endParaRPr lang="en-GB" dirty="0" smtClean="0">
              <a:solidFill>
                <a:schemeClr val="tx1"/>
              </a:solidFill>
            </a:endParaRPr>
          </a:p>
          <a:p>
            <a:pPr marL="457200" lvl="1" indent="0">
              <a:buNone/>
            </a:pPr>
            <a:endParaRPr lang="en-GB" dirty="0">
              <a:solidFill>
                <a:schemeClr val="tx1"/>
              </a:solidFill>
            </a:endParaRPr>
          </a:p>
          <a:p>
            <a:pPr marL="457200" lvl="1" indent="0">
              <a:buNone/>
            </a:pPr>
            <a:endParaRPr lang="en-GB" dirty="0" smtClean="0">
              <a:solidFill>
                <a:schemeClr val="tx1"/>
              </a:solidFill>
            </a:endParaRPr>
          </a:p>
          <a:p>
            <a:pPr marL="0" lvl="0" indent="0">
              <a:buNone/>
            </a:pPr>
            <a:r>
              <a:rPr lang="en-GB" smtClean="0">
                <a:latin typeface="Bell MT" panose="02020503060305020303" pitchFamily="18" charset="0"/>
              </a:rPr>
              <a:t>What changes need to be made in </a:t>
            </a:r>
            <a:r>
              <a:rPr lang="en-GB" sz="2000" smtClean="0">
                <a:latin typeface="Courier New" pitchFamily="49" charset="0"/>
                <a:cs typeface="Courier New" pitchFamily="49" charset="0"/>
              </a:rPr>
              <a:t>main()</a:t>
            </a:r>
            <a:r>
              <a:rPr lang="en-GB" smtClean="0">
                <a:latin typeface="Bell MT" panose="02020503060305020303" pitchFamily="18" charset="0"/>
              </a:rPr>
              <a:t>?</a:t>
            </a:r>
          </a:p>
          <a:p>
            <a:pPr lvl="0">
              <a:buChar char=" "/>
            </a:pPr>
            <a:endParaRPr lang="en-GB" dirty="0">
              <a:solidFill>
                <a:schemeClr val="tx1"/>
              </a:solidFill>
            </a:endParaRPr>
          </a:p>
        </p:txBody>
      </p:sp>
      <p:sp>
        <p:nvSpPr>
          <p:cNvPr id="3" name="Content Placeholder 2" descr=" 3"/>
          <p:cNvSpPr>
            <a:spLocks noGrp="1"/>
          </p:cNvSpPr>
          <p:nvPr>
            <p:ph idx="4294967295"/>
          </p:nvPr>
        </p:nvSpPr>
        <p:spPr>
          <a:xfrm>
            <a:off x="71500" y="1600200"/>
            <a:ext cx="9072500" cy="2308225"/>
          </a:xfrm>
        </p:spPr>
        <p:txBody>
          <a:bodyPr>
            <a:normAutofit fontScale="92500" lnSpcReduction="10000"/>
          </a:bodyPr>
          <a:lstStyle/>
          <a:p>
            <a:pPr lvl="0"/>
            <a:r>
              <a:rPr lang="en-GB" dirty="0" smtClean="0">
                <a:solidFill>
                  <a:schemeClr val="tx1"/>
                </a:solidFill>
              </a:rPr>
              <a:t>Use the built-in variable </a:t>
            </a:r>
            <a:r>
              <a:rPr lang="en-GB" sz="2000" dirty="0" err="1" smtClean="0">
                <a:solidFill>
                  <a:schemeClr val="tx1"/>
                </a:solidFill>
                <a:latin typeface="Courier New" pitchFamily="49" charset="0"/>
                <a:cs typeface="Courier New" pitchFamily="49" charset="0"/>
              </a:rPr>
              <a:t>blockDim.x</a:t>
            </a:r>
            <a:r>
              <a:rPr lang="en-GB" sz="2000" dirty="0" smtClean="0">
                <a:solidFill>
                  <a:schemeClr val="tx1"/>
                </a:solidFill>
                <a:latin typeface="Courier New" pitchFamily="49" charset="0"/>
                <a:cs typeface="Courier New" pitchFamily="49" charset="0"/>
              </a:rPr>
              <a:t> </a:t>
            </a:r>
            <a:r>
              <a:rPr lang="en-GB" dirty="0" smtClean="0">
                <a:solidFill>
                  <a:schemeClr val="tx1"/>
                </a:solidFill>
              </a:rPr>
              <a:t>for threads per block</a:t>
            </a:r>
          </a:p>
          <a:p>
            <a:pPr marL="0" lvl="0" indent="0">
              <a:buNone/>
            </a:pPr>
            <a:r>
              <a:rPr lang="en-GB" sz="2000" dirty="0" smtClean="0">
                <a:solidFill>
                  <a:schemeClr val="tx1"/>
                </a:solidFill>
                <a:latin typeface="Courier New" pitchFamily="49" charset="0"/>
                <a:cs typeface="Courier New" pitchFamily="49" charset="0"/>
              </a:rPr>
              <a:t>	</a:t>
            </a:r>
            <a:r>
              <a:rPr lang="en-GB" sz="2000" b="1" dirty="0" err="1" smtClean="0">
                <a:solidFill>
                  <a:schemeClr val="tx1"/>
                </a:solidFill>
                <a:latin typeface="Courier New" pitchFamily="49" charset="0"/>
                <a:cs typeface="Courier New" pitchFamily="49" charset="0"/>
              </a:rPr>
              <a:t>int</a:t>
            </a:r>
            <a:r>
              <a:rPr lang="en-GB" sz="2000" b="1" dirty="0" smtClean="0">
                <a:solidFill>
                  <a:schemeClr val="tx1"/>
                </a:solidFill>
                <a:latin typeface="Courier New" pitchFamily="49" charset="0"/>
                <a:cs typeface="Courier New" pitchFamily="49" charset="0"/>
              </a:rPr>
              <a:t> index = </a:t>
            </a:r>
            <a:r>
              <a:rPr lang="en-GB" sz="2000" b="1" dirty="0" err="1" smtClean="0">
                <a:solidFill>
                  <a:schemeClr val="tx1"/>
                </a:solidFill>
                <a:latin typeface="Courier New" pitchFamily="49" charset="0"/>
                <a:cs typeface="Courier New" pitchFamily="49" charset="0"/>
              </a:rPr>
              <a:t>threadIdx.x</a:t>
            </a:r>
            <a:r>
              <a:rPr lang="en-GB" sz="2000" b="1" dirty="0" smtClean="0">
                <a:solidFill>
                  <a:schemeClr val="tx1"/>
                </a:solidFill>
                <a:latin typeface="Courier New" pitchFamily="49" charset="0"/>
                <a:cs typeface="Courier New" pitchFamily="49" charset="0"/>
              </a:rPr>
              <a:t> + </a:t>
            </a:r>
            <a:r>
              <a:rPr lang="en-GB" sz="2000" b="1" dirty="0" err="1" smtClean="0">
                <a:solidFill>
                  <a:schemeClr val="tx1"/>
                </a:solidFill>
                <a:latin typeface="Courier New" pitchFamily="49" charset="0"/>
                <a:cs typeface="Courier New" pitchFamily="49" charset="0"/>
              </a:rPr>
              <a:t>blockIdx.x</a:t>
            </a:r>
            <a:r>
              <a:rPr lang="en-GB" sz="2000" b="1" dirty="0" smtClean="0">
                <a:solidFill>
                  <a:schemeClr val="tx1"/>
                </a:solidFill>
                <a:latin typeface="Courier New" pitchFamily="49" charset="0"/>
                <a:cs typeface="Courier New" pitchFamily="49" charset="0"/>
              </a:rPr>
              <a:t> * </a:t>
            </a:r>
            <a:r>
              <a:rPr lang="en-GB" sz="2000" b="1" dirty="0" err="1" smtClean="0">
                <a:solidFill>
                  <a:schemeClr val="tx1"/>
                </a:solidFill>
                <a:latin typeface="Courier New" pitchFamily="49" charset="0"/>
                <a:cs typeface="Courier New" pitchFamily="49" charset="0"/>
              </a:rPr>
              <a:t>blockDim.x</a:t>
            </a:r>
            <a:r>
              <a:rPr lang="en-GB" sz="2000" b="1" dirty="0" smtClean="0">
                <a:solidFill>
                  <a:schemeClr val="tx1"/>
                </a:solidFill>
                <a:latin typeface="Courier New" pitchFamily="49" charset="0"/>
                <a:cs typeface="Courier New" pitchFamily="49" charset="0"/>
              </a:rPr>
              <a:t>;</a:t>
            </a:r>
          </a:p>
          <a:p>
            <a:pPr lvl="0"/>
            <a:r>
              <a:rPr lang="en-GB" smtClean="0">
                <a:latin typeface="Bell MT" panose="02020503060305020303" pitchFamily="18" charset="0"/>
              </a:rPr>
              <a:t>Combined version of </a:t>
            </a:r>
            <a:r>
              <a:rPr lang="en-GB" smtClean="0">
                <a:latin typeface="Courier New" pitchFamily="49" charset="0"/>
                <a:cs typeface="Courier New" pitchFamily="49" charset="0"/>
              </a:rPr>
              <a:t>add()</a:t>
            </a:r>
            <a:r>
              <a:rPr lang="en-GB" smtClean="0">
                <a:latin typeface="Bell MT" panose="02020503060305020303" pitchFamily="18" charset="0"/>
              </a:rPr>
              <a:t> to use parallel threads </a:t>
            </a:r>
            <a:r>
              <a:rPr lang="en-GB" i="1" smtClean="0">
                <a:latin typeface="Bell MT" panose="02020503060305020303" pitchFamily="18" charset="0"/>
              </a:rPr>
              <a:t>and</a:t>
            </a:r>
            <a:r>
              <a:rPr lang="en-GB" smtClean="0">
                <a:latin typeface="Bell MT" panose="02020503060305020303" pitchFamily="18" charset="0"/>
              </a:rPr>
              <a:t> parallel blocks</a:t>
            </a:r>
          </a:p>
          <a:p>
            <a:pPr>
              <a:buChar char=" "/>
            </a:pPr>
            <a:endParaRPr lang="en-GB" sz="2000" dirty="0">
              <a:solidFill>
                <a:schemeClr val="tx1"/>
              </a:solidFill>
              <a:latin typeface="Courier New" pitchFamily="49" charset="0"/>
              <a:cs typeface="Courier New" pitchFamily="49" charset="0"/>
            </a:endParaRPr>
          </a:p>
        </p:txBody>
      </p:sp>
      <p:sp>
        <p:nvSpPr>
          <p:cNvPr id="5" name="add" descr=" 8"/>
          <p:cNvSpPr txBox="1"/>
          <p:nvPr/>
        </p:nvSpPr>
        <p:spPr bwMode="auto">
          <a:xfrm>
            <a:off x="386535" y="3789040"/>
            <a:ext cx="8460940" cy="1508101"/>
          </a:xfrm>
          <a:prstGeom prst="rect">
            <a:avLst/>
          </a:prstGeom>
          <a:noFill/>
          <a:ln w="9525">
            <a:noFill/>
            <a:miter lim="800000"/>
            <a:headEnd/>
            <a:tailEnd/>
          </a:ln>
        </p:spPr>
        <p:txBody>
          <a:bodyPr wrap="square" lIns="91436" tIns="45718" rIns="91436" bIns="45718" rtlCol="0">
            <a:spAutoFit/>
          </a:bodyPr>
          <a:lstStyle/>
          <a:p>
            <a:pPr lvl="0">
              <a:spcBef>
                <a:spcPct val="20000"/>
              </a:spcBef>
              <a:buSzPct val="100000"/>
            </a:pPr>
            <a:r>
              <a:rPr lang="en-GB" sz="2000" b="1" kern="0" dirty="0">
                <a:latin typeface="Courier New" pitchFamily="49" charset="0"/>
                <a:cs typeface="Courier New" pitchFamily="49" charset="0"/>
              </a:rPr>
              <a:t>__global__ void add(</a:t>
            </a:r>
            <a:r>
              <a:rPr lang="en-GB" sz="2000" b="1" kern="0" dirty="0" err="1">
                <a:latin typeface="Courier New" pitchFamily="49" charset="0"/>
                <a:cs typeface="Courier New" pitchFamily="49" charset="0"/>
              </a:rPr>
              <a:t>int</a:t>
            </a:r>
            <a:r>
              <a:rPr lang="en-GB" sz="2000" b="1" kern="0" dirty="0">
                <a:latin typeface="Courier New" pitchFamily="49" charset="0"/>
                <a:cs typeface="Courier New" pitchFamily="49" charset="0"/>
              </a:rPr>
              <a:t> *a, </a:t>
            </a:r>
            <a:r>
              <a:rPr lang="en-GB" sz="2000" b="1" kern="0" dirty="0" err="1">
                <a:latin typeface="Courier New" pitchFamily="49" charset="0"/>
                <a:cs typeface="Courier New" pitchFamily="49" charset="0"/>
              </a:rPr>
              <a:t>int</a:t>
            </a:r>
            <a:r>
              <a:rPr lang="en-GB" sz="2000" b="1" kern="0" dirty="0">
                <a:latin typeface="Courier New" pitchFamily="49" charset="0"/>
                <a:cs typeface="Courier New" pitchFamily="49" charset="0"/>
              </a:rPr>
              <a:t> *b, </a:t>
            </a:r>
            <a:r>
              <a:rPr lang="en-GB" sz="2000" b="1" kern="0" dirty="0" err="1">
                <a:latin typeface="Courier New" pitchFamily="49" charset="0"/>
                <a:cs typeface="Courier New" pitchFamily="49" charset="0"/>
              </a:rPr>
              <a:t>int</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*c) </a:t>
            </a:r>
            <a:r>
              <a:rPr lang="en-GB" sz="2000" b="1" kern="0" dirty="0">
                <a:latin typeface="Courier New" pitchFamily="49" charset="0"/>
                <a:cs typeface="Courier New" pitchFamily="49" charset="0"/>
              </a:rPr>
              <a:t>{</a:t>
            </a:r>
          </a:p>
          <a:p>
            <a:pPr>
              <a:spcBef>
                <a:spcPct val="20000"/>
              </a:spcBef>
              <a:buSzPct val="100000"/>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a:t>
            </a:r>
            <a:r>
              <a:rPr lang="en-GB" sz="2000" b="1" dirty="0" err="1" smtClean="0">
                <a:latin typeface="Courier New" pitchFamily="49" charset="0"/>
                <a:cs typeface="Courier New" pitchFamily="49" charset="0"/>
              </a:rPr>
              <a:t>int</a:t>
            </a:r>
            <a:r>
              <a:rPr lang="en-GB" sz="2000" b="1" dirty="0" smtClean="0">
                <a:latin typeface="Courier New" pitchFamily="49" charset="0"/>
                <a:cs typeface="Courier New" pitchFamily="49" charset="0"/>
              </a:rPr>
              <a:t> </a:t>
            </a:r>
            <a:r>
              <a:rPr lang="en-GB" sz="2000" b="1" dirty="0">
                <a:latin typeface="Courier New" pitchFamily="49" charset="0"/>
                <a:cs typeface="Courier New" pitchFamily="49" charset="0"/>
              </a:rPr>
              <a:t>index = </a:t>
            </a:r>
            <a:r>
              <a:rPr lang="en-GB" sz="2000" b="1" dirty="0" err="1">
                <a:latin typeface="Courier New" pitchFamily="49" charset="0"/>
                <a:cs typeface="Courier New" pitchFamily="49" charset="0"/>
              </a:rPr>
              <a:t>threadIdx.x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blockDim.x</a:t>
            </a:r>
            <a:r>
              <a:rPr lang="en-GB" sz="2000" b="1" dirty="0">
                <a:latin typeface="Courier New" pitchFamily="49" charset="0"/>
                <a:cs typeface="Courier New" pitchFamily="49" charset="0"/>
              </a:rPr>
              <a:t>;</a:t>
            </a:r>
          </a:p>
          <a:p>
            <a:pPr lvl="0">
              <a:spcBef>
                <a:spcPct val="20000"/>
              </a:spcBef>
              <a:buSzPct val="100000"/>
            </a:pP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   c[index]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a[index]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b[index];</a:t>
            </a:r>
            <a:endParaRPr lang="en-GB" sz="2000" b="1" kern="0" dirty="0">
              <a:latin typeface="Courier New" pitchFamily="49" charset="0"/>
              <a:cs typeface="Courier New" pitchFamily="49" charset="0"/>
            </a:endParaRPr>
          </a:p>
          <a:p>
            <a:pPr lvl="0">
              <a:spcBef>
                <a:spcPct val="20000"/>
              </a:spcBef>
              <a:buSzPct val="100000"/>
            </a:pPr>
            <a:r>
              <a:rPr lang="en-GB" sz="2000" b="1" kern="0" dirty="0">
                <a:latin typeface="Courier New" pitchFamily="49" charset="0"/>
                <a:cs typeface="Courier New" pitchFamily="49" charset="0"/>
              </a:rPr>
              <a:t>}</a:t>
            </a:r>
          </a:p>
        </p:txBody>
      </p:sp>
    </p:spTree>
    <p:extLst>
      <p:ext uri="{BB962C8B-B14F-4D97-AF65-F5344CB8AC3E}">
        <p14:creationId xmlns:p14="http://schemas.microsoft.com/office/powerpoint/2010/main" val="33729669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Addition with Blocks and </a:t>
            </a:r>
            <a:r>
              <a:rPr lang="en-GB" dirty="0" smtClean="0"/>
              <a:t>Threads:</a:t>
            </a:r>
            <a:endParaRPr lang="en-GB" dirty="0"/>
          </a:p>
        </p:txBody>
      </p:sp>
      <p:sp>
        <p:nvSpPr>
          <p:cNvPr id="6" name="Content Placeholder 2"/>
          <p:cNvSpPr txBox="1">
            <a:spLocks/>
          </p:cNvSpPr>
          <p:nvPr/>
        </p:nvSpPr>
        <p:spPr bwMode="auto">
          <a:xfrm>
            <a:off x="0" y="1043735"/>
            <a:ext cx="8982490" cy="5146558"/>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#define N (2048*2048)</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C00000"/>
                </a:solidFill>
                <a:effectLst/>
                <a:uLnTx/>
                <a:uFillTx/>
                <a:latin typeface="Courier New" pitchFamily="49" charset="0"/>
                <a:ea typeface="+mn-ea"/>
                <a:cs typeface="Courier New" pitchFamily="49" charset="0"/>
              </a:rPr>
              <a:t>    #define THREADS_PER_BLOCK 512</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main(void) {</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*b, *c;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host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noProof="0" dirty="0" smtClean="0">
                <a:ln>
                  <a:noFill/>
                </a:ln>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device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 = N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sizeof</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endParaRPr kumimoji="0" lang="en-GB" sz="1800" b="1" i="1"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ts val="1800"/>
              </a:lnSpc>
              <a:spcBef>
                <a:spcPts val="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solidFill>
                  <a:srgbClr val="808080"/>
                </a:solidFill>
                <a:effectLst/>
                <a:uLnTx/>
                <a:uFillTx/>
                <a:latin typeface="Courier New" pitchFamily="49" charset="0"/>
                <a:ea typeface="+mn-ea"/>
                <a:cs typeface="Courier New" pitchFamily="49" charset="0"/>
              </a:rPr>
              <a:t>Alloc</a:t>
            </a:r>
            <a:r>
              <a:rPr kumimoji="0" lang="en-GB" sz="1800" b="1" i="0"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space for device copies of a, b, 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((void **)&amp;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((void **)&amp;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((void **)&amp;</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err="1" smtClean="0">
                <a:ln>
                  <a:noFill/>
                </a:ln>
                <a:solidFill>
                  <a:srgbClr val="808080"/>
                </a:solidFill>
                <a:effectLst/>
                <a:uLnTx/>
                <a:uFillTx/>
                <a:latin typeface="Courier New" pitchFamily="49" charset="0"/>
                <a:ea typeface="+mn-ea"/>
                <a:cs typeface="Courier New" pitchFamily="49" charset="0"/>
              </a:rPr>
              <a:t>Alloc</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space for host copies of a, b, c and setup input values</a:t>
            </a:r>
            <a:endPar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random_ints</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 N);</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b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random_ints</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(b, N);</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c =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int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malloc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(size);</a:t>
            </a:r>
            <a:endParaRPr kumimoji="0" lang="en-GB" sz="1800" b="1" i="0" u="none" strike="noStrike" kern="0" cap="none" spc="0" normalizeH="0" baseline="0" noProof="0" dirty="0">
              <a:ln>
                <a:noFill/>
              </a:ln>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49903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Addition with Blocks and </a:t>
            </a:r>
            <a:r>
              <a:rPr lang="en-GB" dirty="0" smtClean="0"/>
              <a:t>Threads:</a:t>
            </a:r>
            <a:endParaRPr lang="en-GB" dirty="0"/>
          </a:p>
        </p:txBody>
      </p:sp>
      <p:sp>
        <p:nvSpPr>
          <p:cNvPr id="6" name="Content Placeholder 2"/>
          <p:cNvSpPr txBox="1">
            <a:spLocks/>
          </p:cNvSpPr>
          <p:nvPr/>
        </p:nvSpPr>
        <p:spPr bwMode="auto">
          <a:xfrm>
            <a:off x="0" y="1278761"/>
            <a:ext cx="9072500" cy="5046547"/>
          </a:xfrm>
          <a:prstGeom prst="rect">
            <a:avLst/>
          </a:prstGeom>
          <a:noFill/>
          <a:ln w="9525">
            <a:noFill/>
            <a:miter lim="800000"/>
            <a:headEnd/>
            <a:tailEnd/>
          </a:ln>
        </p:spPr>
        <p:txBody>
          <a:bodyPr vert="horz" wrap="square" lIns="91433" tIns="45716" rIns="91433" bIns="45716" numCol="1" anchor="t" anchorCtr="0" compatLnSpc="1">
            <a:prstTxWarp prst="textNoShape">
              <a:avLst/>
            </a:prstTxWarp>
          </a:bodyPr>
          <a:lstStyle>
            <a:lvl1pPr marL="342874" indent="-342874" algn="l" rtl="0" eaLnBrk="1" fontAlgn="base" hangingPunct="1">
              <a:spcBef>
                <a:spcPct val="20000"/>
              </a:spcBef>
              <a:spcAft>
                <a:spcPct val="0"/>
              </a:spcAft>
              <a:buSzPct val="100000"/>
              <a:buFont typeface="Wingdings" pitchFamily="2" charset="2"/>
              <a:buChar char="§"/>
              <a:defRPr sz="2400" b="0">
                <a:solidFill>
                  <a:schemeClr val="tx1"/>
                </a:solidFill>
                <a:latin typeface="+mn-lt"/>
                <a:ea typeface="+mn-ea"/>
                <a:cs typeface="+mn-cs"/>
              </a:defRPr>
            </a:lvl1pPr>
            <a:lvl2pPr marL="914328" indent="-342874" algn="l" rtl="0" eaLnBrk="1" fontAlgn="base" hangingPunct="1">
              <a:spcBef>
                <a:spcPct val="20000"/>
              </a:spcBef>
              <a:spcAft>
                <a:spcPct val="0"/>
              </a:spcAft>
              <a:buSzPct val="90000"/>
              <a:buFont typeface="Wingdings" pitchFamily="2" charset="2"/>
              <a:buChar char="§"/>
              <a:defRPr sz="2000" b="0">
                <a:solidFill>
                  <a:schemeClr val="tx1"/>
                </a:solidFill>
                <a:latin typeface="+mn-lt"/>
              </a:defRPr>
            </a:lvl2pPr>
            <a:lvl3pPr marL="1371490" indent="-282553" algn="l" rtl="0" eaLnBrk="1" fontAlgn="base" hangingPunct="1">
              <a:spcBef>
                <a:spcPct val="20000"/>
              </a:spcBef>
              <a:spcAft>
                <a:spcPct val="0"/>
              </a:spcAft>
              <a:buSzPct val="100000"/>
              <a:buFont typeface="Arial" pitchFamily="34" charset="0"/>
              <a:buChar char="-"/>
              <a:defRPr sz="1800" b="0">
                <a:solidFill>
                  <a:schemeClr val="tx1"/>
                </a:solidFill>
                <a:latin typeface="+mn-lt"/>
              </a:defRPr>
            </a:lvl3pPr>
            <a:lvl4pPr marL="1774684" indent="-228581" algn="l" rtl="0" eaLnBrk="1" fontAlgn="base" hangingPunct="1">
              <a:spcBef>
                <a:spcPct val="20000"/>
              </a:spcBef>
              <a:spcAft>
                <a:spcPct val="0"/>
              </a:spcAft>
              <a:buFont typeface="Arial" pitchFamily="34" charset="0"/>
              <a:buChar char="-"/>
              <a:defRPr sz="2000">
                <a:solidFill>
                  <a:schemeClr val="tx1"/>
                </a:solidFill>
                <a:latin typeface="+mn-lt"/>
              </a:defRPr>
            </a:lvl4pPr>
            <a:lvl5pPr marL="2117555" indent="-228581" algn="l" rtl="0" eaLnBrk="1" fontAlgn="base" hangingPunct="1">
              <a:spcBef>
                <a:spcPct val="20000"/>
              </a:spcBef>
              <a:spcAft>
                <a:spcPct val="0"/>
              </a:spcAft>
              <a:buSzPct val="90000"/>
              <a:buFont typeface="Arial" pitchFamily="34" charset="0"/>
              <a:buChar char="»"/>
              <a:defRPr sz="2000">
                <a:solidFill>
                  <a:schemeClr val="tx1"/>
                </a:solidFill>
                <a:latin typeface="+mn-lt"/>
              </a:defRPr>
            </a:lvl5pPr>
            <a:lvl6pPr marL="2574719" indent="-228581" algn="l" rtl="0" eaLnBrk="1" fontAlgn="base" hangingPunct="1">
              <a:spcBef>
                <a:spcPct val="20000"/>
              </a:spcBef>
              <a:spcAft>
                <a:spcPct val="0"/>
              </a:spcAft>
              <a:buChar char="»"/>
              <a:defRPr sz="2000">
                <a:solidFill>
                  <a:schemeClr val="bg1"/>
                </a:solidFill>
                <a:latin typeface="+mn-lt"/>
              </a:defRPr>
            </a:lvl6pPr>
            <a:lvl7pPr marL="3031883" indent="-228581" algn="l" rtl="0" eaLnBrk="1" fontAlgn="base" hangingPunct="1">
              <a:spcBef>
                <a:spcPct val="20000"/>
              </a:spcBef>
              <a:spcAft>
                <a:spcPct val="0"/>
              </a:spcAft>
              <a:buChar char="»"/>
              <a:defRPr sz="2000">
                <a:solidFill>
                  <a:schemeClr val="bg1"/>
                </a:solidFill>
                <a:latin typeface="+mn-lt"/>
              </a:defRPr>
            </a:lvl7pPr>
            <a:lvl8pPr marL="3489047" indent="-228581" algn="l" rtl="0" eaLnBrk="1" fontAlgn="base" hangingPunct="1">
              <a:spcBef>
                <a:spcPct val="20000"/>
              </a:spcBef>
              <a:spcAft>
                <a:spcPct val="0"/>
              </a:spcAft>
              <a:buChar char="»"/>
              <a:defRPr sz="2000">
                <a:solidFill>
                  <a:schemeClr val="bg1"/>
                </a:solidFill>
                <a:latin typeface="+mn-lt"/>
              </a:defRPr>
            </a:lvl8pPr>
            <a:lvl9pPr marL="3946210" indent="-228581" algn="l" rtl="0" eaLnBrk="1" fontAlgn="base" hangingPunct="1">
              <a:spcBef>
                <a:spcPct val="20000"/>
              </a:spcBef>
              <a:spcAft>
                <a:spcPct val="0"/>
              </a:spcAft>
              <a:buChar char="»"/>
              <a:defRPr sz="2000">
                <a:solidFill>
                  <a:schemeClr val="bg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Copy inputs to device</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b,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cudaMemcpyHostToDevice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Launch add() kernel on GPU</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add&lt;&lt;&lt;</a:t>
            </a:r>
            <a:r>
              <a:rPr kumimoji="0" lang="en-GB" sz="1800" b="1" i="0" u="none" strike="noStrike" kern="0" cap="none" spc="0" normalizeH="0" baseline="0" noProof="0" dirty="0" smtClean="0">
                <a:ln>
                  <a:noFill/>
                </a:ln>
                <a:solidFill>
                  <a:srgbClr val="0099CC"/>
                </a:solidFill>
                <a:effectLst/>
                <a:uLnTx/>
                <a:uFillTx/>
                <a:latin typeface="Courier New" pitchFamily="49" charset="0"/>
                <a:ea typeface="+mn-ea"/>
                <a:cs typeface="Courier New" pitchFamily="49" charset="0"/>
              </a:rPr>
              <a:t>N/THREADS_PER_BLOCK,THREADS_PER_BLOCK</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&gt;&gt;&gt;(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Copy result back to host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(c,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size,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cudaMemcpyDeviceToHost</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rPr>
              <a:t>   // </a:t>
            </a:r>
            <a:r>
              <a:rPr kumimoji="0" lang="en-GB" sz="1800" b="1" i="1" u="none" strike="noStrike" kern="0" cap="none" spc="0" normalizeH="0" baseline="0" noProof="0" dirty="0" err="1" smtClean="0">
                <a:ln>
                  <a:noFill/>
                </a:ln>
                <a:solidFill>
                  <a:srgbClr val="808080"/>
                </a:solidFill>
                <a:effectLst/>
                <a:uLnTx/>
                <a:uFillTx/>
                <a:latin typeface="Courier New" pitchFamily="49" charset="0"/>
                <a:ea typeface="+mn-ea"/>
                <a:cs typeface="Courier New" pitchFamily="49" charset="0"/>
              </a:rPr>
              <a:t>Cleanup</a:t>
            </a:r>
            <a:endParaRPr kumimoji="0" lang="en-GB" sz="1800" b="1" i="1" u="none" strike="noStrike" kern="0" cap="none" spc="0" normalizeH="0" baseline="0" noProof="0" dirty="0" smtClean="0">
              <a:ln>
                <a:noFill/>
              </a:ln>
              <a:solidFill>
                <a:srgbClr val="808080"/>
              </a:solidFill>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free(a); free(b); free(c);</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cudaFree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d_a</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cudaFree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d_b</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cudaFree</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r>
              <a:rPr kumimoji="0" lang="en-GB" sz="1800" b="1" i="0" u="none" strike="noStrike" kern="0" cap="none" spc="0" normalizeH="0" baseline="0" noProof="0" dirty="0" err="1" smtClean="0">
                <a:ln>
                  <a:noFill/>
                </a:ln>
                <a:effectLst/>
                <a:uLnTx/>
                <a:uFillTx/>
                <a:latin typeface="Courier New" pitchFamily="49" charset="0"/>
                <a:ea typeface="+mn-ea"/>
                <a:cs typeface="Courier New" pitchFamily="49" charset="0"/>
              </a:rPr>
              <a:t>d_c</a:t>
            </a: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rPr>
              <a:t>   return 0;</a:t>
            </a: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lang="en-GB" sz="1800" b="1" kern="0" dirty="0">
                <a:latin typeface="Courier New" pitchFamily="49" charset="0"/>
                <a:cs typeface="Courier New" pitchFamily="49" charset="0"/>
              </a:rPr>
              <a:t>}</a:t>
            </a:r>
            <a:endParaRPr kumimoji="0" lang="en-GB" sz="1800" b="1" i="0" u="none" strike="noStrike" kern="0" cap="none" spc="0" normalizeH="0" baseline="0" noProof="0" dirty="0" smtClean="0">
              <a:ln>
                <a:noFill/>
              </a:ln>
              <a:effectLst/>
              <a:uLnTx/>
              <a:uFillTx/>
              <a:latin typeface="Courier New" pitchFamily="49" charset="0"/>
              <a:ea typeface="+mn-ea"/>
              <a:cs typeface="Courier New" pitchFamily="49" charset="0"/>
            </a:endParaRPr>
          </a:p>
          <a:p>
            <a:pPr marL="0" marR="0" lvl="0" indent="0" algn="l" defTabSz="914400" rtl="0" eaLnBrk="1" fontAlgn="base" latinLnBrk="0" hangingPunct="1">
              <a:lnSpc>
                <a:spcPct val="100000"/>
              </a:lnSpc>
              <a:spcBef>
                <a:spcPct val="20000"/>
              </a:spcBef>
              <a:spcAft>
                <a:spcPct val="0"/>
              </a:spcAft>
              <a:buClrTx/>
              <a:buSzPct val="100000"/>
              <a:buFont typeface="Wingdings" pitchFamily="2" charset="2"/>
              <a:buNone/>
              <a:tabLst/>
              <a:defRPr/>
            </a:pPr>
            <a:r>
              <a:rPr kumimoji="0" lang="en-GB" sz="1800" b="1" i="0" u="none" strike="noStrike" kern="0" cap="none" spc="0" normalizeH="0" baseline="0" noProof="0" dirty="0" smtClean="0">
                <a:ln>
                  <a:noFill/>
                </a:ln>
                <a:solidFill>
                  <a:srgbClr val="FFFFFF"/>
                </a:solidFill>
                <a:effectLst/>
                <a:uLnTx/>
                <a:uFillTx/>
                <a:latin typeface="Courier New" pitchFamily="49" charset="0"/>
                <a:ea typeface="+mn-ea"/>
                <a:cs typeface="Courier New" pitchFamily="49" charset="0"/>
              </a:rPr>
              <a:t>    }</a:t>
            </a:r>
            <a:endParaRPr kumimoji="0" lang="en-GB" sz="1800" b="1" i="0" u="none" strike="noStrike" kern="0" cap="none" spc="0" normalizeH="0" baseline="0" noProof="0" dirty="0">
              <a:ln>
                <a:noFill/>
              </a:ln>
              <a:solidFill>
                <a:srgbClr val="FFFFFF"/>
              </a:solidFill>
              <a:effectLst/>
              <a:uLnTx/>
              <a:uFillTx/>
              <a:latin typeface="Courier New" pitchFamily="49" charset="0"/>
              <a:ea typeface="+mn-ea"/>
              <a:cs typeface="Courier New" pitchFamily="49" charset="0"/>
            </a:endParaRPr>
          </a:p>
        </p:txBody>
      </p:sp>
    </p:spTree>
    <p:extLst>
      <p:ext uri="{BB962C8B-B14F-4D97-AF65-F5344CB8AC3E}">
        <p14:creationId xmlns:p14="http://schemas.microsoft.com/office/powerpoint/2010/main" val="2870104985"/>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Handling Arbitrary Vector Sizes</a:t>
            </a:r>
            <a:endParaRPr lang="en-GB" sz="2800" dirty="0">
              <a:latin typeface="Courier New" pitchFamily="49" charset="0"/>
              <a:cs typeface="Courier New" pitchFamily="49" charset="0"/>
            </a:endParaRPr>
          </a:p>
        </p:txBody>
      </p:sp>
      <p:sp>
        <p:nvSpPr>
          <p:cNvPr id="4" name="Content Placeholder 3" descr=" 4"/>
          <p:cNvSpPr>
            <a:spLocks noGrp="1"/>
          </p:cNvSpPr>
          <p:nvPr>
            <p:ph idx="4294967295"/>
          </p:nvPr>
        </p:nvSpPr>
        <p:spPr>
          <a:xfrm>
            <a:off x="116505" y="4059070"/>
            <a:ext cx="8369300" cy="2309813"/>
          </a:xfrm>
        </p:spPr>
        <p:txBody>
          <a:bodyPr>
            <a:normAutofit lnSpcReduction="10000"/>
          </a:bodyPr>
          <a:lstStyle/>
          <a:p>
            <a:pPr lvl="1"/>
            <a:endParaRPr lang="en-GB" dirty="0" smtClean="0">
              <a:solidFill>
                <a:srgbClr val="FFFFFF"/>
              </a:solidFill>
            </a:endParaRPr>
          </a:p>
          <a:p>
            <a:pPr lvl="1"/>
            <a:endParaRPr lang="en-GB" dirty="0" smtClean="0">
              <a:solidFill>
                <a:srgbClr val="FFFFFF"/>
              </a:solidFill>
            </a:endParaRPr>
          </a:p>
          <a:p>
            <a:pPr lvl="1"/>
            <a:endParaRPr lang="en-GB" dirty="0" smtClean="0">
              <a:solidFill>
                <a:srgbClr val="FFFFFF"/>
              </a:solidFill>
            </a:endParaRPr>
          </a:p>
          <a:p>
            <a:pPr lvl="0">
              <a:buChar char=" "/>
            </a:pPr>
            <a:r>
              <a:rPr lang="en-GB" smtClean="0">
                <a:solidFill>
                  <a:schemeClr val="tx1"/>
                </a:solidFill>
              </a:rPr>
              <a:t>                         </a:t>
            </a:r>
            <a:endParaRPr lang="en-GB" dirty="0" smtClean="0">
              <a:solidFill>
                <a:schemeClr val="tx1"/>
              </a:solidFill>
            </a:endParaRPr>
          </a:p>
          <a:p>
            <a:pPr lvl="0">
              <a:buChar char=" "/>
            </a:pPr>
            <a:r>
              <a:rPr lang="en-GB" sz="1800" b="1" smtClean="0">
                <a:solidFill>
                  <a:srgbClr val="006699"/>
                </a:solidFill>
                <a:latin typeface="Courier New" pitchFamily="49" charset="0"/>
                <a:cs typeface="Courier New" pitchFamily="49" charset="0"/>
              </a:rPr>
              <a:t>                                              </a:t>
            </a:r>
            <a:endParaRPr lang="en-GB" sz="1800" b="1" dirty="0">
              <a:solidFill>
                <a:srgbClr val="006699"/>
              </a:solidFill>
              <a:latin typeface="Courier New" pitchFamily="49" charset="0"/>
              <a:cs typeface="Courier New" pitchFamily="49" charset="0"/>
            </a:endParaRPr>
          </a:p>
          <a:p>
            <a:pPr marL="0" lvl="0" indent="0">
              <a:buNone/>
            </a:pPr>
            <a:endParaRPr lang="en-GB" dirty="0">
              <a:solidFill>
                <a:srgbClr val="FFFFFF"/>
              </a:solidFill>
            </a:endParaRPr>
          </a:p>
        </p:txBody>
      </p:sp>
      <p:sp>
        <p:nvSpPr>
          <p:cNvPr id="3" name="Content Placeholder 2" descr=" 3"/>
          <p:cNvSpPr>
            <a:spLocks noGrp="1"/>
          </p:cNvSpPr>
          <p:nvPr>
            <p:ph idx="4294967295"/>
          </p:nvPr>
        </p:nvSpPr>
        <p:spPr>
          <a:xfrm>
            <a:off x="0" y="1584325"/>
            <a:ext cx="8369300" cy="2308225"/>
          </a:xfrm>
        </p:spPr>
        <p:txBody>
          <a:bodyPr/>
          <a:lstStyle/>
          <a:p>
            <a:pPr lvl="0"/>
            <a:r>
              <a:rPr lang="en-GB" dirty="0" smtClean="0">
                <a:solidFill>
                  <a:schemeClr val="tx1"/>
                </a:solidFill>
              </a:rPr>
              <a:t>Typical problems are not friendly multiples of </a:t>
            </a:r>
            <a:r>
              <a:rPr lang="en-GB" sz="2000" dirty="0" err="1">
                <a:solidFill>
                  <a:schemeClr val="tx1"/>
                </a:solidFill>
                <a:latin typeface="Courier New" pitchFamily="49" charset="0"/>
                <a:cs typeface="Courier New" pitchFamily="49" charset="0"/>
              </a:rPr>
              <a:t>blockDim.x</a:t>
            </a:r>
            <a:endParaRPr lang="en-GB" sz="1600" dirty="0">
              <a:solidFill>
                <a:schemeClr val="tx1"/>
              </a:solidFill>
              <a:latin typeface="Courier New" pitchFamily="49" charset="0"/>
              <a:cs typeface="Courier New" pitchFamily="49" charset="0"/>
            </a:endParaRPr>
          </a:p>
          <a:p>
            <a:pPr marL="0" lvl="0" indent="0">
              <a:buNone/>
            </a:pPr>
            <a:endParaRPr lang="en-GB" sz="1600" dirty="0">
              <a:solidFill>
                <a:schemeClr val="tx1"/>
              </a:solidFill>
              <a:latin typeface="Courier New" pitchFamily="49" charset="0"/>
              <a:cs typeface="Courier New" pitchFamily="49" charset="0"/>
            </a:endParaRPr>
          </a:p>
          <a:p>
            <a:pPr>
              <a:buChar char=" "/>
            </a:pPr>
            <a:r>
              <a:rPr lang="en-GB" smtClean="0">
                <a:solidFill>
                  <a:schemeClr val="tx1"/>
                </a:solidFill>
              </a:rPr>
              <a:t>                                             </a:t>
            </a:r>
            <a:endParaRPr lang="en-GB" sz="2000" dirty="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514632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Handling Arbitrary Vector Sizes</a:t>
            </a:r>
            <a:endParaRPr lang="en-GB" sz="2800" dirty="0">
              <a:latin typeface="Courier New" pitchFamily="49" charset="0"/>
              <a:cs typeface="Courier New" pitchFamily="49" charset="0"/>
            </a:endParaRPr>
          </a:p>
        </p:txBody>
      </p:sp>
      <p:sp>
        <p:nvSpPr>
          <p:cNvPr id="4" name="Content Placeholder 3" descr=" 4"/>
          <p:cNvSpPr>
            <a:spLocks noGrp="1"/>
          </p:cNvSpPr>
          <p:nvPr>
            <p:ph idx="4294967295"/>
          </p:nvPr>
        </p:nvSpPr>
        <p:spPr>
          <a:xfrm>
            <a:off x="116505" y="4059070"/>
            <a:ext cx="8369300" cy="2309813"/>
          </a:xfrm>
        </p:spPr>
        <p:txBody>
          <a:bodyPr>
            <a:normAutofit lnSpcReduction="10000"/>
          </a:bodyPr>
          <a:lstStyle/>
          <a:p>
            <a:pPr lvl="1"/>
            <a:endParaRPr lang="en-GB" dirty="0" smtClean="0">
              <a:solidFill>
                <a:srgbClr val="FFFFFF"/>
              </a:solidFill>
            </a:endParaRPr>
          </a:p>
          <a:p>
            <a:pPr lvl="1"/>
            <a:endParaRPr lang="en-GB" dirty="0" smtClean="0">
              <a:solidFill>
                <a:srgbClr val="FFFFFF"/>
              </a:solidFill>
            </a:endParaRPr>
          </a:p>
          <a:p>
            <a:pPr lvl="1"/>
            <a:endParaRPr lang="en-GB" dirty="0" smtClean="0">
              <a:solidFill>
                <a:srgbClr val="FFFFFF"/>
              </a:solidFill>
            </a:endParaRPr>
          </a:p>
          <a:p>
            <a:pPr lvl="0">
              <a:buChar char=" "/>
            </a:pPr>
            <a:r>
              <a:rPr lang="en-GB" smtClean="0">
                <a:solidFill>
                  <a:schemeClr val="tx1"/>
                </a:solidFill>
              </a:rPr>
              <a:t>                         </a:t>
            </a:r>
            <a:endParaRPr lang="en-GB" dirty="0" smtClean="0">
              <a:solidFill>
                <a:schemeClr val="tx1"/>
              </a:solidFill>
            </a:endParaRPr>
          </a:p>
          <a:p>
            <a:pPr lvl="0">
              <a:buChar char=" "/>
            </a:pPr>
            <a:r>
              <a:rPr lang="en-GB" sz="1800" b="1" smtClean="0">
                <a:solidFill>
                  <a:srgbClr val="006699"/>
                </a:solidFill>
                <a:latin typeface="Courier New" pitchFamily="49" charset="0"/>
                <a:cs typeface="Courier New" pitchFamily="49" charset="0"/>
              </a:rPr>
              <a:t>                                              </a:t>
            </a:r>
            <a:endParaRPr lang="en-GB" sz="1800" b="1" dirty="0">
              <a:solidFill>
                <a:srgbClr val="006699"/>
              </a:solidFill>
              <a:latin typeface="Courier New" pitchFamily="49" charset="0"/>
              <a:cs typeface="Courier New" pitchFamily="49" charset="0"/>
            </a:endParaRPr>
          </a:p>
          <a:p>
            <a:pPr marL="0" lvl="0" indent="0">
              <a:buNone/>
            </a:pPr>
            <a:endParaRPr lang="en-GB" dirty="0">
              <a:solidFill>
                <a:srgbClr val="FFFFFF"/>
              </a:solidFill>
            </a:endParaRPr>
          </a:p>
        </p:txBody>
      </p:sp>
      <p:sp>
        <p:nvSpPr>
          <p:cNvPr id="3" name="Content Placeholder 2" descr=" 3"/>
          <p:cNvSpPr>
            <a:spLocks noGrp="1"/>
          </p:cNvSpPr>
          <p:nvPr>
            <p:ph idx="4294967295"/>
          </p:nvPr>
        </p:nvSpPr>
        <p:spPr>
          <a:xfrm>
            <a:off x="0" y="1584325"/>
            <a:ext cx="8369300" cy="2308225"/>
          </a:xfrm>
        </p:spPr>
        <p:txBody>
          <a:bodyPr/>
          <a:lstStyle/>
          <a:p>
            <a:pPr lvl="0"/>
            <a:r>
              <a:rPr lang="en-GB" dirty="0" smtClean="0">
                <a:solidFill>
                  <a:schemeClr val="tx1"/>
                </a:solidFill>
              </a:rPr>
              <a:t>Typical problems are not friendly multiples of </a:t>
            </a:r>
            <a:r>
              <a:rPr lang="en-GB" sz="2000" dirty="0" err="1">
                <a:solidFill>
                  <a:schemeClr val="tx1"/>
                </a:solidFill>
                <a:latin typeface="Courier New" pitchFamily="49" charset="0"/>
                <a:cs typeface="Courier New" pitchFamily="49" charset="0"/>
              </a:rPr>
              <a:t>blockDim.x</a:t>
            </a:r>
            <a:endParaRPr lang="en-GB" sz="1600" dirty="0">
              <a:solidFill>
                <a:schemeClr val="tx1"/>
              </a:solidFill>
              <a:latin typeface="Courier New" pitchFamily="49" charset="0"/>
              <a:cs typeface="Courier New" pitchFamily="49" charset="0"/>
            </a:endParaRPr>
          </a:p>
          <a:p>
            <a:pPr marL="0" lvl="0" indent="0">
              <a:buNone/>
            </a:pPr>
            <a:endParaRPr lang="en-GB" sz="1600" dirty="0">
              <a:solidFill>
                <a:schemeClr val="tx1"/>
              </a:solidFill>
              <a:latin typeface="Courier New" pitchFamily="49" charset="0"/>
              <a:cs typeface="Courier New" pitchFamily="49" charset="0"/>
            </a:endParaRPr>
          </a:p>
          <a:p>
            <a:pPr lvl="0"/>
            <a:r>
              <a:rPr lang="en-GB" smtClean="0">
                <a:latin typeface="Bell MT" panose="02020503060305020303" pitchFamily="18" charset="0"/>
              </a:rPr>
              <a:t>Avoid accessing beyond the end of the arrays:</a:t>
            </a:r>
          </a:p>
          <a:p>
            <a:pPr>
              <a:buChar char=" "/>
            </a:pPr>
            <a:endParaRPr lang="en-GB" sz="2000" dirty="0">
              <a:solidFill>
                <a:schemeClr val="tx1"/>
              </a:solidFill>
              <a:latin typeface="Courier New" pitchFamily="49" charset="0"/>
              <a:cs typeface="Courier New" pitchFamily="49" charset="0"/>
            </a:endParaRPr>
          </a:p>
        </p:txBody>
      </p:sp>
      <p:sp>
        <p:nvSpPr>
          <p:cNvPr id="5" name="add" descr=" 8"/>
          <p:cNvSpPr txBox="1"/>
          <p:nvPr/>
        </p:nvSpPr>
        <p:spPr bwMode="auto">
          <a:xfrm>
            <a:off x="251520" y="3178973"/>
            <a:ext cx="8640960" cy="1877433"/>
          </a:xfrm>
          <a:prstGeom prst="rect">
            <a:avLst/>
          </a:prstGeom>
          <a:noFill/>
          <a:ln w="9525">
            <a:noFill/>
            <a:miter lim="800000"/>
            <a:headEnd/>
            <a:tailEnd/>
          </a:ln>
        </p:spPr>
        <p:txBody>
          <a:bodyPr wrap="square" lIns="91436" tIns="45718" rIns="91436" bIns="45718" rtlCol="0">
            <a:spAutoFit/>
          </a:bodyPr>
          <a:lstStyle/>
          <a:p>
            <a:pPr lvl="0">
              <a:spcBef>
                <a:spcPct val="20000"/>
              </a:spcBef>
              <a:buSzPct val="100000"/>
            </a:pPr>
            <a:r>
              <a:rPr lang="en-GB" sz="2000" b="1" kern="0" dirty="0">
                <a:solidFill>
                  <a:srgbClr val="8AAD00"/>
                </a:solidFill>
                <a:latin typeface="Courier New" pitchFamily="49" charset="0"/>
                <a:cs typeface="Courier New" pitchFamily="49" charset="0"/>
              </a:rPr>
              <a:t>__global__ void</a:t>
            </a:r>
            <a:r>
              <a:rPr lang="en-GB" sz="2000" b="1" kern="0" dirty="0">
                <a:latin typeface="Courier New" pitchFamily="49" charset="0"/>
                <a:cs typeface="Courier New" pitchFamily="49" charset="0"/>
              </a:rPr>
              <a:t> add(</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*a, </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*b, </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*c, </a:t>
            </a:r>
            <a:r>
              <a:rPr lang="en-GB" sz="2000" b="1" kern="0" dirty="0" err="1">
                <a:solidFill>
                  <a:srgbClr val="8AAD00"/>
                </a:solidFill>
                <a:latin typeface="Courier New" pitchFamily="49" charset="0"/>
                <a:cs typeface="Courier New" pitchFamily="49" charset="0"/>
              </a:rPr>
              <a:t>int</a:t>
            </a:r>
            <a:r>
              <a:rPr lang="en-GB" sz="2000" b="1" kern="0" dirty="0" smtClean="0">
                <a:latin typeface="Courier New" pitchFamily="49" charset="0"/>
                <a:cs typeface="Courier New" pitchFamily="49" charset="0"/>
              </a:rPr>
              <a:t> n) {</a:t>
            </a:r>
            <a:endParaRPr lang="en-GB" sz="2000" b="1" kern="0" dirty="0">
              <a:latin typeface="Courier New" pitchFamily="49" charset="0"/>
              <a:cs typeface="Courier New" pitchFamily="49" charset="0"/>
            </a:endParaRPr>
          </a:p>
          <a:p>
            <a:pPr>
              <a:spcBef>
                <a:spcPct val="20000"/>
              </a:spcBef>
              <a:buSzPct val="100000"/>
            </a:pPr>
            <a:r>
              <a:rPr lang="en-GB" sz="2000" b="1" dirty="0">
                <a:solidFill>
                  <a:srgbClr val="8AAD00"/>
                </a:solidFill>
                <a:latin typeface="Courier New" pitchFamily="49" charset="0"/>
                <a:cs typeface="Courier New" pitchFamily="49" charset="0"/>
              </a:rPr>
              <a:t> </a:t>
            </a:r>
            <a:r>
              <a:rPr lang="en-GB" sz="2000" b="1" dirty="0" smtClean="0">
                <a:solidFill>
                  <a:srgbClr val="8AAD00"/>
                </a:solidFill>
                <a:latin typeface="Courier New" pitchFamily="49" charset="0"/>
                <a:cs typeface="Courier New" pitchFamily="49" charset="0"/>
              </a:rPr>
              <a:t>   </a:t>
            </a:r>
            <a:r>
              <a:rPr lang="en-GB" sz="2000" b="1" dirty="0" err="1" smtClean="0">
                <a:solidFill>
                  <a:srgbClr val="8AAD00"/>
                </a:solidFill>
                <a:latin typeface="Courier New" pitchFamily="49" charset="0"/>
                <a:cs typeface="Courier New" pitchFamily="49" charset="0"/>
              </a:rPr>
              <a:t>int</a:t>
            </a:r>
            <a:r>
              <a:rPr lang="en-GB" sz="2000" b="1" dirty="0" smtClean="0">
                <a:solidFill>
                  <a:srgbClr val="B9E700"/>
                </a:solidFill>
                <a:latin typeface="Courier New" pitchFamily="49" charset="0"/>
                <a:cs typeface="Courier New" pitchFamily="49" charset="0"/>
              </a:rPr>
              <a:t> </a:t>
            </a:r>
            <a:r>
              <a:rPr lang="en-GB" sz="2000" b="1" dirty="0">
                <a:latin typeface="Courier New" pitchFamily="49" charset="0"/>
                <a:cs typeface="Courier New" pitchFamily="49" charset="0"/>
              </a:rPr>
              <a:t>index = </a:t>
            </a:r>
            <a:r>
              <a:rPr lang="en-GB" sz="2000" b="1" dirty="0" err="1">
                <a:latin typeface="Courier New" pitchFamily="49" charset="0"/>
                <a:cs typeface="Courier New" pitchFamily="49" charset="0"/>
              </a:rPr>
              <a:t>threadIdx.x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blockDim.x</a:t>
            </a:r>
            <a:r>
              <a:rPr lang="en-GB" sz="2000" b="1" dirty="0" smtClean="0">
                <a:latin typeface="Courier New" pitchFamily="49" charset="0"/>
                <a:cs typeface="Courier New" pitchFamily="49" charset="0"/>
              </a:rPr>
              <a:t>;</a:t>
            </a:r>
          </a:p>
          <a:p>
            <a:pPr>
              <a:spcBef>
                <a:spcPct val="20000"/>
              </a:spcBef>
              <a:buSzPct val="100000"/>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if (index &lt; n)</a:t>
            </a:r>
            <a:endParaRPr lang="en-GB" sz="2000" b="1" dirty="0">
              <a:latin typeface="Courier New" pitchFamily="49" charset="0"/>
              <a:cs typeface="Courier New" pitchFamily="49" charset="0"/>
            </a:endParaRPr>
          </a:p>
          <a:p>
            <a:pPr lvl="0">
              <a:spcBef>
                <a:spcPct val="20000"/>
              </a:spcBef>
              <a:buSzPct val="100000"/>
            </a:pPr>
            <a:r>
              <a:rPr lang="en-GB" sz="2000" b="1" kern="0" dirty="0" smtClean="0">
                <a:latin typeface="Courier New" pitchFamily="49" charset="0"/>
                <a:cs typeface="Courier New" pitchFamily="49" charset="0"/>
              </a:rPr>
              <a:t>        c[index]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a[index]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b[index];</a:t>
            </a:r>
            <a:endParaRPr lang="en-GB" sz="2000" b="1" kern="0" dirty="0">
              <a:latin typeface="Courier New" pitchFamily="49" charset="0"/>
              <a:cs typeface="Courier New" pitchFamily="49" charset="0"/>
            </a:endParaRPr>
          </a:p>
          <a:p>
            <a:pPr lvl="0">
              <a:spcBef>
                <a:spcPct val="20000"/>
              </a:spcBef>
              <a:buSzPct val="100000"/>
            </a:pPr>
            <a:r>
              <a:rPr lang="en-GB" sz="2000" b="1" kern="0" dirty="0">
                <a:latin typeface="Courier New" pitchFamily="49" charset="0"/>
                <a:cs typeface="Courier New" pitchFamily="49" charset="0"/>
              </a:rPr>
              <a:t>}</a:t>
            </a:r>
          </a:p>
        </p:txBody>
      </p:sp>
    </p:spTree>
    <p:extLst>
      <p:ext uri="{BB962C8B-B14F-4D97-AF65-F5344CB8AC3E}">
        <p14:creationId xmlns:p14="http://schemas.microsoft.com/office/powerpoint/2010/main" val="22044268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Handling Arbitrary Vector Sizes</a:t>
            </a:r>
            <a:endParaRPr lang="en-GB" sz="2800" dirty="0">
              <a:latin typeface="Courier New" pitchFamily="49" charset="0"/>
              <a:cs typeface="Courier New" pitchFamily="49" charset="0"/>
            </a:endParaRPr>
          </a:p>
        </p:txBody>
      </p:sp>
      <p:sp>
        <p:nvSpPr>
          <p:cNvPr id="4" name="Content Placeholder 3" descr=" 4"/>
          <p:cNvSpPr>
            <a:spLocks noGrp="1"/>
          </p:cNvSpPr>
          <p:nvPr>
            <p:ph idx="4294967295"/>
          </p:nvPr>
        </p:nvSpPr>
        <p:spPr>
          <a:xfrm>
            <a:off x="116505" y="4059070"/>
            <a:ext cx="8369300" cy="2309813"/>
          </a:xfrm>
        </p:spPr>
        <p:txBody>
          <a:bodyPr>
            <a:normAutofit lnSpcReduction="10000"/>
          </a:bodyPr>
          <a:lstStyle/>
          <a:p>
            <a:pPr lvl="1"/>
            <a:endParaRPr lang="en-GB" dirty="0" smtClean="0">
              <a:solidFill>
                <a:srgbClr val="FFFFFF"/>
              </a:solidFill>
            </a:endParaRPr>
          </a:p>
          <a:p>
            <a:pPr lvl="1"/>
            <a:endParaRPr lang="en-GB" dirty="0" smtClean="0">
              <a:solidFill>
                <a:srgbClr val="FFFFFF"/>
              </a:solidFill>
            </a:endParaRPr>
          </a:p>
          <a:p>
            <a:pPr lvl="1"/>
            <a:endParaRPr lang="en-GB" dirty="0" smtClean="0">
              <a:solidFill>
                <a:srgbClr val="FFFFFF"/>
              </a:solidFill>
            </a:endParaRPr>
          </a:p>
          <a:p>
            <a:pPr lvl="0"/>
            <a:r>
              <a:rPr lang="en-GB" smtClean="0">
                <a:latin typeface="Bell MT" panose="02020503060305020303" pitchFamily="18" charset="0"/>
              </a:rPr>
              <a:t>Update the kernel launch:</a:t>
            </a:r>
          </a:p>
          <a:p>
            <a:pPr lvl="0">
              <a:buChar char=" "/>
            </a:pPr>
            <a:r>
              <a:rPr lang="en-GB" sz="1800" b="1" smtClean="0">
                <a:solidFill>
                  <a:srgbClr val="006699"/>
                </a:solidFill>
                <a:latin typeface="Courier New" pitchFamily="49" charset="0"/>
                <a:cs typeface="Courier New" pitchFamily="49" charset="0"/>
              </a:rPr>
              <a:t>                                              </a:t>
            </a:r>
            <a:endParaRPr lang="en-GB" sz="1800" b="1" dirty="0">
              <a:solidFill>
                <a:srgbClr val="006699"/>
              </a:solidFill>
              <a:latin typeface="Courier New" pitchFamily="49" charset="0"/>
              <a:cs typeface="Courier New" pitchFamily="49" charset="0"/>
            </a:endParaRPr>
          </a:p>
          <a:p>
            <a:pPr marL="0" lvl="0" indent="0">
              <a:buNone/>
            </a:pPr>
            <a:endParaRPr lang="en-GB" dirty="0">
              <a:solidFill>
                <a:srgbClr val="FFFFFF"/>
              </a:solidFill>
            </a:endParaRPr>
          </a:p>
        </p:txBody>
      </p:sp>
      <p:sp>
        <p:nvSpPr>
          <p:cNvPr id="3" name="Content Placeholder 2" descr=" 3"/>
          <p:cNvSpPr>
            <a:spLocks noGrp="1"/>
          </p:cNvSpPr>
          <p:nvPr>
            <p:ph idx="4294967295"/>
          </p:nvPr>
        </p:nvSpPr>
        <p:spPr>
          <a:xfrm>
            <a:off x="0" y="1584325"/>
            <a:ext cx="8369300" cy="2308225"/>
          </a:xfrm>
        </p:spPr>
        <p:txBody>
          <a:bodyPr/>
          <a:lstStyle/>
          <a:p>
            <a:pPr lvl="0"/>
            <a:r>
              <a:rPr lang="en-GB" dirty="0" smtClean="0">
                <a:solidFill>
                  <a:schemeClr val="tx1"/>
                </a:solidFill>
              </a:rPr>
              <a:t>Typical problems are not friendly multiples of </a:t>
            </a:r>
            <a:r>
              <a:rPr lang="en-GB" sz="2000" dirty="0" err="1">
                <a:solidFill>
                  <a:schemeClr val="tx1"/>
                </a:solidFill>
                <a:latin typeface="Courier New" pitchFamily="49" charset="0"/>
                <a:cs typeface="Courier New" pitchFamily="49" charset="0"/>
              </a:rPr>
              <a:t>blockDim.x</a:t>
            </a:r>
            <a:endParaRPr lang="en-GB" sz="1600" dirty="0">
              <a:solidFill>
                <a:schemeClr val="tx1"/>
              </a:solidFill>
              <a:latin typeface="Courier New" pitchFamily="49" charset="0"/>
              <a:cs typeface="Courier New" pitchFamily="49" charset="0"/>
            </a:endParaRPr>
          </a:p>
          <a:p>
            <a:pPr marL="0" lvl="0" indent="0">
              <a:buNone/>
            </a:pPr>
            <a:endParaRPr lang="en-GB" sz="1600" dirty="0">
              <a:solidFill>
                <a:schemeClr val="tx1"/>
              </a:solidFill>
              <a:latin typeface="Courier New" pitchFamily="49" charset="0"/>
              <a:cs typeface="Courier New" pitchFamily="49" charset="0"/>
            </a:endParaRPr>
          </a:p>
          <a:p>
            <a:pPr lvl="0"/>
            <a:r>
              <a:rPr lang="en-GB" smtClean="0">
                <a:latin typeface="Bell MT" panose="02020503060305020303" pitchFamily="18" charset="0"/>
              </a:rPr>
              <a:t>Avoid accessing beyond the end of the arrays:</a:t>
            </a:r>
          </a:p>
          <a:p>
            <a:pPr>
              <a:buChar char=" "/>
            </a:pPr>
            <a:endParaRPr lang="en-GB" sz="2000" dirty="0">
              <a:solidFill>
                <a:schemeClr val="tx1"/>
              </a:solidFill>
              <a:latin typeface="Courier New" pitchFamily="49" charset="0"/>
              <a:cs typeface="Courier New" pitchFamily="49" charset="0"/>
            </a:endParaRPr>
          </a:p>
        </p:txBody>
      </p:sp>
      <p:sp>
        <p:nvSpPr>
          <p:cNvPr id="5" name="add" descr=" 8"/>
          <p:cNvSpPr txBox="1"/>
          <p:nvPr/>
        </p:nvSpPr>
        <p:spPr bwMode="auto">
          <a:xfrm>
            <a:off x="251520" y="3178973"/>
            <a:ext cx="8640960" cy="1877433"/>
          </a:xfrm>
          <a:prstGeom prst="rect">
            <a:avLst/>
          </a:prstGeom>
          <a:noFill/>
          <a:ln w="9525">
            <a:noFill/>
            <a:miter lim="800000"/>
            <a:headEnd/>
            <a:tailEnd/>
          </a:ln>
        </p:spPr>
        <p:txBody>
          <a:bodyPr wrap="square" lIns="91436" tIns="45718" rIns="91436" bIns="45718" rtlCol="0">
            <a:spAutoFit/>
          </a:bodyPr>
          <a:lstStyle/>
          <a:p>
            <a:pPr lvl="0">
              <a:spcBef>
                <a:spcPct val="20000"/>
              </a:spcBef>
              <a:buSzPct val="100000"/>
            </a:pPr>
            <a:r>
              <a:rPr lang="en-GB" sz="2000" b="1" kern="0" dirty="0">
                <a:solidFill>
                  <a:srgbClr val="8AAD00"/>
                </a:solidFill>
                <a:latin typeface="Courier New" pitchFamily="49" charset="0"/>
                <a:cs typeface="Courier New" pitchFamily="49" charset="0"/>
              </a:rPr>
              <a:t>__global__ void</a:t>
            </a:r>
            <a:r>
              <a:rPr lang="en-GB" sz="2000" b="1" kern="0" dirty="0">
                <a:latin typeface="Courier New" pitchFamily="49" charset="0"/>
                <a:cs typeface="Courier New" pitchFamily="49" charset="0"/>
              </a:rPr>
              <a:t> add(</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*a, </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*b, </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*c, </a:t>
            </a:r>
            <a:r>
              <a:rPr lang="en-GB" sz="2000" b="1" kern="0" dirty="0" err="1">
                <a:solidFill>
                  <a:srgbClr val="8AAD00"/>
                </a:solidFill>
                <a:latin typeface="Courier New" pitchFamily="49" charset="0"/>
                <a:cs typeface="Courier New" pitchFamily="49" charset="0"/>
              </a:rPr>
              <a:t>int</a:t>
            </a:r>
            <a:r>
              <a:rPr lang="en-GB" sz="2000" b="1" kern="0" dirty="0" smtClean="0">
                <a:latin typeface="Courier New" pitchFamily="49" charset="0"/>
                <a:cs typeface="Courier New" pitchFamily="49" charset="0"/>
              </a:rPr>
              <a:t> n) {</a:t>
            </a:r>
            <a:endParaRPr lang="en-GB" sz="2000" b="1" kern="0" dirty="0">
              <a:latin typeface="Courier New" pitchFamily="49" charset="0"/>
              <a:cs typeface="Courier New" pitchFamily="49" charset="0"/>
            </a:endParaRPr>
          </a:p>
          <a:p>
            <a:pPr>
              <a:spcBef>
                <a:spcPct val="20000"/>
              </a:spcBef>
              <a:buSzPct val="100000"/>
            </a:pPr>
            <a:r>
              <a:rPr lang="en-GB" sz="2000" b="1" dirty="0">
                <a:solidFill>
                  <a:srgbClr val="8AAD00"/>
                </a:solidFill>
                <a:latin typeface="Courier New" pitchFamily="49" charset="0"/>
                <a:cs typeface="Courier New" pitchFamily="49" charset="0"/>
              </a:rPr>
              <a:t> </a:t>
            </a:r>
            <a:r>
              <a:rPr lang="en-GB" sz="2000" b="1" dirty="0" smtClean="0">
                <a:solidFill>
                  <a:srgbClr val="8AAD00"/>
                </a:solidFill>
                <a:latin typeface="Courier New" pitchFamily="49" charset="0"/>
                <a:cs typeface="Courier New" pitchFamily="49" charset="0"/>
              </a:rPr>
              <a:t>   </a:t>
            </a:r>
            <a:r>
              <a:rPr lang="en-GB" sz="2000" b="1" dirty="0" err="1" smtClean="0">
                <a:solidFill>
                  <a:srgbClr val="8AAD00"/>
                </a:solidFill>
                <a:latin typeface="Courier New" pitchFamily="49" charset="0"/>
                <a:cs typeface="Courier New" pitchFamily="49" charset="0"/>
              </a:rPr>
              <a:t>int</a:t>
            </a:r>
            <a:r>
              <a:rPr lang="en-GB" sz="2000" b="1" dirty="0" smtClean="0">
                <a:solidFill>
                  <a:srgbClr val="B9E700"/>
                </a:solidFill>
                <a:latin typeface="Courier New" pitchFamily="49" charset="0"/>
                <a:cs typeface="Courier New" pitchFamily="49" charset="0"/>
              </a:rPr>
              <a:t> </a:t>
            </a:r>
            <a:r>
              <a:rPr lang="en-GB" sz="2000" b="1" dirty="0">
                <a:latin typeface="Courier New" pitchFamily="49" charset="0"/>
                <a:cs typeface="Courier New" pitchFamily="49" charset="0"/>
              </a:rPr>
              <a:t>index = </a:t>
            </a:r>
            <a:r>
              <a:rPr lang="en-GB" sz="2000" b="1" dirty="0" err="1">
                <a:latin typeface="Courier New" pitchFamily="49" charset="0"/>
                <a:cs typeface="Courier New" pitchFamily="49" charset="0"/>
              </a:rPr>
              <a:t>threadIdx.x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blockDim.x</a:t>
            </a:r>
            <a:r>
              <a:rPr lang="en-GB" sz="2000" b="1" dirty="0" smtClean="0">
                <a:latin typeface="Courier New" pitchFamily="49" charset="0"/>
                <a:cs typeface="Courier New" pitchFamily="49" charset="0"/>
              </a:rPr>
              <a:t>;</a:t>
            </a:r>
          </a:p>
          <a:p>
            <a:pPr>
              <a:spcBef>
                <a:spcPct val="20000"/>
              </a:spcBef>
              <a:buSzPct val="100000"/>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if (index &lt; n)</a:t>
            </a:r>
            <a:endParaRPr lang="en-GB" sz="2000" b="1" dirty="0">
              <a:latin typeface="Courier New" pitchFamily="49" charset="0"/>
              <a:cs typeface="Courier New" pitchFamily="49" charset="0"/>
            </a:endParaRPr>
          </a:p>
          <a:p>
            <a:pPr lvl="0">
              <a:spcBef>
                <a:spcPct val="20000"/>
              </a:spcBef>
              <a:buSzPct val="100000"/>
            </a:pPr>
            <a:r>
              <a:rPr lang="en-GB" sz="2000" b="1" kern="0" dirty="0" smtClean="0">
                <a:latin typeface="Courier New" pitchFamily="49" charset="0"/>
                <a:cs typeface="Courier New" pitchFamily="49" charset="0"/>
              </a:rPr>
              <a:t>        c[index]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a[index]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b[index];</a:t>
            </a:r>
            <a:endParaRPr lang="en-GB" sz="2000" b="1" kern="0" dirty="0">
              <a:latin typeface="Courier New" pitchFamily="49" charset="0"/>
              <a:cs typeface="Courier New" pitchFamily="49" charset="0"/>
            </a:endParaRPr>
          </a:p>
          <a:p>
            <a:pPr lvl="0">
              <a:spcBef>
                <a:spcPct val="20000"/>
              </a:spcBef>
              <a:buSzPct val="100000"/>
            </a:pPr>
            <a:r>
              <a:rPr lang="en-GB" sz="2000" b="1" kern="0" dirty="0">
                <a:latin typeface="Courier New" pitchFamily="49" charset="0"/>
                <a:cs typeface="Courier New" pitchFamily="49" charset="0"/>
              </a:rPr>
              <a:t>}</a:t>
            </a:r>
          </a:p>
        </p:txBody>
      </p:sp>
    </p:spTree>
    <p:extLst>
      <p:ext uri="{BB962C8B-B14F-4D97-AF65-F5344CB8AC3E}">
        <p14:creationId xmlns:p14="http://schemas.microsoft.com/office/powerpoint/2010/main" val="21472878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Handling Arbitrary Vector Sizes</a:t>
            </a:r>
            <a:endParaRPr lang="en-GB" sz="2800" dirty="0">
              <a:latin typeface="Courier New" pitchFamily="49" charset="0"/>
              <a:cs typeface="Courier New" pitchFamily="49" charset="0"/>
            </a:endParaRPr>
          </a:p>
        </p:txBody>
      </p:sp>
      <p:sp>
        <p:nvSpPr>
          <p:cNvPr id="4" name="Content Placeholder 3" descr=" 4"/>
          <p:cNvSpPr>
            <a:spLocks noGrp="1"/>
          </p:cNvSpPr>
          <p:nvPr>
            <p:ph idx="4294967295"/>
          </p:nvPr>
        </p:nvSpPr>
        <p:spPr>
          <a:xfrm>
            <a:off x="116505" y="4059070"/>
            <a:ext cx="8369300" cy="2309813"/>
          </a:xfrm>
        </p:spPr>
        <p:txBody>
          <a:bodyPr>
            <a:normAutofit lnSpcReduction="10000"/>
          </a:bodyPr>
          <a:lstStyle/>
          <a:p>
            <a:pPr lvl="1"/>
            <a:endParaRPr lang="en-GB" dirty="0" smtClean="0">
              <a:solidFill>
                <a:srgbClr val="FFFFFF"/>
              </a:solidFill>
            </a:endParaRPr>
          </a:p>
          <a:p>
            <a:pPr lvl="1"/>
            <a:endParaRPr lang="en-GB" dirty="0" smtClean="0">
              <a:solidFill>
                <a:srgbClr val="FFFFFF"/>
              </a:solidFill>
            </a:endParaRPr>
          </a:p>
          <a:p>
            <a:pPr lvl="1"/>
            <a:endParaRPr lang="en-GB" dirty="0" smtClean="0">
              <a:solidFill>
                <a:srgbClr val="FFFFFF"/>
              </a:solidFill>
            </a:endParaRPr>
          </a:p>
          <a:p>
            <a:pPr lvl="0"/>
            <a:r>
              <a:rPr lang="en-GB" smtClean="0">
                <a:latin typeface="Bell MT" panose="02020503060305020303" pitchFamily="18" charset="0"/>
              </a:rPr>
              <a:t>Update the kernel launch:</a:t>
            </a:r>
          </a:p>
          <a:p>
            <a:pPr marL="0" lvl="0" indent="0">
              <a:buNone/>
            </a:pPr>
            <a:r>
              <a:rPr lang="en-GB" sz="1800" b="1" smtClean="0">
                <a:solidFill>
                  <a:srgbClr val="006699"/>
                </a:solidFill>
                <a:latin typeface="Courier New" pitchFamily="49" charset="0"/>
                <a:cs typeface="Courier New" pitchFamily="49" charset="0"/>
              </a:rPr>
              <a:t>	add&lt;&lt;&lt;(N + M - 1)/M, M &gt;&gt;&gt;(d_a, d_b, d_c, N);</a:t>
            </a:r>
          </a:p>
          <a:p>
            <a:pPr marL="0" lvl="0" indent="0">
              <a:buNone/>
            </a:pPr>
            <a:endParaRPr lang="en-GB" dirty="0">
              <a:solidFill>
                <a:srgbClr val="FFFFFF"/>
              </a:solidFill>
            </a:endParaRPr>
          </a:p>
        </p:txBody>
      </p:sp>
      <p:sp>
        <p:nvSpPr>
          <p:cNvPr id="3" name="Content Placeholder 2" descr=" 3"/>
          <p:cNvSpPr>
            <a:spLocks noGrp="1"/>
          </p:cNvSpPr>
          <p:nvPr>
            <p:ph idx="4294967295"/>
          </p:nvPr>
        </p:nvSpPr>
        <p:spPr>
          <a:xfrm>
            <a:off x="0" y="1584325"/>
            <a:ext cx="8369300" cy="2308225"/>
          </a:xfrm>
        </p:spPr>
        <p:txBody>
          <a:bodyPr/>
          <a:lstStyle/>
          <a:p>
            <a:pPr lvl="0"/>
            <a:r>
              <a:rPr lang="en-GB" dirty="0" smtClean="0">
                <a:solidFill>
                  <a:schemeClr val="tx1"/>
                </a:solidFill>
              </a:rPr>
              <a:t>Typical problems are not friendly multiples of </a:t>
            </a:r>
            <a:r>
              <a:rPr lang="en-GB" sz="2000" dirty="0" err="1">
                <a:solidFill>
                  <a:schemeClr val="tx1"/>
                </a:solidFill>
                <a:latin typeface="Courier New" pitchFamily="49" charset="0"/>
                <a:cs typeface="Courier New" pitchFamily="49" charset="0"/>
              </a:rPr>
              <a:t>blockDim.x</a:t>
            </a:r>
            <a:endParaRPr lang="en-GB" sz="1600" dirty="0">
              <a:solidFill>
                <a:schemeClr val="tx1"/>
              </a:solidFill>
              <a:latin typeface="Courier New" pitchFamily="49" charset="0"/>
              <a:cs typeface="Courier New" pitchFamily="49" charset="0"/>
            </a:endParaRPr>
          </a:p>
          <a:p>
            <a:pPr marL="0" lvl="0" indent="0">
              <a:buNone/>
            </a:pPr>
            <a:endParaRPr lang="en-GB" sz="1600" dirty="0">
              <a:solidFill>
                <a:schemeClr val="tx1"/>
              </a:solidFill>
              <a:latin typeface="Courier New" pitchFamily="49" charset="0"/>
              <a:cs typeface="Courier New" pitchFamily="49" charset="0"/>
            </a:endParaRPr>
          </a:p>
          <a:p>
            <a:pPr lvl="0"/>
            <a:r>
              <a:rPr lang="en-GB" smtClean="0">
                <a:latin typeface="Bell MT" panose="02020503060305020303" pitchFamily="18" charset="0"/>
              </a:rPr>
              <a:t>Avoid accessing beyond the end of the arrays:</a:t>
            </a:r>
          </a:p>
          <a:p>
            <a:pPr>
              <a:buChar char=" "/>
            </a:pPr>
            <a:endParaRPr lang="en-GB" sz="2000" dirty="0">
              <a:solidFill>
                <a:schemeClr val="tx1"/>
              </a:solidFill>
              <a:latin typeface="Courier New" pitchFamily="49" charset="0"/>
              <a:cs typeface="Courier New" pitchFamily="49" charset="0"/>
            </a:endParaRPr>
          </a:p>
        </p:txBody>
      </p:sp>
      <p:sp>
        <p:nvSpPr>
          <p:cNvPr id="5" name="add" descr=" 8"/>
          <p:cNvSpPr txBox="1"/>
          <p:nvPr/>
        </p:nvSpPr>
        <p:spPr bwMode="auto">
          <a:xfrm>
            <a:off x="251520" y="3178973"/>
            <a:ext cx="8640960" cy="1877433"/>
          </a:xfrm>
          <a:prstGeom prst="rect">
            <a:avLst/>
          </a:prstGeom>
          <a:noFill/>
          <a:ln w="9525">
            <a:noFill/>
            <a:miter lim="800000"/>
            <a:headEnd/>
            <a:tailEnd/>
          </a:ln>
        </p:spPr>
        <p:txBody>
          <a:bodyPr wrap="square" lIns="91436" tIns="45718" rIns="91436" bIns="45718" rtlCol="0">
            <a:spAutoFit/>
          </a:bodyPr>
          <a:lstStyle/>
          <a:p>
            <a:pPr lvl="0">
              <a:spcBef>
                <a:spcPct val="20000"/>
              </a:spcBef>
              <a:buSzPct val="100000"/>
            </a:pPr>
            <a:r>
              <a:rPr lang="en-GB" sz="2000" b="1" kern="0" dirty="0">
                <a:solidFill>
                  <a:srgbClr val="8AAD00"/>
                </a:solidFill>
                <a:latin typeface="Courier New" pitchFamily="49" charset="0"/>
                <a:cs typeface="Courier New" pitchFamily="49" charset="0"/>
              </a:rPr>
              <a:t>__global__ void</a:t>
            </a:r>
            <a:r>
              <a:rPr lang="en-GB" sz="2000" b="1" kern="0" dirty="0">
                <a:latin typeface="Courier New" pitchFamily="49" charset="0"/>
                <a:cs typeface="Courier New" pitchFamily="49" charset="0"/>
              </a:rPr>
              <a:t> add(</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*a, </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*b, </a:t>
            </a:r>
            <a:r>
              <a:rPr lang="en-GB" sz="2000" b="1" kern="0" dirty="0" err="1">
                <a:solidFill>
                  <a:srgbClr val="8AAD00"/>
                </a:solidFill>
                <a:latin typeface="Courier New" pitchFamily="49" charset="0"/>
                <a:cs typeface="Courier New" pitchFamily="49" charset="0"/>
              </a:rPr>
              <a:t>int</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*c, </a:t>
            </a:r>
            <a:r>
              <a:rPr lang="en-GB" sz="2000" b="1" kern="0" dirty="0" err="1">
                <a:solidFill>
                  <a:srgbClr val="8AAD00"/>
                </a:solidFill>
                <a:latin typeface="Courier New" pitchFamily="49" charset="0"/>
                <a:cs typeface="Courier New" pitchFamily="49" charset="0"/>
              </a:rPr>
              <a:t>int</a:t>
            </a:r>
            <a:r>
              <a:rPr lang="en-GB" sz="2000" b="1" kern="0" dirty="0" smtClean="0">
                <a:latin typeface="Courier New" pitchFamily="49" charset="0"/>
                <a:cs typeface="Courier New" pitchFamily="49" charset="0"/>
              </a:rPr>
              <a:t> n) {</a:t>
            </a:r>
            <a:endParaRPr lang="en-GB" sz="2000" b="1" kern="0" dirty="0">
              <a:latin typeface="Courier New" pitchFamily="49" charset="0"/>
              <a:cs typeface="Courier New" pitchFamily="49" charset="0"/>
            </a:endParaRPr>
          </a:p>
          <a:p>
            <a:pPr>
              <a:spcBef>
                <a:spcPct val="20000"/>
              </a:spcBef>
              <a:buSzPct val="100000"/>
            </a:pPr>
            <a:r>
              <a:rPr lang="en-GB" sz="2000" b="1" dirty="0">
                <a:solidFill>
                  <a:srgbClr val="8AAD00"/>
                </a:solidFill>
                <a:latin typeface="Courier New" pitchFamily="49" charset="0"/>
                <a:cs typeface="Courier New" pitchFamily="49" charset="0"/>
              </a:rPr>
              <a:t> </a:t>
            </a:r>
            <a:r>
              <a:rPr lang="en-GB" sz="2000" b="1" dirty="0" smtClean="0">
                <a:solidFill>
                  <a:srgbClr val="8AAD00"/>
                </a:solidFill>
                <a:latin typeface="Courier New" pitchFamily="49" charset="0"/>
                <a:cs typeface="Courier New" pitchFamily="49" charset="0"/>
              </a:rPr>
              <a:t>   </a:t>
            </a:r>
            <a:r>
              <a:rPr lang="en-GB" sz="2000" b="1" dirty="0" err="1" smtClean="0">
                <a:solidFill>
                  <a:srgbClr val="8AAD00"/>
                </a:solidFill>
                <a:latin typeface="Courier New" pitchFamily="49" charset="0"/>
                <a:cs typeface="Courier New" pitchFamily="49" charset="0"/>
              </a:rPr>
              <a:t>int</a:t>
            </a:r>
            <a:r>
              <a:rPr lang="en-GB" sz="2000" b="1" dirty="0" smtClean="0">
                <a:solidFill>
                  <a:srgbClr val="B9E700"/>
                </a:solidFill>
                <a:latin typeface="Courier New" pitchFamily="49" charset="0"/>
                <a:cs typeface="Courier New" pitchFamily="49" charset="0"/>
              </a:rPr>
              <a:t> </a:t>
            </a:r>
            <a:r>
              <a:rPr lang="en-GB" sz="2000" b="1" dirty="0">
                <a:latin typeface="Courier New" pitchFamily="49" charset="0"/>
                <a:cs typeface="Courier New" pitchFamily="49" charset="0"/>
              </a:rPr>
              <a:t>index = </a:t>
            </a:r>
            <a:r>
              <a:rPr lang="en-GB" sz="2000" b="1" dirty="0" err="1">
                <a:latin typeface="Courier New" pitchFamily="49" charset="0"/>
                <a:cs typeface="Courier New" pitchFamily="49" charset="0"/>
              </a:rPr>
              <a:t>threadIdx.x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blockIdx.x</a:t>
            </a:r>
            <a:r>
              <a:rPr lang="en-GB" sz="2000" b="1" dirty="0">
                <a:latin typeface="Courier New" pitchFamily="49" charset="0"/>
                <a:cs typeface="Courier New" pitchFamily="49" charset="0"/>
              </a:rPr>
              <a:t> * </a:t>
            </a:r>
            <a:r>
              <a:rPr lang="en-GB" sz="2000" b="1" dirty="0" err="1">
                <a:latin typeface="Courier New" pitchFamily="49" charset="0"/>
                <a:cs typeface="Courier New" pitchFamily="49" charset="0"/>
              </a:rPr>
              <a:t>blockDim.x</a:t>
            </a:r>
            <a:r>
              <a:rPr lang="en-GB" sz="2000" b="1" dirty="0" smtClean="0">
                <a:latin typeface="Courier New" pitchFamily="49" charset="0"/>
                <a:cs typeface="Courier New" pitchFamily="49" charset="0"/>
              </a:rPr>
              <a:t>;</a:t>
            </a:r>
          </a:p>
          <a:p>
            <a:pPr>
              <a:spcBef>
                <a:spcPct val="20000"/>
              </a:spcBef>
              <a:buSzPct val="100000"/>
            </a:pPr>
            <a:r>
              <a:rPr lang="en-GB" sz="2000" b="1" dirty="0">
                <a:latin typeface="Courier New" pitchFamily="49" charset="0"/>
                <a:cs typeface="Courier New" pitchFamily="49" charset="0"/>
              </a:rPr>
              <a:t> </a:t>
            </a:r>
            <a:r>
              <a:rPr lang="en-GB" sz="2000" b="1" dirty="0" smtClean="0">
                <a:latin typeface="Courier New" pitchFamily="49" charset="0"/>
                <a:cs typeface="Courier New" pitchFamily="49" charset="0"/>
              </a:rPr>
              <a:t>   if (index &lt; n)</a:t>
            </a:r>
            <a:endParaRPr lang="en-GB" sz="2000" b="1" dirty="0">
              <a:latin typeface="Courier New" pitchFamily="49" charset="0"/>
              <a:cs typeface="Courier New" pitchFamily="49" charset="0"/>
            </a:endParaRPr>
          </a:p>
          <a:p>
            <a:pPr lvl="0">
              <a:spcBef>
                <a:spcPct val="20000"/>
              </a:spcBef>
              <a:buSzPct val="100000"/>
            </a:pPr>
            <a:r>
              <a:rPr lang="en-GB" sz="2000" b="1" kern="0" dirty="0" smtClean="0">
                <a:latin typeface="Courier New" pitchFamily="49" charset="0"/>
                <a:cs typeface="Courier New" pitchFamily="49" charset="0"/>
              </a:rPr>
              <a:t>        c[index]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a[index] </a:t>
            </a:r>
            <a:r>
              <a:rPr lang="en-GB" sz="2000" b="1" kern="0" dirty="0">
                <a:latin typeface="Courier New" pitchFamily="49" charset="0"/>
                <a:cs typeface="Courier New" pitchFamily="49" charset="0"/>
              </a:rPr>
              <a:t>+ </a:t>
            </a:r>
            <a:r>
              <a:rPr lang="en-GB" sz="2000" b="1" kern="0" dirty="0" smtClean="0">
                <a:latin typeface="Courier New" pitchFamily="49" charset="0"/>
                <a:cs typeface="Courier New" pitchFamily="49" charset="0"/>
              </a:rPr>
              <a:t>b[index];</a:t>
            </a:r>
            <a:endParaRPr lang="en-GB" sz="2000" b="1" kern="0" dirty="0">
              <a:latin typeface="Courier New" pitchFamily="49" charset="0"/>
              <a:cs typeface="Courier New" pitchFamily="49" charset="0"/>
            </a:endParaRPr>
          </a:p>
          <a:p>
            <a:pPr lvl="0">
              <a:spcBef>
                <a:spcPct val="20000"/>
              </a:spcBef>
              <a:buSzPct val="100000"/>
            </a:pPr>
            <a:r>
              <a:rPr lang="en-GB" sz="2000" b="1" kern="0" dirty="0">
                <a:latin typeface="Courier New" pitchFamily="49" charset="0"/>
                <a:cs typeface="Courier New" pitchFamily="49" charset="0"/>
              </a:rPr>
              <a:t>}</a:t>
            </a:r>
          </a:p>
        </p:txBody>
      </p:sp>
    </p:spTree>
    <p:extLst>
      <p:ext uri="{BB962C8B-B14F-4D97-AF65-F5344CB8AC3E}">
        <p14:creationId xmlns:p14="http://schemas.microsoft.com/office/powerpoint/2010/main" val="11313832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2"/>
          <p:cNvSpPr>
            <a:spLocks noGrp="1"/>
          </p:cNvSpPr>
          <p:nvPr>
            <p:ph type="title"/>
          </p:nvPr>
        </p:nvSpPr>
        <p:spPr/>
        <p:txBody>
          <a:bodyPr/>
          <a:lstStyle/>
          <a:p>
            <a:r>
              <a:rPr lang="en-GB" dirty="0" smtClean="0"/>
              <a:t>Why Bother with Threads?</a:t>
            </a:r>
            <a:endParaRPr lang="en-GB" dirty="0"/>
          </a:p>
        </p:txBody>
      </p:sp>
      <p:sp>
        <p:nvSpPr>
          <p:cNvPr id="3" name="Content Placeholder 2" descr=" 3"/>
          <p:cNvSpPr>
            <a:spLocks noGrp="1"/>
          </p:cNvSpPr>
          <p:nvPr>
            <p:ph idx="1"/>
          </p:nvPr>
        </p:nvSpPr>
        <p:spPr/>
        <p:txBody>
          <a:bodyPr>
            <a:normAutofit fontScale="92500" lnSpcReduction="10000"/>
          </a:bodyPr>
          <a:lstStyle/>
          <a:p>
            <a:r>
              <a:rPr lang="en-GB" dirty="0" smtClean="0"/>
              <a:t>Threads seem unnecessary</a:t>
            </a:r>
          </a:p>
          <a:p>
            <a:pPr lvl="1"/>
            <a:r>
              <a:rPr lang="en-GB" dirty="0" smtClean="0"/>
              <a:t>They add a level of complexity</a:t>
            </a:r>
          </a:p>
          <a:p>
            <a:pPr lvl="1"/>
            <a:r>
              <a:rPr lang="en-GB" dirty="0" smtClean="0"/>
              <a:t>What do we gain?</a:t>
            </a:r>
          </a:p>
          <a:p>
            <a:endParaRPr lang="en-GB" dirty="0"/>
          </a:p>
          <a:p>
            <a:pPr>
              <a:buChar char=" "/>
            </a:pPr>
            <a:r>
              <a:rPr lang="en-GB" smtClean="0"/>
              <a:t>                                                   </a:t>
            </a:r>
            <a:endParaRPr lang="en-GB" dirty="0" smtClean="0"/>
          </a:p>
          <a:p>
            <a:pPr lvl="1">
              <a:buChar char=" "/>
            </a:pPr>
            <a:r>
              <a:rPr lang="en-GB" smtClean="0"/>
              <a:t>           </a:t>
            </a:r>
            <a:endParaRPr lang="en-GB" dirty="0" smtClean="0"/>
          </a:p>
          <a:p>
            <a:pPr lvl="1">
              <a:buChar char=" "/>
            </a:pPr>
            <a:r>
              <a:rPr lang="en-GB" smtClean="0"/>
              <a:t>           </a:t>
            </a:r>
            <a:endParaRPr lang="en-GB" dirty="0" smtClean="0"/>
          </a:p>
          <a:p>
            <a:endParaRPr lang="en-GB" dirty="0"/>
          </a:p>
          <a:p>
            <a:pPr>
              <a:buChar char=" "/>
            </a:pPr>
            <a:r>
              <a:rPr lang="en-GB" smtClean="0"/>
              <a:t>                                              </a:t>
            </a:r>
            <a:endParaRPr lang="en-GB" dirty="0"/>
          </a:p>
        </p:txBody>
      </p:sp>
    </p:spTree>
    <p:extLst>
      <p:ext uri="{BB962C8B-B14F-4D97-AF65-F5344CB8AC3E}">
        <p14:creationId xmlns:p14="http://schemas.microsoft.com/office/powerpoint/2010/main" val="35823655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AE50FE4E83134C8518AD921FB0A4A5" ma:contentTypeVersion="0" ma:contentTypeDescription="Create a new document." ma:contentTypeScope="" ma:versionID="5e4399a53672ba32467c4ab61950bd1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69518ED-EBA0-4E1B-8758-A78F00C8C3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BA93D17-D153-49A4-9FCE-3B810FBC70D7}">
  <ds:schemaRefs>
    <ds:schemaRef ds:uri="http://schemas.microsoft.com/sharepoint/v3/contenttype/forms"/>
  </ds:schemaRefs>
</ds:datastoreItem>
</file>

<file path=customXml/itemProps3.xml><?xml version="1.0" encoding="utf-8"?>
<ds:datastoreItem xmlns:ds="http://schemas.openxmlformats.org/officeDocument/2006/customXml" ds:itemID="{BA64BF7E-7044-494D-AD07-F09143F3B43B}">
  <ds:schemaRefs>
    <ds:schemaRef ds:uri="http://purl.org/dc/dcmitype/"/>
    <ds:schemaRef ds:uri="http://schemas.microsoft.com/office/2006/documentManagement/types"/>
    <ds:schemaRef ds:uri="http://www.w3.org/XML/1998/namespace"/>
    <ds:schemaRef ds:uri="http://schemas.openxmlformats.org/package/2006/metadata/core-properties"/>
    <ds:schemaRef ds:uri="http://purl.org/dc/elements/1.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64534</TotalTime>
  <Words>7793</Words>
  <Application>Microsoft Office PowerPoint</Application>
  <PresentationFormat>On-screen Show (4:3)</PresentationFormat>
  <Paragraphs>2116</Paragraphs>
  <Slides>148</Slides>
  <Notes>43</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148</vt:i4>
      </vt:variant>
    </vt:vector>
  </HeadingPairs>
  <TitlesOfParts>
    <vt:vector size="156" baseType="lpstr">
      <vt:lpstr>Arial</vt:lpstr>
      <vt:lpstr>Bell MT</vt:lpstr>
      <vt:lpstr>Calibri</vt:lpstr>
      <vt:lpstr>Courier 10 Pitch</vt:lpstr>
      <vt:lpstr>Courier New</vt:lpstr>
      <vt:lpstr>Trebuchet MS</vt:lpstr>
      <vt:lpstr>Wingdings</vt:lpstr>
      <vt:lpstr>Office Theme</vt:lpstr>
      <vt:lpstr>Introduction to  GPU programming using CUDA</vt:lpstr>
      <vt:lpstr>Prerequisites</vt:lpstr>
      <vt:lpstr>Content of the theoretical session</vt:lpstr>
      <vt:lpstr>Content of the tutorial session</vt:lpstr>
      <vt:lpstr>Accelerators</vt:lpstr>
      <vt:lpstr>Accelerators</vt:lpstr>
      <vt:lpstr>CPU vs GPU architectures</vt:lpstr>
      <vt:lpstr>CPU vs GPU architectures</vt:lpstr>
      <vt:lpstr>CPU vs GPU architectures</vt:lpstr>
      <vt:lpstr>Throughput</vt:lpstr>
      <vt:lpstr>Throughput</vt:lpstr>
      <vt:lpstr>Throughput</vt:lpstr>
      <vt:lpstr>Throughput</vt:lpstr>
      <vt:lpstr>Global memory</vt:lpstr>
      <vt:lpstr>Bandwidth</vt:lpstr>
      <vt:lpstr>Bandwidth</vt:lpstr>
      <vt:lpstr>Conflicting data</vt:lpstr>
      <vt:lpstr>Heterogeneous Parallel Computing Systems</vt:lpstr>
      <vt:lpstr>Heterogeneous Computing</vt:lpstr>
      <vt:lpstr>Heterogeneous Computing</vt:lpstr>
      <vt:lpstr>Heterogeneous Computing</vt:lpstr>
      <vt:lpstr>Heterogeneous Computing</vt:lpstr>
      <vt:lpstr>Heterogeneous Computing</vt:lpstr>
      <vt:lpstr>Heterogeneous Computing</vt:lpstr>
      <vt:lpstr>Heterogeneous Computing</vt:lpstr>
      <vt:lpstr>Heterogeneous Computing</vt:lpstr>
      <vt:lpstr>Simple Processing Flow</vt:lpstr>
      <vt:lpstr>Simple Processing Flow</vt:lpstr>
      <vt:lpstr>Simple Processing Flow</vt:lpstr>
      <vt:lpstr>Simple Processing Flow</vt:lpstr>
      <vt:lpstr>CUDA Basics</vt:lpstr>
      <vt:lpstr>CUDA 8</vt:lpstr>
      <vt:lpstr>thrust lambda support</vt:lpstr>
      <vt:lpstr>What is CUDA?</vt:lpstr>
      <vt:lpstr>SPMD Phases</vt:lpstr>
      <vt:lpstr>Memory Hierarchy in CUDA</vt:lpstr>
      <vt:lpstr>Memory Hierarchy in CUDA</vt:lpstr>
      <vt:lpstr>Memory Hierarchy in CUDA</vt:lpstr>
      <vt:lpstr>Hello World!</vt:lpstr>
      <vt:lpstr>Hello World!</vt:lpstr>
      <vt:lpstr>Hello World! with Device Code</vt:lpstr>
      <vt:lpstr>Hello World! with Device Code</vt:lpstr>
      <vt:lpstr>Hello World! with Device Code</vt:lpstr>
      <vt:lpstr>Hello World! with Device Code</vt:lpstr>
      <vt:lpstr>Hello World! with Device Code</vt:lpstr>
      <vt:lpstr>Hello World! with Device Code</vt:lpstr>
      <vt:lpstr>Hello World! with Device Code</vt:lpstr>
      <vt:lpstr>Hello World! with Device Code</vt:lpstr>
      <vt:lpstr>Parallel constructs in CUDA</vt:lpstr>
      <vt:lpstr>Parallel Programming in CUDA</vt:lpstr>
      <vt:lpstr>Addition on the Device</vt:lpstr>
      <vt:lpstr>Addition on the Device</vt:lpstr>
      <vt:lpstr>Addition on the Device</vt:lpstr>
      <vt:lpstr>Addition on the Device</vt:lpstr>
      <vt:lpstr>Memory Management</vt:lpstr>
      <vt:lpstr>Memory Management</vt:lpstr>
      <vt:lpstr>Addition on the Device: add()</vt:lpstr>
      <vt:lpstr>Addition on the Device: main()</vt:lpstr>
      <vt:lpstr>Addition on the Device: main()</vt:lpstr>
      <vt:lpstr>Addition on the Device: main()</vt:lpstr>
      <vt:lpstr>Addition on the Device: main()</vt:lpstr>
      <vt:lpstr>Addition on the Device: main()</vt:lpstr>
      <vt:lpstr>Addition on the Device: main()</vt:lpstr>
      <vt:lpstr>Addition on the Device: main()</vt:lpstr>
      <vt:lpstr>Moving to Parallel</vt:lpstr>
      <vt:lpstr>Moving to Parallel</vt:lpstr>
      <vt:lpstr>Vector Addition on the Device</vt:lpstr>
      <vt:lpstr>Vector Addition on the Device</vt:lpstr>
      <vt:lpstr>Vector Addition on the Device</vt:lpstr>
      <vt:lpstr>Vector Addition on the Device</vt:lpstr>
      <vt:lpstr>Vector Addition on the Device</vt:lpstr>
      <vt:lpstr>Vector Addition on the Device: add()</vt:lpstr>
      <vt:lpstr>Vector Addition on the Device: main()</vt:lpstr>
      <vt:lpstr>Vector Addition on the Device: main()</vt:lpstr>
      <vt:lpstr>Vector Addition on the Device: main()</vt:lpstr>
      <vt:lpstr>Vector Addition on the Device: main()</vt:lpstr>
      <vt:lpstr>Vector Addition on the Device: </vt:lpstr>
      <vt:lpstr>Vector Addition on the Device: </vt:lpstr>
      <vt:lpstr>Vector Addition on the Device: </vt:lpstr>
      <vt:lpstr>Vector Addition on the Device: </vt:lpstr>
      <vt:lpstr>CUDA Threads</vt:lpstr>
      <vt:lpstr>CUDA Threads</vt:lpstr>
      <vt:lpstr>Vector Addition Using Threads:</vt:lpstr>
      <vt:lpstr>Vector Addition Using Threads:</vt:lpstr>
      <vt:lpstr>Combining Blocks and Threads</vt:lpstr>
      <vt:lpstr>Combining Blocks and Threads</vt:lpstr>
      <vt:lpstr>Combining Blocks and Threads</vt:lpstr>
      <vt:lpstr>Indexing Arrays with Blocks and Threads</vt:lpstr>
      <vt:lpstr>Indexing Arrays with Blocks and Threads</vt:lpstr>
      <vt:lpstr>Vector Addition with Blocks and Threads</vt:lpstr>
      <vt:lpstr>Vector Addition with Blocks and Threads</vt:lpstr>
      <vt:lpstr>Vector Addition with Blocks and Threads</vt:lpstr>
      <vt:lpstr>Addition with Blocks and Threads:</vt:lpstr>
      <vt:lpstr>Addition with Blocks and Threads:</vt:lpstr>
      <vt:lpstr>Handling Arbitrary Vector Sizes</vt:lpstr>
      <vt:lpstr>Handling Arbitrary Vector Sizes</vt:lpstr>
      <vt:lpstr>Handling Arbitrary Vector Sizes</vt:lpstr>
      <vt:lpstr>Handling Arbitrary Vector Sizes</vt:lpstr>
      <vt:lpstr>Why Bother with Threads?</vt:lpstr>
      <vt:lpstr>Why Bother with Threads?</vt:lpstr>
      <vt:lpstr>Why Bother with Threads?</vt:lpstr>
      <vt:lpstr>Why Bother with Threads?</vt:lpstr>
      <vt:lpstr>Shared Memory</vt:lpstr>
      <vt:lpstr>1D Stencil</vt:lpstr>
      <vt:lpstr>Sharing Data Between Threads</vt:lpstr>
      <vt:lpstr>Implementing With Shared Memory</vt:lpstr>
      <vt:lpstr>Implementing With Shared Memory</vt:lpstr>
      <vt:lpstr>Stencil Kernel</vt:lpstr>
      <vt:lpstr>Stencil Kernel</vt:lpstr>
      <vt:lpstr>Stencil Kernel</vt:lpstr>
      <vt:lpstr>Stencil Kernel</vt:lpstr>
      <vt:lpstr>Stencil Kernel</vt:lpstr>
      <vt:lpstr>Stencil Kernel</vt:lpstr>
      <vt:lpstr>Stencil Kernel</vt:lpstr>
      <vt:lpstr>Stencil Kernel</vt:lpstr>
      <vt:lpstr>Data Race!</vt:lpstr>
      <vt:lpstr>Data Race!</vt:lpstr>
      <vt:lpstr>Data Race!</vt:lpstr>
      <vt:lpstr>Data Race!</vt:lpstr>
      <vt:lpstr>Data Race!</vt:lpstr>
      <vt:lpstr>__syncthreads()</vt:lpstr>
      <vt:lpstr>Stencil Kernel</vt:lpstr>
      <vt:lpstr>Stencil Kernel</vt:lpstr>
      <vt:lpstr>Stencil Kernel</vt:lpstr>
      <vt:lpstr>Review (1 of 2)</vt:lpstr>
      <vt:lpstr>Review (2 of 2)</vt:lpstr>
      <vt:lpstr>Device Management</vt:lpstr>
      <vt:lpstr>Compute Capability</vt:lpstr>
      <vt:lpstr>Coordinating Host &amp; Device</vt:lpstr>
      <vt:lpstr>Pinned memory</vt:lpstr>
      <vt:lpstr>Asynchronous GPU Operations:  CUDA Streams</vt:lpstr>
      <vt:lpstr>CUDA streams enable concurrency</vt:lpstr>
      <vt:lpstr>CUDA Streams</vt:lpstr>
      <vt:lpstr>****CUDA 7 </vt:lpstr>
      <vt:lpstr>Reporting Errors</vt:lpstr>
      <vt:lpstr>Reporting Errors</vt:lpstr>
      <vt:lpstr>Reporting Errors</vt:lpstr>
      <vt:lpstr>Timing</vt:lpstr>
      <vt:lpstr>Timing</vt:lpstr>
      <vt:lpstr>IDs and Dimensions</vt:lpstr>
      <vt:lpstr>CUDA 8</vt:lpstr>
      <vt:lpstr>thrust lambda support</vt:lpstr>
      <vt:lpstr>Thrust</vt:lpstr>
      <vt:lpstr>Thrust</vt:lpstr>
      <vt:lpstr>Sorting using Thrust</vt:lpstr>
      <vt:lpstr>Thrust and CUDA Interoperability</vt:lpstr>
      <vt:lpstr>Questions?</vt:lpstr>
      <vt:lpstr>References</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Administrator</dc:creator>
  <cp:lastModifiedBy>Felice Pantaleo</cp:lastModifiedBy>
  <cp:revision>73</cp:revision>
  <dcterms:created xsi:type="dcterms:W3CDTF">2008-09-02T20:19:23Z</dcterms:created>
  <dcterms:modified xsi:type="dcterms:W3CDTF">2016-09-01T10:50:23Z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0x0101003FAE50FE4E83134C8518AD921FB0A4A5</vt:lpwstr>
  </property>
  <property fmtid="{D5CDD505-2E9C-101B-9397-08002B2CF9AE}" pid="4" name="Security0">
    <vt:lpwstr>Public</vt:lpwstr>
  </property>
  <property fmtid="{D5CDD505-2E9C-101B-9397-08002B2CF9AE}" pid="5" name="Description0">
    <vt:lpwstr>CUDA Toolkit 4.0 Overview</vt:lpwstr>
  </property>
</Properties>
</file>