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2" r:id="rId4"/>
    <p:sldId id="28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57" r:id="rId19"/>
    <p:sldId id="278" r:id="rId20"/>
    <p:sldId id="259" r:id="rId21"/>
    <p:sldId id="279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2812E-53B2-40BB-A4EB-C44B4C7A479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04822-0E68-4489-B658-4AF5F9224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6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5323-32F5-449E-9E6E-CE5A7530AF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7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7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0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9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1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3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6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3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0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9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2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E51D-C97A-4564-BC0B-C53B837C8C60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E8D2-ACC4-4BF5-81F1-24C5494C3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9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smtClean="0">
                <a:solidFill>
                  <a:srgbClr val="0000FF"/>
                </a:solidFill>
              </a:rPr>
              <a:t>Part XII</a:t>
            </a:r>
            <a:endParaRPr lang="en-GB" u="sng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</a:rPr>
              <a:t>Homeland </a:t>
            </a:r>
            <a:r>
              <a:rPr lang="en-GB" sz="4800" dirty="0">
                <a:solidFill>
                  <a:schemeClr val="accent1">
                    <a:lumMod val="75000"/>
                  </a:schemeClr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71558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49" y="-130050"/>
            <a:ext cx="8915401" cy="689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7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9" y="0"/>
            <a:ext cx="8734425" cy="69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Comments about the dose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Dose in </a:t>
            </a:r>
            <a:r>
              <a:rPr lang="en-GB" dirty="0" err="1"/>
              <a:t>Sv</a:t>
            </a:r>
            <a:r>
              <a:rPr lang="en-GB" dirty="0"/>
              <a:t> = Absorbed Dose in </a:t>
            </a:r>
            <a:r>
              <a:rPr lang="en-GB" dirty="0" err="1"/>
              <a:t>Gy</a:t>
            </a:r>
            <a:r>
              <a:rPr lang="en-GB" dirty="0"/>
              <a:t> x radiation weighting factor (WR)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31059" y="310542"/>
          <a:ext cx="7326756" cy="6437726"/>
        </p:xfrm>
        <a:graphic>
          <a:graphicData uri="http://schemas.openxmlformats.org/drawingml/2006/table">
            <a:tbl>
              <a:tblPr/>
              <a:tblGrid>
                <a:gridCol w="2442252"/>
                <a:gridCol w="2442252"/>
                <a:gridCol w="2442252"/>
              </a:tblGrid>
              <a:tr h="256089">
                <a:tc gridSpan="3">
                  <a:txBody>
                    <a:bodyPr/>
                    <a:lstStyle/>
                    <a:p>
                      <a:pPr fontAlgn="t"/>
                      <a:r>
                        <a:rPr lang="en-GB" sz="900" b="1" dirty="0">
                          <a:solidFill>
                            <a:srgbClr val="607AA3"/>
                          </a:solidFill>
                          <a:effectLst/>
                          <a:latin typeface="Georgia" panose="02040502050405020303" pitchFamily="18" charset="0"/>
                        </a:rPr>
                        <a:t>Imaging procedures and their approximate effective radiation doses*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031">
                <a:tc>
                  <a:txBody>
                    <a:bodyPr/>
                    <a:lstStyle/>
                    <a:p>
                      <a:pPr fontAlgn="t"/>
                      <a:r>
                        <a:rPr lang="en-GB" sz="900" b="1">
                          <a:solidFill>
                            <a:srgbClr val="3B3B3B"/>
                          </a:solidFill>
                          <a:effectLst/>
                        </a:rPr>
                        <a:t>Procedure</a:t>
                      </a:r>
                      <a:endParaRPr lang="en-GB" sz="900">
                        <a:effectLst/>
                      </a:endParaRP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b="1">
                          <a:solidFill>
                            <a:srgbClr val="3B3B3B"/>
                          </a:solidFill>
                          <a:effectLst/>
                        </a:rPr>
                        <a:t>Average effective dose (mSv)</a:t>
                      </a:r>
                      <a:endParaRPr lang="en-GB" sz="900">
                        <a:effectLst/>
                      </a:endParaRP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b="1">
                          <a:solidFill>
                            <a:srgbClr val="3B3B3B"/>
                          </a:solidFill>
                          <a:effectLst/>
                        </a:rPr>
                        <a:t>Range reported in the literature (mSv)</a:t>
                      </a:r>
                      <a:endParaRPr lang="en-GB" sz="900">
                        <a:effectLst/>
                      </a:endParaRP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Bone density test+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0.001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0.00–0.035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X-ray, arm or leg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0.001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0.0002–0.1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X-ray, panoramic dental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0.01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0.007–0.09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X-ray, chest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0.1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0.05–0.24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X-ray, abdominal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0.7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0.04–1.1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Mammogram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0.4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0.10–0.6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X-ray, lumbar spine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1.5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0.5–1.8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CT, head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2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0.9–4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CT, cardiac for calcium scoring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3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1.0–12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Nuclear imaging, bone scan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6.3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900">
                        <a:effectLst/>
                      </a:endParaRP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effectLst/>
                        </a:rPr>
                        <a:t>CT, spine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6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1.5–10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CT, pelvis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6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3.3–10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CT, chest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7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4.0–18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CT, abdomen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8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3.5–25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CT, colonoscopy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10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4.0–13.2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CT, angiogram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16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5.0–32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CT, whole body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variable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20 or more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089"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Nuclear imaging, cardiac stress test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40.7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900">
                        <a:effectLst/>
                      </a:endParaRP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57973">
                <a:tc gridSpan="3">
                  <a:txBody>
                    <a:bodyPr/>
                    <a:lstStyle/>
                    <a:p>
                      <a:pPr fontAlgn="t"/>
                      <a:r>
                        <a:rPr lang="en-GB" sz="900">
                          <a:effectLst/>
                        </a:rPr>
                        <a:t>*The actual radiation exposure depends on many things, including the device itself, the duration of the scan, your size, and the sensitivity of the tissue being targeted.</a:t>
                      </a:r>
                    </a:p>
                    <a:p>
                      <a:pPr fontAlgn="t"/>
                      <a:r>
                        <a:rPr lang="en-GB" sz="900">
                          <a:effectLst/>
                        </a:rPr>
                        <a:t>+Dual energy x-ray absorptiometry, or DXA.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031">
                <a:tc gridSpan="3"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effectLst/>
                        </a:rPr>
                        <a:t>Source: </a:t>
                      </a:r>
                      <a:r>
                        <a:rPr lang="en-GB" sz="900" dirty="0" err="1">
                          <a:effectLst/>
                        </a:rPr>
                        <a:t>Mettler</a:t>
                      </a:r>
                      <a:r>
                        <a:rPr lang="en-GB" sz="900" dirty="0">
                          <a:effectLst/>
                        </a:rPr>
                        <a:t> FA, et al. “Effective Doses in Radiology and Diagnostic Nuclear Medicine: A </a:t>
                      </a:r>
                      <a:r>
                        <a:rPr lang="en-GB" sz="900" dirty="0" err="1">
                          <a:effectLst/>
                        </a:rPr>
                        <a:t>Catalog</a:t>
                      </a:r>
                      <a:r>
                        <a:rPr lang="en-GB" sz="900" dirty="0">
                          <a:effectLst/>
                        </a:rPr>
                        <a:t>,” </a:t>
                      </a:r>
                      <a:r>
                        <a:rPr lang="en-GB" sz="900" i="1" dirty="0">
                          <a:effectLst/>
                        </a:rPr>
                        <a:t>Radiology</a:t>
                      </a:r>
                      <a:r>
                        <a:rPr lang="en-GB" sz="900" dirty="0">
                          <a:effectLst/>
                        </a:rPr>
                        <a:t> (July 2008), Vol. 248, pp. 254–63.</a:t>
                      </a:r>
                    </a:p>
                  </a:txBody>
                  <a:tcPr marL="18821" marR="18821" marT="18821" marB="188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4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926" y="-786919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Muon tomography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050322135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48" y="2581139"/>
            <a:ext cx="4698574" cy="324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i_Am_Nuclear_smuggling_article_0408098_3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3"/>
          <a:stretch>
            <a:fillRect/>
          </a:stretch>
        </p:blipFill>
        <p:spPr bwMode="auto">
          <a:xfrm>
            <a:off x="7423116" y="2882164"/>
            <a:ext cx="4249738" cy="28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61D-53E9-4DDE-84C4-41AE6B8CCF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5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Fl. Tech Concept – MT with MPGDs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863726" y="1136651"/>
            <a:ext cx="880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chemeClr val="accent2"/>
                </a:solidFill>
              </a:rPr>
              <a:t>Use </a:t>
            </a:r>
            <a:r>
              <a:rPr lang="en-US" altLang="en-US" sz="2000" b="1">
                <a:solidFill>
                  <a:srgbClr val="993366"/>
                </a:solidFill>
              </a:rPr>
              <a:t>M</a:t>
            </a:r>
            <a:r>
              <a:rPr lang="en-US" altLang="en-US" sz="2000" b="1">
                <a:solidFill>
                  <a:schemeClr val="accent2"/>
                </a:solidFill>
              </a:rPr>
              <a:t>icro </a:t>
            </a:r>
            <a:r>
              <a:rPr lang="en-US" altLang="en-US" sz="2000" b="1">
                <a:solidFill>
                  <a:srgbClr val="993366"/>
                </a:solidFill>
              </a:rPr>
              <a:t>P</a:t>
            </a:r>
            <a:r>
              <a:rPr lang="en-US" altLang="en-US" sz="2000" b="1">
                <a:solidFill>
                  <a:schemeClr val="accent2"/>
                </a:solidFill>
              </a:rPr>
              <a:t>attern </a:t>
            </a:r>
            <a:r>
              <a:rPr lang="en-US" altLang="en-US" sz="2000" b="1">
                <a:solidFill>
                  <a:srgbClr val="993366"/>
                </a:solidFill>
              </a:rPr>
              <a:t>G</a:t>
            </a:r>
            <a:r>
              <a:rPr lang="en-US" altLang="en-US" sz="2000" b="1">
                <a:solidFill>
                  <a:schemeClr val="accent2"/>
                </a:solidFill>
              </a:rPr>
              <a:t>aseous </a:t>
            </a:r>
            <a:r>
              <a:rPr lang="en-US" altLang="en-US" sz="2000" b="1">
                <a:solidFill>
                  <a:srgbClr val="993366"/>
                </a:solidFill>
              </a:rPr>
              <a:t>D</a:t>
            </a:r>
            <a:r>
              <a:rPr lang="en-US" altLang="en-US" sz="2000" b="1">
                <a:solidFill>
                  <a:schemeClr val="accent2"/>
                </a:solidFill>
              </a:rPr>
              <a:t>etectors for tracking cosmic ray muons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9671051" y="4257675"/>
            <a:ext cx="404813" cy="273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9671050" y="5846763"/>
            <a:ext cx="450850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524001" y="1592264"/>
            <a:ext cx="3433763" cy="508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accent2"/>
                </a:solidFill>
                <a:cs typeface="Arial" panose="020B0604020202020204" pitchFamily="34" charset="0"/>
              </a:rPr>
              <a:t>ADVANTAGES:</a:t>
            </a:r>
          </a:p>
          <a:p>
            <a:r>
              <a:rPr lang="en-US" altLang="en-US" sz="1200" b="1"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200" b="1">
                <a:cs typeface="Arial" panose="020B0604020202020204" pitchFamily="34" charset="0"/>
              </a:rPr>
              <a:t> excellent spatial resolution  </a:t>
            </a:r>
          </a:p>
          <a:p>
            <a:r>
              <a:rPr lang="en-US" altLang="en-US" sz="1200" b="1">
                <a:cs typeface="Arial" panose="020B0604020202020204" pitchFamily="34" charset="0"/>
              </a:rPr>
              <a:t>    improves scattering angle </a:t>
            </a:r>
          </a:p>
          <a:p>
            <a:r>
              <a:rPr lang="en-US" altLang="en-US" sz="1200" b="1">
                <a:cs typeface="Arial" panose="020B0604020202020204" pitchFamily="34" charset="0"/>
              </a:rPr>
              <a:t>    measurement</a:t>
            </a:r>
          </a:p>
          <a:p>
            <a:endParaRPr lang="el-GR" altLang="en-US" sz="1200" b="1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200" b="1">
                <a:cs typeface="Arial" panose="020B0604020202020204" pitchFamily="34" charset="0"/>
              </a:rPr>
              <a:t> compact detector structure allows</a:t>
            </a:r>
          </a:p>
          <a:p>
            <a:pPr>
              <a:spcAft>
                <a:spcPct val="20000"/>
              </a:spcAft>
            </a:pPr>
            <a:r>
              <a:rPr lang="en-US" altLang="en-US" sz="1200" b="1">
                <a:cs typeface="Arial" panose="020B0604020202020204" pitchFamily="34" charset="0"/>
              </a:rPr>
              <a:t>     for more compact MT station design</a:t>
            </a:r>
          </a:p>
          <a:p>
            <a:pPr lvl="1">
              <a:buFontTx/>
              <a:buChar char="•"/>
            </a:pPr>
            <a:r>
              <a:rPr lang="en-US" altLang="en-US" sz="1200" b="1">
                <a:cs typeface="Arial" panose="020B0604020202020204" pitchFamily="34" charset="0"/>
              </a:rPr>
              <a:t> thin detector layers </a:t>
            </a:r>
          </a:p>
          <a:p>
            <a:pPr lvl="1">
              <a:buFontTx/>
              <a:buChar char="•"/>
            </a:pPr>
            <a:r>
              <a:rPr lang="en-US" altLang="en-US" sz="1200" b="1">
                <a:cs typeface="Arial" panose="020B0604020202020204" pitchFamily="34" charset="0"/>
              </a:rPr>
              <a:t> small gaps between layers</a:t>
            </a:r>
          </a:p>
          <a:p>
            <a:pPr lvl="1">
              <a:buFontTx/>
              <a:buChar char="•"/>
            </a:pPr>
            <a:r>
              <a:rPr lang="en-US" altLang="en-US" sz="1200" b="1">
                <a:cs typeface="Arial" panose="020B0604020202020204" pitchFamily="34" charset="0"/>
              </a:rPr>
              <a:t> smaller scattering in detector itself</a:t>
            </a:r>
          </a:p>
          <a:p>
            <a:pPr lvl="1"/>
            <a:endParaRPr lang="en-US" altLang="en-US" sz="1200" b="1">
              <a:cs typeface="Arial" panose="020B0604020202020204" pitchFamily="34" charset="0"/>
            </a:endParaRPr>
          </a:p>
          <a:p>
            <a:pPr lvl="1"/>
            <a:endParaRPr lang="en-US" altLang="en-US" sz="1200" b="1">
              <a:cs typeface="Arial" panose="020B0604020202020204" pitchFamily="34" charset="0"/>
            </a:endParaRPr>
          </a:p>
          <a:p>
            <a:r>
              <a:rPr lang="en-US" altLang="en-US" sz="1400" b="1">
                <a:solidFill>
                  <a:schemeClr val="accent2"/>
                </a:solidFill>
                <a:cs typeface="Arial" panose="020B0604020202020204" pitchFamily="34" charset="0"/>
              </a:rPr>
              <a:t>CHALLENGES:</a:t>
            </a:r>
          </a:p>
          <a:p>
            <a:endParaRPr lang="en-US" altLang="en-US" sz="1400" b="1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200" b="1">
                <a:cs typeface="Arial" panose="020B0604020202020204" pitchFamily="34" charset="0"/>
              </a:rPr>
              <a:t> requires large-area MPGDs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b="1">
                <a:cs typeface="Arial" panose="020B0604020202020204" pitchFamily="34" charset="0"/>
              </a:rPr>
              <a:t>    (MPGDs as muon detector !)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sz="1200" b="1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200" b="1">
                <a:cs typeface="Arial" panose="020B0604020202020204" pitchFamily="34" charset="0"/>
              </a:rPr>
              <a:t> large number of electronics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b="1">
                <a:cs typeface="Arial" panose="020B0604020202020204" pitchFamily="34" charset="0"/>
              </a:rPr>
              <a:t>    channels (but occupancies very low)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200" b="1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200" b="1">
                <a:cs typeface="Arial" panose="020B0604020202020204" pitchFamily="34" charset="0"/>
              </a:rPr>
              <a:t> low rates from cosmics, need good eff.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sz="1200" b="1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200" b="1">
                <a:cs typeface="Arial" panose="020B0604020202020204" pitchFamily="34" charset="0"/>
              </a:rPr>
              <a:t> cost (but access to funding outside HEP)</a:t>
            </a:r>
          </a:p>
          <a:p>
            <a:pPr>
              <a:buFontTx/>
              <a:buChar char="•"/>
            </a:pPr>
            <a:endParaRPr lang="en-US" altLang="en-US" sz="1200" b="1">
              <a:cs typeface="Arial" panose="020B0604020202020204" pitchFamily="34" charset="0"/>
            </a:endParaRPr>
          </a:p>
          <a:p>
            <a:r>
              <a:rPr lang="en-US" altLang="en-US" sz="1400" b="1">
                <a:cs typeface="Arial" panose="020B0604020202020204" pitchFamily="34" charset="0"/>
              </a:rPr>
              <a:t>         </a:t>
            </a:r>
            <a:r>
              <a:rPr lang="en-US" altLang="en-US" sz="1600" b="1">
                <a:solidFill>
                  <a:srgbClr val="993366"/>
                </a:solidFill>
                <a:cs typeface="Arial" panose="020B0604020202020204" pitchFamily="34" charset="0"/>
              </a:rPr>
              <a:t>That’s why we’re here today</a:t>
            </a:r>
            <a:r>
              <a:rPr lang="en-US" altLang="en-US" sz="1400" b="1">
                <a:solidFill>
                  <a:srgbClr val="993366"/>
                </a:solidFill>
                <a:cs typeface="Arial" panose="020B0604020202020204" pitchFamily="34" charset="0"/>
              </a:rPr>
              <a:t>!</a:t>
            </a:r>
            <a:endParaRPr lang="el-GR" altLang="en-US" sz="1200" b="1">
              <a:cs typeface="Arial" panose="020B0604020202020204" pitchFamily="34" charset="0"/>
            </a:endParaRPr>
          </a:p>
        </p:txBody>
      </p:sp>
      <p:grpSp>
        <p:nvGrpSpPr>
          <p:cNvPr id="83975" name="Group 7"/>
          <p:cNvGrpSpPr>
            <a:grpSpLocks/>
          </p:cNvGrpSpPr>
          <p:nvPr/>
        </p:nvGrpSpPr>
        <p:grpSpPr bwMode="auto">
          <a:xfrm rot="-178888">
            <a:off x="4418014" y="4865689"/>
            <a:ext cx="3640137" cy="319087"/>
            <a:chOff x="1680" y="2784"/>
            <a:chExt cx="2640" cy="192"/>
          </a:xfrm>
        </p:grpSpPr>
        <p:sp>
          <p:nvSpPr>
            <p:cNvPr id="83976" name="AutoShape 8"/>
            <p:cNvSpPr>
              <a:spLocks noChangeArrowheads="1"/>
            </p:cNvSpPr>
            <p:nvPr/>
          </p:nvSpPr>
          <p:spPr bwMode="auto">
            <a:xfrm>
              <a:off x="1680" y="2784"/>
              <a:ext cx="2640" cy="192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>
              <a:off x="1680" y="2880"/>
              <a:ext cx="12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 flipV="1">
              <a:off x="2976" y="2880"/>
              <a:ext cx="13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3979" name="Picture 11" descr="j01489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25714" r="19048" b="47142"/>
          <a:stretch>
            <a:fillRect/>
          </a:stretch>
        </p:blipFill>
        <p:spPr bwMode="auto">
          <a:xfrm>
            <a:off x="4606925" y="2000250"/>
            <a:ext cx="32464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4432301" y="2217739"/>
            <a:ext cx="347663" cy="160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 rot="10415787" flipH="1">
            <a:off x="4481514" y="2071689"/>
            <a:ext cx="2319337" cy="160337"/>
          </a:xfrm>
          <a:prstGeom prst="parallelogram">
            <a:avLst>
              <a:gd name="adj" fmla="val 1517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 rot="10886463" flipV="1">
            <a:off x="6238875" y="1984375"/>
            <a:ext cx="1924050" cy="1333500"/>
          </a:xfrm>
          <a:prstGeom prst="parallelogram">
            <a:avLst>
              <a:gd name="adj" fmla="val 11305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H="1">
            <a:off x="5730876" y="4940301"/>
            <a:ext cx="161925" cy="176213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H="1">
            <a:off x="5422900" y="5200651"/>
            <a:ext cx="215900" cy="233363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6089650" y="1616075"/>
            <a:ext cx="69850" cy="166688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6" name="Arc 18"/>
          <p:cNvSpPr>
            <a:spLocks/>
          </p:cNvSpPr>
          <p:nvPr/>
        </p:nvSpPr>
        <p:spPr bwMode="auto">
          <a:xfrm rot="8624769">
            <a:off x="6623050" y="4081464"/>
            <a:ext cx="342900" cy="395287"/>
          </a:xfrm>
          <a:custGeom>
            <a:avLst/>
            <a:gdLst>
              <a:gd name="G0" fmla="+- 2776 0 0"/>
              <a:gd name="G1" fmla="+- 21600 0 0"/>
              <a:gd name="G2" fmla="+- 21600 0 0"/>
              <a:gd name="T0" fmla="*/ 0 w 24376"/>
              <a:gd name="T1" fmla="*/ 179 h 29528"/>
              <a:gd name="T2" fmla="*/ 22868 w 24376"/>
              <a:gd name="T3" fmla="*/ 29528 h 29528"/>
              <a:gd name="T4" fmla="*/ 2776 w 24376"/>
              <a:gd name="T5" fmla="*/ 21600 h 29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376" h="29528" fill="none" extrusionOk="0">
                <a:moveTo>
                  <a:pt x="0" y="179"/>
                </a:moveTo>
                <a:cubicBezTo>
                  <a:pt x="920" y="59"/>
                  <a:pt x="1847" y="0"/>
                  <a:pt x="2776" y="0"/>
                </a:cubicBezTo>
                <a:cubicBezTo>
                  <a:pt x="14705" y="0"/>
                  <a:pt x="24376" y="9670"/>
                  <a:pt x="24376" y="21600"/>
                </a:cubicBezTo>
                <a:cubicBezTo>
                  <a:pt x="24376" y="24313"/>
                  <a:pt x="23864" y="27003"/>
                  <a:pt x="22868" y="29528"/>
                </a:cubicBezTo>
              </a:path>
              <a:path w="24376" h="29528" stroke="0" extrusionOk="0">
                <a:moveTo>
                  <a:pt x="0" y="179"/>
                </a:moveTo>
                <a:cubicBezTo>
                  <a:pt x="920" y="59"/>
                  <a:pt x="1847" y="0"/>
                  <a:pt x="2776" y="0"/>
                </a:cubicBezTo>
                <a:cubicBezTo>
                  <a:pt x="14705" y="0"/>
                  <a:pt x="24376" y="9670"/>
                  <a:pt x="24376" y="21600"/>
                </a:cubicBezTo>
                <a:cubicBezTo>
                  <a:pt x="24376" y="24313"/>
                  <a:pt x="23864" y="27003"/>
                  <a:pt x="22868" y="29528"/>
                </a:cubicBezTo>
                <a:lnTo>
                  <a:pt x="2776" y="2160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4649789" y="2259013"/>
            <a:ext cx="325437" cy="88900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5307014" y="4927601"/>
            <a:ext cx="26987" cy="176213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>
            <a:off x="5343526" y="5184776"/>
            <a:ext cx="36513" cy="239713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90" name="Arc 22"/>
          <p:cNvSpPr>
            <a:spLocks/>
          </p:cNvSpPr>
          <p:nvPr/>
        </p:nvSpPr>
        <p:spPr bwMode="auto">
          <a:xfrm flipV="1">
            <a:off x="5245101" y="4511675"/>
            <a:ext cx="252413" cy="128588"/>
          </a:xfrm>
          <a:custGeom>
            <a:avLst/>
            <a:gdLst>
              <a:gd name="G0" fmla="+- 0 0 0"/>
              <a:gd name="G1" fmla="+- 21518 0 0"/>
              <a:gd name="G2" fmla="+- 21600 0 0"/>
              <a:gd name="T0" fmla="*/ 1885 w 15274"/>
              <a:gd name="T1" fmla="*/ 0 h 21518"/>
              <a:gd name="T2" fmla="*/ 15274 w 15274"/>
              <a:gd name="T3" fmla="*/ 6244 h 21518"/>
              <a:gd name="T4" fmla="*/ 0 w 15274"/>
              <a:gd name="T5" fmla="*/ 21518 h 2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74" h="21518" fill="none" extrusionOk="0">
                <a:moveTo>
                  <a:pt x="1884" y="0"/>
                </a:moveTo>
                <a:cubicBezTo>
                  <a:pt x="6942" y="443"/>
                  <a:pt x="11683" y="2654"/>
                  <a:pt x="15273" y="6244"/>
                </a:cubicBezTo>
              </a:path>
              <a:path w="15274" h="21518" stroke="0" extrusionOk="0">
                <a:moveTo>
                  <a:pt x="1884" y="0"/>
                </a:moveTo>
                <a:cubicBezTo>
                  <a:pt x="6942" y="443"/>
                  <a:pt x="11683" y="2654"/>
                  <a:pt x="15273" y="6244"/>
                </a:cubicBezTo>
                <a:lnTo>
                  <a:pt x="0" y="215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>
            <a:off x="4465639" y="1741489"/>
            <a:ext cx="84137" cy="230187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92" name="Oval 24"/>
          <p:cNvSpPr>
            <a:spLocks noChangeArrowheads="1"/>
          </p:cNvSpPr>
          <p:nvPr/>
        </p:nvSpPr>
        <p:spPr bwMode="auto">
          <a:xfrm>
            <a:off x="6804026" y="3679826"/>
            <a:ext cx="144463" cy="1635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6291263" y="2163763"/>
            <a:ext cx="322262" cy="862012"/>
          </a:xfrm>
          <a:prstGeom prst="line">
            <a:avLst/>
          </a:prstGeom>
          <a:noFill/>
          <a:ln w="28575" cap="rnd">
            <a:solidFill>
              <a:srgbClr val="FF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 flipH="1">
            <a:off x="6199188" y="3751263"/>
            <a:ext cx="677862" cy="823912"/>
          </a:xfrm>
          <a:prstGeom prst="line">
            <a:avLst/>
          </a:prstGeom>
          <a:noFill/>
          <a:ln w="28575" cap="rnd">
            <a:solidFill>
              <a:srgbClr val="FF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6661028" y="4014788"/>
            <a:ext cx="3209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n-US" sz="1600">
                <a:solidFill>
                  <a:schemeClr val="bg1"/>
                </a:solidFill>
                <a:cs typeface="Arial" panose="020B0604020202020204" pitchFamily="34" charset="0"/>
              </a:rPr>
              <a:t>Θ</a:t>
            </a:r>
            <a:endParaRPr lang="el-GR" altLang="en-US" sz="1600" baseline="-25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3996" name="Oval 28"/>
          <p:cNvSpPr>
            <a:spLocks noChangeArrowheads="1"/>
          </p:cNvSpPr>
          <p:nvPr/>
        </p:nvSpPr>
        <p:spPr bwMode="auto">
          <a:xfrm>
            <a:off x="5024438" y="3463925"/>
            <a:ext cx="144462" cy="1651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97" name="AutoShape 29"/>
          <p:cNvSpPr>
            <a:spLocks noChangeArrowheads="1"/>
          </p:cNvSpPr>
          <p:nvPr/>
        </p:nvSpPr>
        <p:spPr bwMode="auto">
          <a:xfrm rot="10415787" flipH="1">
            <a:off x="4429125" y="1866901"/>
            <a:ext cx="2355850" cy="169863"/>
          </a:xfrm>
          <a:prstGeom prst="parallelogram">
            <a:avLst>
              <a:gd name="adj" fmla="val 14549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98" name="AutoShape 30"/>
          <p:cNvSpPr>
            <a:spLocks noChangeArrowheads="1"/>
          </p:cNvSpPr>
          <p:nvPr/>
        </p:nvSpPr>
        <p:spPr bwMode="auto">
          <a:xfrm rot="10886463" flipV="1">
            <a:off x="6399213" y="1733551"/>
            <a:ext cx="1695450" cy="1370013"/>
          </a:xfrm>
          <a:prstGeom prst="parallelogram">
            <a:avLst>
              <a:gd name="adj" fmla="val 11017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>
            <a:off x="6186488" y="1881188"/>
            <a:ext cx="31750" cy="74612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>
            <a:off x="4418014" y="2030413"/>
            <a:ext cx="358775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>
            <a:off x="4586288" y="2068514"/>
            <a:ext cx="42862" cy="130175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>
            <a:off x="6604001" y="1714500"/>
            <a:ext cx="1497013" cy="1417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3" name="Freeform 35"/>
          <p:cNvSpPr>
            <a:spLocks/>
          </p:cNvSpPr>
          <p:nvPr/>
        </p:nvSpPr>
        <p:spPr bwMode="auto">
          <a:xfrm>
            <a:off x="6030913" y="1928813"/>
            <a:ext cx="595312" cy="88900"/>
          </a:xfrm>
          <a:custGeom>
            <a:avLst/>
            <a:gdLst>
              <a:gd name="T0" fmla="*/ 0 w 432"/>
              <a:gd name="T1" fmla="*/ 53 h 53"/>
              <a:gd name="T2" fmla="*/ 57 w 432"/>
              <a:gd name="T3" fmla="*/ 44 h 53"/>
              <a:gd name="T4" fmla="*/ 123 w 432"/>
              <a:gd name="T5" fmla="*/ 38 h 53"/>
              <a:gd name="T6" fmla="*/ 222 w 432"/>
              <a:gd name="T7" fmla="*/ 26 h 53"/>
              <a:gd name="T8" fmla="*/ 288 w 432"/>
              <a:gd name="T9" fmla="*/ 17 h 53"/>
              <a:gd name="T10" fmla="*/ 408 w 432"/>
              <a:gd name="T11" fmla="*/ 5 h 53"/>
              <a:gd name="T12" fmla="*/ 408 w 432"/>
              <a:gd name="T13" fmla="*/ 23 h 53"/>
              <a:gd name="T14" fmla="*/ 405 w 432"/>
              <a:gd name="T15" fmla="*/ 17 h 53"/>
              <a:gd name="T16" fmla="*/ 396 w 432"/>
              <a:gd name="T17" fmla="*/ 14 h 53"/>
              <a:gd name="T18" fmla="*/ 303 w 432"/>
              <a:gd name="T19" fmla="*/ 11 h 53"/>
              <a:gd name="T20" fmla="*/ 396 w 432"/>
              <a:gd name="T21" fmla="*/ 5 h 53"/>
              <a:gd name="T22" fmla="*/ 429 w 432"/>
              <a:gd name="T23" fmla="*/ 14 h 53"/>
              <a:gd name="T24" fmla="*/ 432 w 432"/>
              <a:gd name="T25" fmla="*/ 2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2" h="53">
                <a:moveTo>
                  <a:pt x="0" y="53"/>
                </a:moveTo>
                <a:cubicBezTo>
                  <a:pt x="41" y="49"/>
                  <a:pt x="22" y="53"/>
                  <a:pt x="57" y="44"/>
                </a:cubicBezTo>
                <a:cubicBezTo>
                  <a:pt x="78" y="39"/>
                  <a:pt x="123" y="38"/>
                  <a:pt x="123" y="38"/>
                </a:cubicBezTo>
                <a:cubicBezTo>
                  <a:pt x="155" y="30"/>
                  <a:pt x="189" y="30"/>
                  <a:pt x="222" y="26"/>
                </a:cubicBezTo>
                <a:cubicBezTo>
                  <a:pt x="245" y="18"/>
                  <a:pt x="260" y="19"/>
                  <a:pt x="288" y="17"/>
                </a:cubicBezTo>
                <a:cubicBezTo>
                  <a:pt x="340" y="4"/>
                  <a:pt x="306" y="8"/>
                  <a:pt x="408" y="5"/>
                </a:cubicBezTo>
                <a:cubicBezTo>
                  <a:pt x="426" y="10"/>
                  <a:pt x="421" y="15"/>
                  <a:pt x="408" y="23"/>
                </a:cubicBezTo>
                <a:cubicBezTo>
                  <a:pt x="376" y="15"/>
                  <a:pt x="405" y="25"/>
                  <a:pt x="405" y="17"/>
                </a:cubicBezTo>
                <a:cubicBezTo>
                  <a:pt x="405" y="14"/>
                  <a:pt x="399" y="14"/>
                  <a:pt x="396" y="14"/>
                </a:cubicBezTo>
                <a:cubicBezTo>
                  <a:pt x="365" y="12"/>
                  <a:pt x="334" y="12"/>
                  <a:pt x="303" y="11"/>
                </a:cubicBezTo>
                <a:cubicBezTo>
                  <a:pt x="335" y="0"/>
                  <a:pt x="363" y="2"/>
                  <a:pt x="396" y="5"/>
                </a:cubicBezTo>
                <a:cubicBezTo>
                  <a:pt x="407" y="7"/>
                  <a:pt x="429" y="14"/>
                  <a:pt x="429" y="14"/>
                </a:cubicBezTo>
                <a:cubicBezTo>
                  <a:pt x="432" y="24"/>
                  <a:pt x="432" y="20"/>
                  <a:pt x="432" y="2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4" name="Freeform 36"/>
          <p:cNvSpPr>
            <a:spLocks/>
          </p:cNvSpPr>
          <p:nvPr/>
        </p:nvSpPr>
        <p:spPr bwMode="auto">
          <a:xfrm>
            <a:off x="5959476" y="1744663"/>
            <a:ext cx="595313" cy="88900"/>
          </a:xfrm>
          <a:custGeom>
            <a:avLst/>
            <a:gdLst>
              <a:gd name="T0" fmla="*/ 0 w 432"/>
              <a:gd name="T1" fmla="*/ 53 h 53"/>
              <a:gd name="T2" fmla="*/ 57 w 432"/>
              <a:gd name="T3" fmla="*/ 44 h 53"/>
              <a:gd name="T4" fmla="*/ 123 w 432"/>
              <a:gd name="T5" fmla="*/ 38 h 53"/>
              <a:gd name="T6" fmla="*/ 222 w 432"/>
              <a:gd name="T7" fmla="*/ 26 h 53"/>
              <a:gd name="T8" fmla="*/ 288 w 432"/>
              <a:gd name="T9" fmla="*/ 17 h 53"/>
              <a:gd name="T10" fmla="*/ 408 w 432"/>
              <a:gd name="T11" fmla="*/ 5 h 53"/>
              <a:gd name="T12" fmla="*/ 408 w 432"/>
              <a:gd name="T13" fmla="*/ 23 h 53"/>
              <a:gd name="T14" fmla="*/ 405 w 432"/>
              <a:gd name="T15" fmla="*/ 17 h 53"/>
              <a:gd name="T16" fmla="*/ 396 w 432"/>
              <a:gd name="T17" fmla="*/ 14 h 53"/>
              <a:gd name="T18" fmla="*/ 303 w 432"/>
              <a:gd name="T19" fmla="*/ 11 h 53"/>
              <a:gd name="T20" fmla="*/ 396 w 432"/>
              <a:gd name="T21" fmla="*/ 5 h 53"/>
              <a:gd name="T22" fmla="*/ 429 w 432"/>
              <a:gd name="T23" fmla="*/ 14 h 53"/>
              <a:gd name="T24" fmla="*/ 432 w 432"/>
              <a:gd name="T25" fmla="*/ 2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2" h="53">
                <a:moveTo>
                  <a:pt x="0" y="53"/>
                </a:moveTo>
                <a:cubicBezTo>
                  <a:pt x="41" y="49"/>
                  <a:pt x="22" y="53"/>
                  <a:pt x="57" y="44"/>
                </a:cubicBezTo>
                <a:cubicBezTo>
                  <a:pt x="78" y="39"/>
                  <a:pt x="123" y="38"/>
                  <a:pt x="123" y="38"/>
                </a:cubicBezTo>
                <a:cubicBezTo>
                  <a:pt x="155" y="30"/>
                  <a:pt x="189" y="30"/>
                  <a:pt x="222" y="26"/>
                </a:cubicBezTo>
                <a:cubicBezTo>
                  <a:pt x="245" y="18"/>
                  <a:pt x="260" y="19"/>
                  <a:pt x="288" y="17"/>
                </a:cubicBezTo>
                <a:cubicBezTo>
                  <a:pt x="340" y="4"/>
                  <a:pt x="306" y="8"/>
                  <a:pt x="408" y="5"/>
                </a:cubicBezTo>
                <a:cubicBezTo>
                  <a:pt x="426" y="10"/>
                  <a:pt x="421" y="15"/>
                  <a:pt x="408" y="23"/>
                </a:cubicBezTo>
                <a:cubicBezTo>
                  <a:pt x="376" y="15"/>
                  <a:pt x="405" y="25"/>
                  <a:pt x="405" y="17"/>
                </a:cubicBezTo>
                <a:cubicBezTo>
                  <a:pt x="405" y="14"/>
                  <a:pt x="399" y="14"/>
                  <a:pt x="396" y="14"/>
                </a:cubicBezTo>
                <a:cubicBezTo>
                  <a:pt x="365" y="12"/>
                  <a:pt x="334" y="12"/>
                  <a:pt x="303" y="11"/>
                </a:cubicBezTo>
                <a:cubicBezTo>
                  <a:pt x="335" y="0"/>
                  <a:pt x="363" y="2"/>
                  <a:pt x="396" y="5"/>
                </a:cubicBezTo>
                <a:cubicBezTo>
                  <a:pt x="407" y="7"/>
                  <a:pt x="429" y="14"/>
                  <a:pt x="429" y="14"/>
                </a:cubicBezTo>
                <a:cubicBezTo>
                  <a:pt x="432" y="24"/>
                  <a:pt x="432" y="20"/>
                  <a:pt x="432" y="2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5" name="Line 37"/>
          <p:cNvSpPr>
            <a:spLocks noChangeShapeType="1"/>
          </p:cNvSpPr>
          <p:nvPr/>
        </p:nvSpPr>
        <p:spPr bwMode="auto">
          <a:xfrm flipV="1">
            <a:off x="4418013" y="1708151"/>
            <a:ext cx="2195512" cy="32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6" name="Line 38"/>
          <p:cNvSpPr>
            <a:spLocks noChangeShapeType="1"/>
          </p:cNvSpPr>
          <p:nvPr/>
        </p:nvSpPr>
        <p:spPr bwMode="auto">
          <a:xfrm flipV="1">
            <a:off x="4448175" y="1912939"/>
            <a:ext cx="2152650" cy="31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7" name="Line 39"/>
          <p:cNvSpPr>
            <a:spLocks noChangeShapeType="1"/>
          </p:cNvSpPr>
          <p:nvPr/>
        </p:nvSpPr>
        <p:spPr bwMode="auto">
          <a:xfrm>
            <a:off x="6589713" y="1900239"/>
            <a:ext cx="1536700" cy="144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5176800" y="4295776"/>
            <a:ext cx="303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n-US" sz="1400">
                <a:solidFill>
                  <a:schemeClr val="bg1"/>
                </a:solidFill>
                <a:cs typeface="Arial" panose="020B0604020202020204" pitchFamily="34" charset="0"/>
              </a:rPr>
              <a:t>Θ</a:t>
            </a:r>
            <a:endParaRPr lang="el-GR" altLang="en-US" sz="1400" baseline="-25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84009" name="Group 41"/>
          <p:cNvGrpSpPr>
            <a:grpSpLocks/>
          </p:cNvGrpSpPr>
          <p:nvPr/>
        </p:nvGrpSpPr>
        <p:grpSpPr bwMode="auto">
          <a:xfrm rot="-143156">
            <a:off x="4418014" y="4625976"/>
            <a:ext cx="3640137" cy="320675"/>
            <a:chOff x="1680" y="2784"/>
            <a:chExt cx="2640" cy="192"/>
          </a:xfrm>
        </p:grpSpPr>
        <p:sp>
          <p:nvSpPr>
            <p:cNvPr id="84010" name="AutoShape 42"/>
            <p:cNvSpPr>
              <a:spLocks noChangeArrowheads="1"/>
            </p:cNvSpPr>
            <p:nvPr/>
          </p:nvSpPr>
          <p:spPr bwMode="auto">
            <a:xfrm>
              <a:off x="1680" y="2784"/>
              <a:ext cx="2640" cy="192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11" name="Line 43"/>
            <p:cNvSpPr>
              <a:spLocks noChangeShapeType="1"/>
            </p:cNvSpPr>
            <p:nvPr/>
          </p:nvSpPr>
          <p:spPr bwMode="auto">
            <a:xfrm>
              <a:off x="1680" y="2880"/>
              <a:ext cx="12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12" name="Line 44"/>
            <p:cNvSpPr>
              <a:spLocks noChangeShapeType="1"/>
            </p:cNvSpPr>
            <p:nvPr/>
          </p:nvSpPr>
          <p:spPr bwMode="auto">
            <a:xfrm flipV="1">
              <a:off x="2976" y="2880"/>
              <a:ext cx="13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4013" name="Line 45"/>
          <p:cNvSpPr>
            <a:spLocks noChangeShapeType="1"/>
          </p:cNvSpPr>
          <p:nvPr/>
        </p:nvSpPr>
        <p:spPr bwMode="auto">
          <a:xfrm>
            <a:off x="6910388" y="3860800"/>
            <a:ext cx="328612" cy="9017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14" name="Line 46"/>
          <p:cNvSpPr>
            <a:spLocks noChangeShapeType="1"/>
          </p:cNvSpPr>
          <p:nvPr/>
        </p:nvSpPr>
        <p:spPr bwMode="auto">
          <a:xfrm flipH="1">
            <a:off x="5984875" y="4568826"/>
            <a:ext cx="217488" cy="258763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15" name="Line 47"/>
          <p:cNvSpPr>
            <a:spLocks noChangeShapeType="1"/>
          </p:cNvSpPr>
          <p:nvPr/>
        </p:nvSpPr>
        <p:spPr bwMode="auto">
          <a:xfrm flipV="1">
            <a:off x="6432551" y="4465639"/>
            <a:ext cx="1674813" cy="4095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16" name="Line 48"/>
          <p:cNvSpPr>
            <a:spLocks noChangeShapeType="1"/>
          </p:cNvSpPr>
          <p:nvPr/>
        </p:nvSpPr>
        <p:spPr bwMode="auto">
          <a:xfrm>
            <a:off x="6445251" y="4946651"/>
            <a:ext cx="1662113" cy="12557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17" name="Line 49"/>
          <p:cNvSpPr>
            <a:spLocks noChangeShapeType="1"/>
          </p:cNvSpPr>
          <p:nvPr/>
        </p:nvSpPr>
        <p:spPr bwMode="auto">
          <a:xfrm>
            <a:off x="5080000" y="3460751"/>
            <a:ext cx="490538" cy="1376363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18" name="Line 50"/>
          <p:cNvSpPr>
            <a:spLocks noChangeShapeType="1"/>
          </p:cNvSpPr>
          <p:nvPr/>
        </p:nvSpPr>
        <p:spPr bwMode="auto">
          <a:xfrm>
            <a:off x="7985125" y="4497388"/>
            <a:ext cx="6350" cy="162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7401836" y="5194301"/>
            <a:ext cx="5998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/>
              <a:t>~ 1 cm</a:t>
            </a:r>
          </a:p>
        </p:txBody>
      </p:sp>
      <p:sp>
        <p:nvSpPr>
          <p:cNvPr id="84020" name="Rectangle 52"/>
          <p:cNvSpPr>
            <a:spLocks noChangeArrowheads="1"/>
          </p:cNvSpPr>
          <p:nvPr/>
        </p:nvSpPr>
        <p:spPr bwMode="auto">
          <a:xfrm>
            <a:off x="10125076" y="4816475"/>
            <a:ext cx="301625" cy="1144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4021" name="Text Box 53"/>
          <p:cNvSpPr txBox="1">
            <a:spLocks noChangeArrowheads="1"/>
          </p:cNvSpPr>
          <p:nvPr/>
        </p:nvSpPr>
        <p:spPr bwMode="auto">
          <a:xfrm>
            <a:off x="8521701" y="5243514"/>
            <a:ext cx="31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e</a:t>
            </a:r>
            <a:r>
              <a:rPr lang="en-US" altLang="en-US" sz="1600" baseline="30000"/>
              <a:t>-</a:t>
            </a:r>
          </a:p>
        </p:txBody>
      </p:sp>
      <p:sp>
        <p:nvSpPr>
          <p:cNvPr id="84022" name="Line 54"/>
          <p:cNvSpPr>
            <a:spLocks noChangeShapeType="1"/>
          </p:cNvSpPr>
          <p:nvPr/>
        </p:nvSpPr>
        <p:spPr bwMode="auto">
          <a:xfrm>
            <a:off x="6548439" y="2849563"/>
            <a:ext cx="314325" cy="881062"/>
          </a:xfrm>
          <a:prstGeom prst="line">
            <a:avLst/>
          </a:prstGeom>
          <a:noFill/>
          <a:ln w="28575" cap="rnd">
            <a:solidFill>
              <a:srgbClr val="FF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8223250" y="3938589"/>
            <a:ext cx="261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000" b="1">
                <a:solidFill>
                  <a:srgbClr val="FF66FF"/>
                </a:solidFill>
                <a:cs typeface="Arial" panose="020B0604020202020204" pitchFamily="34" charset="0"/>
              </a:rPr>
              <a:t>μ</a:t>
            </a:r>
          </a:p>
        </p:txBody>
      </p:sp>
      <p:sp>
        <p:nvSpPr>
          <p:cNvPr id="84024" name="Rectangle 56"/>
          <p:cNvSpPr>
            <a:spLocks noChangeArrowheads="1"/>
          </p:cNvSpPr>
          <p:nvPr/>
        </p:nvSpPr>
        <p:spPr bwMode="auto">
          <a:xfrm>
            <a:off x="9137651" y="4630738"/>
            <a:ext cx="54292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25" name="Rectangle 57"/>
          <p:cNvSpPr>
            <a:spLocks noChangeArrowheads="1"/>
          </p:cNvSpPr>
          <p:nvPr/>
        </p:nvSpPr>
        <p:spPr bwMode="auto">
          <a:xfrm>
            <a:off x="9064626" y="5080001"/>
            <a:ext cx="652463" cy="188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26" name="Rectangle 58"/>
          <p:cNvSpPr>
            <a:spLocks noChangeArrowheads="1"/>
          </p:cNvSpPr>
          <p:nvPr/>
        </p:nvSpPr>
        <p:spPr bwMode="auto">
          <a:xfrm>
            <a:off x="9036051" y="5448300"/>
            <a:ext cx="727075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27" name="Rectangle 59"/>
          <p:cNvSpPr>
            <a:spLocks noChangeArrowheads="1"/>
          </p:cNvSpPr>
          <p:nvPr/>
        </p:nvSpPr>
        <p:spPr bwMode="auto">
          <a:xfrm>
            <a:off x="9028113" y="5856288"/>
            <a:ext cx="6985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28" name="Line 60"/>
          <p:cNvSpPr>
            <a:spLocks noChangeShapeType="1"/>
          </p:cNvSpPr>
          <p:nvPr/>
        </p:nvSpPr>
        <p:spPr bwMode="auto">
          <a:xfrm>
            <a:off x="6488113" y="2667001"/>
            <a:ext cx="82550" cy="225425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29" name="Line 61"/>
          <p:cNvSpPr>
            <a:spLocks noChangeShapeType="1"/>
          </p:cNvSpPr>
          <p:nvPr/>
        </p:nvSpPr>
        <p:spPr bwMode="auto">
          <a:xfrm>
            <a:off x="5099050" y="3522664"/>
            <a:ext cx="198438" cy="1311275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30" name="Line 62"/>
          <p:cNvSpPr>
            <a:spLocks noChangeShapeType="1"/>
          </p:cNvSpPr>
          <p:nvPr/>
        </p:nvSpPr>
        <p:spPr bwMode="auto">
          <a:xfrm>
            <a:off x="4962525" y="3119438"/>
            <a:ext cx="141288" cy="41275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31" name="Rectangle 63"/>
          <p:cNvSpPr>
            <a:spLocks noChangeArrowheads="1"/>
          </p:cNvSpPr>
          <p:nvPr/>
        </p:nvSpPr>
        <p:spPr bwMode="auto">
          <a:xfrm>
            <a:off x="8761413" y="6286500"/>
            <a:ext cx="1701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"/>
              <a:t>Readout electronics</a:t>
            </a:r>
          </a:p>
        </p:txBody>
      </p:sp>
      <p:sp>
        <p:nvSpPr>
          <p:cNvPr id="84032" name="Text Box 64"/>
          <p:cNvSpPr txBox="1">
            <a:spLocks noChangeArrowheads="1"/>
          </p:cNvSpPr>
          <p:nvPr/>
        </p:nvSpPr>
        <p:spPr bwMode="auto">
          <a:xfrm rot="-445311">
            <a:off x="4814901" y="2234084"/>
            <a:ext cx="9492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 b="1">
                <a:solidFill>
                  <a:schemeClr val="bg1"/>
                </a:solidFill>
              </a:rPr>
              <a:t>Cargo container</a:t>
            </a:r>
          </a:p>
        </p:txBody>
      </p:sp>
      <p:sp>
        <p:nvSpPr>
          <p:cNvPr id="84033" name="Text Box 65"/>
          <p:cNvSpPr txBox="1">
            <a:spLocks noChangeArrowheads="1"/>
          </p:cNvSpPr>
          <p:nvPr/>
        </p:nvSpPr>
        <p:spPr bwMode="auto">
          <a:xfrm>
            <a:off x="5572126" y="3363914"/>
            <a:ext cx="909031" cy="11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1">
                <a:solidFill>
                  <a:srgbClr val="FFFF00"/>
                </a:solidFill>
              </a:rPr>
              <a:t>hidden &amp;</a:t>
            </a:r>
          </a:p>
          <a:p>
            <a:r>
              <a:rPr lang="en-US" altLang="en-US" sz="1400" b="1" i="1">
                <a:solidFill>
                  <a:srgbClr val="FFFF00"/>
                </a:solidFill>
              </a:rPr>
              <a:t>shielded</a:t>
            </a:r>
          </a:p>
          <a:p>
            <a:pPr>
              <a:lnSpc>
                <a:spcPct val="80000"/>
              </a:lnSpc>
            </a:pPr>
            <a:r>
              <a:rPr lang="en-US" altLang="en-US" sz="1600" b="1" i="1">
                <a:solidFill>
                  <a:srgbClr val="FFFF00"/>
                </a:solidFill>
              </a:rPr>
              <a:t>high-Z</a:t>
            </a:r>
          </a:p>
          <a:p>
            <a:pPr>
              <a:lnSpc>
                <a:spcPct val="80000"/>
              </a:lnSpc>
            </a:pPr>
            <a:r>
              <a:rPr lang="en-US" altLang="en-US" sz="1600" b="1" i="1">
                <a:solidFill>
                  <a:srgbClr val="FFFF00"/>
                </a:solidFill>
              </a:rPr>
              <a:t>nuclear</a:t>
            </a:r>
          </a:p>
          <a:p>
            <a:pPr>
              <a:lnSpc>
                <a:spcPct val="80000"/>
              </a:lnSpc>
            </a:pPr>
            <a:r>
              <a:rPr lang="en-US" altLang="en-US" sz="1600" b="1" i="1">
                <a:solidFill>
                  <a:srgbClr val="FFFF00"/>
                </a:solidFill>
              </a:rPr>
              <a:t>material</a:t>
            </a:r>
            <a:endParaRPr lang="en-US" altLang="en-US" sz="1000" b="1" i="1">
              <a:solidFill>
                <a:srgbClr val="FFFF00"/>
              </a:solidFill>
            </a:endParaRPr>
          </a:p>
        </p:txBody>
      </p:sp>
      <p:sp>
        <p:nvSpPr>
          <p:cNvPr id="84034" name="Oval 66"/>
          <p:cNvSpPr>
            <a:spLocks noChangeArrowheads="1"/>
          </p:cNvSpPr>
          <p:nvPr/>
        </p:nvSpPr>
        <p:spPr bwMode="auto">
          <a:xfrm>
            <a:off x="6465889" y="3448050"/>
            <a:ext cx="663575" cy="552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4035" name="Picture 67" descr="MCj024109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451225"/>
            <a:ext cx="471488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36" name="Text Box 68"/>
          <p:cNvSpPr txBox="1">
            <a:spLocks noChangeArrowheads="1"/>
          </p:cNvSpPr>
          <p:nvPr/>
        </p:nvSpPr>
        <p:spPr bwMode="auto">
          <a:xfrm>
            <a:off x="4911726" y="5373689"/>
            <a:ext cx="683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200" b="1">
                <a:solidFill>
                  <a:srgbClr val="FF66FF"/>
                </a:solidFill>
                <a:cs typeface="Arial" panose="020B0604020202020204" pitchFamily="34" charset="0"/>
              </a:rPr>
              <a:t>μ</a:t>
            </a:r>
            <a:r>
              <a:rPr lang="en-US" altLang="en-US" sz="1200" b="1">
                <a:solidFill>
                  <a:srgbClr val="FF66FF"/>
                </a:solidFill>
                <a:cs typeface="Arial" panose="020B0604020202020204" pitchFamily="34" charset="0"/>
              </a:rPr>
              <a:t> </a:t>
            </a:r>
            <a:r>
              <a:rPr lang="en-US" altLang="en-US" sz="1200" b="1">
                <a:solidFill>
                  <a:srgbClr val="FF66FF"/>
                </a:solidFill>
              </a:rPr>
              <a:t>tracks</a:t>
            </a:r>
          </a:p>
        </p:txBody>
      </p:sp>
      <p:sp>
        <p:nvSpPr>
          <p:cNvPr id="84037" name="Text Box 69"/>
          <p:cNvSpPr txBox="1">
            <a:spLocks noChangeArrowheads="1"/>
          </p:cNvSpPr>
          <p:nvPr/>
        </p:nvSpPr>
        <p:spPr bwMode="auto">
          <a:xfrm>
            <a:off x="8721706" y="4494213"/>
            <a:ext cx="12843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800" b="1"/>
              <a:t>MPGD, e.g. GEM Detector</a:t>
            </a:r>
          </a:p>
        </p:txBody>
      </p:sp>
      <p:pic>
        <p:nvPicPr>
          <p:cNvPr id="84038" name="Picture 70" descr="triple-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027489"/>
            <a:ext cx="2554288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9763125" y="6307139"/>
            <a:ext cx="6093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F. Sauli</a:t>
            </a:r>
          </a:p>
        </p:txBody>
      </p:sp>
      <p:sp>
        <p:nvSpPr>
          <p:cNvPr id="84040" name="Text Box 72"/>
          <p:cNvSpPr txBox="1">
            <a:spLocks noChangeArrowheads="1"/>
          </p:cNvSpPr>
          <p:nvPr/>
        </p:nvSpPr>
        <p:spPr bwMode="auto">
          <a:xfrm rot="-493055">
            <a:off x="6386869" y="5032847"/>
            <a:ext cx="13708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 b="1"/>
              <a:t>MPGD Tracking Detector</a:t>
            </a:r>
          </a:p>
        </p:txBody>
      </p:sp>
      <p:sp>
        <p:nvSpPr>
          <p:cNvPr id="84041" name="Text Box 73"/>
          <p:cNvSpPr txBox="1">
            <a:spLocks noChangeArrowheads="1"/>
          </p:cNvSpPr>
          <p:nvPr/>
        </p:nvSpPr>
        <p:spPr bwMode="auto">
          <a:xfrm rot="2560216">
            <a:off x="6540856" y="2583334"/>
            <a:ext cx="13708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 b="1"/>
              <a:t>MPGD Tracking Detector</a:t>
            </a:r>
          </a:p>
        </p:txBody>
      </p:sp>
      <p:sp>
        <p:nvSpPr>
          <p:cNvPr id="84042" name="Line 74"/>
          <p:cNvSpPr>
            <a:spLocks noChangeShapeType="1"/>
          </p:cNvSpPr>
          <p:nvPr/>
        </p:nvSpPr>
        <p:spPr bwMode="auto">
          <a:xfrm>
            <a:off x="1727200" y="6464300"/>
            <a:ext cx="2794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61D-53E9-4DDE-84C4-41AE6B8CCF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Monte Carlo Simulation</a:t>
            </a:r>
          </a:p>
        </p:txBody>
      </p:sp>
      <p:sp>
        <p:nvSpPr>
          <p:cNvPr id="84995" name="AutoShape 3"/>
          <p:cNvSpPr>
            <a:spLocks noChangeAspect="1" noChangeArrowheads="1"/>
          </p:cNvSpPr>
          <p:nvPr/>
        </p:nvSpPr>
        <p:spPr bwMode="auto">
          <a:xfrm>
            <a:off x="1524001" y="1752601"/>
            <a:ext cx="47148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996" name="AutoShape 4"/>
          <p:cNvSpPr>
            <a:spLocks noChangeAspect="1" noChangeArrowheads="1" noTextEdit="1"/>
          </p:cNvSpPr>
          <p:nvPr/>
        </p:nvSpPr>
        <p:spPr bwMode="auto">
          <a:xfrm>
            <a:off x="3644900" y="1752600"/>
            <a:ext cx="75438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499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6" y="1752600"/>
            <a:ext cx="59975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435476" y="3370263"/>
            <a:ext cx="1192213" cy="722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/>
          <a:p>
            <a:endParaRPr lang="en-US" altLang="en-US" sz="1400" b="1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altLang="en-US" sz="1400" b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Basic Target</a:t>
            </a:r>
            <a:endParaRPr lang="en-US" altLang="en-US" sz="2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8723314" y="2851151"/>
            <a:ext cx="20208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/>
          <a:p>
            <a:r>
              <a:rPr lang="en-US" altLang="en-US" sz="1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Muons originate here over</a:t>
            </a:r>
            <a:endParaRPr lang="en-US" altLang="en-US" sz="15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en-US" sz="1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 area of 1,000,000 cm</a:t>
            </a:r>
            <a:r>
              <a:rPr lang="en-US" altLang="en-US" sz="1000" b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1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0" hangingPunct="0"/>
            <a:r>
              <a:rPr lang="en-US" altLang="en-US" sz="1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(1M muons in ~1min exposure)</a:t>
            </a:r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9445626" y="3578226"/>
            <a:ext cx="866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/>
          <a:p>
            <a:r>
              <a:rPr lang="en-US" altLang="en-US" sz="14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GEM </a:t>
            </a:r>
          </a:p>
          <a:p>
            <a:r>
              <a:rPr lang="en-US" altLang="en-US" sz="14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detector</a:t>
            </a:r>
          </a:p>
          <a:p>
            <a:r>
              <a:rPr lang="en-US" altLang="en-US" sz="14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planes</a:t>
            </a:r>
            <a:endParaRPr lang="en-US" altLang="en-US" sz="2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H="1">
            <a:off x="8010525" y="4014788"/>
            <a:ext cx="1436688" cy="679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H="1" flipV="1">
            <a:off x="7958138" y="3425825"/>
            <a:ext cx="147955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8623301" y="5203826"/>
            <a:ext cx="1990725" cy="1285875"/>
            <a:chOff x="1392" y="3198"/>
            <a:chExt cx="1254" cy="810"/>
          </a:xfrm>
        </p:grpSpPr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1392" y="3198"/>
              <a:ext cx="56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864" tIns="27432" rIns="54864" bIns="27432"/>
            <a:lstStyle/>
            <a:p>
              <a:r>
                <a:rPr lang="en-US" altLang="en-US" sz="1400" b="1" u="sng">
                  <a:solidFill>
                    <a:srgbClr val="333399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Top View</a:t>
              </a:r>
              <a:endParaRPr lang="en-US" altLang="en-US" sz="28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05" name="Rectangle 13"/>
            <p:cNvSpPr>
              <a:spLocks noChangeArrowheads="1"/>
            </p:cNvSpPr>
            <p:nvPr/>
          </p:nvSpPr>
          <p:spPr bwMode="auto">
            <a:xfrm>
              <a:off x="1618" y="3491"/>
              <a:ext cx="497" cy="4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85006" name="Rectangle 14"/>
            <p:cNvSpPr>
              <a:spLocks noChangeArrowheads="1"/>
            </p:cNvSpPr>
            <p:nvPr/>
          </p:nvSpPr>
          <p:spPr bwMode="auto">
            <a:xfrm>
              <a:off x="1751" y="3618"/>
              <a:ext cx="232" cy="2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 anchor="ctr"/>
            <a:lstStyle/>
            <a:p>
              <a:endParaRPr lang="en-GB"/>
            </a:p>
          </p:txBody>
        </p:sp>
        <p:sp>
          <p:nvSpPr>
            <p:cNvPr id="85007" name="Text Box 15"/>
            <p:cNvSpPr txBox="1">
              <a:spLocks noChangeArrowheads="1"/>
            </p:cNvSpPr>
            <p:nvPr/>
          </p:nvSpPr>
          <p:spPr bwMode="auto">
            <a:xfrm>
              <a:off x="1768" y="3376"/>
              <a:ext cx="3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864" tIns="27432" rIns="54864" bIns="27432"/>
            <a:lstStyle/>
            <a:p>
              <a:r>
                <a:rPr lang="en-US" altLang="en-US" sz="1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5m</a:t>
              </a:r>
              <a:endParaRPr lang="en-US" altLang="en-US" sz="28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1768" y="3515"/>
              <a:ext cx="34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864" tIns="27432" rIns="54864" bIns="27432"/>
            <a:lstStyle/>
            <a:p>
              <a:r>
                <a:rPr lang="en-US" altLang="en-US" sz="1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3m</a:t>
              </a:r>
              <a:endParaRPr lang="en-US" altLang="en-US" sz="28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09" name="Rectangle 17"/>
            <p:cNvSpPr>
              <a:spLocks noChangeArrowheads="1"/>
            </p:cNvSpPr>
            <p:nvPr/>
          </p:nvSpPr>
          <p:spPr bwMode="auto">
            <a:xfrm>
              <a:off x="1849" y="3716"/>
              <a:ext cx="23" cy="2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 anchor="ctr"/>
            <a:lstStyle/>
            <a:p>
              <a:endParaRPr lang="en-GB"/>
            </a:p>
          </p:txBody>
        </p:sp>
        <p:sp>
          <p:nvSpPr>
            <p:cNvPr id="85010" name="Text Box 18"/>
            <p:cNvSpPr txBox="1">
              <a:spLocks noChangeArrowheads="1"/>
            </p:cNvSpPr>
            <p:nvPr/>
          </p:nvSpPr>
          <p:spPr bwMode="auto">
            <a:xfrm>
              <a:off x="2106" y="3435"/>
              <a:ext cx="54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864" tIns="27432" rIns="54864" bIns="27432"/>
            <a:lstStyle/>
            <a:p>
              <a:r>
                <a:rPr lang="en-US" altLang="en-US" sz="1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CRY plane</a:t>
              </a:r>
              <a:endParaRPr lang="en-US" altLang="en-US" sz="28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1713" y="3820"/>
              <a:ext cx="44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864" tIns="27432" rIns="54864" bIns="27432"/>
            <a:lstStyle/>
            <a:p>
              <a:r>
                <a:rPr lang="en-US" altLang="en-US" sz="1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GEMs</a:t>
              </a:r>
              <a:endParaRPr lang="en-US" altLang="en-US" sz="28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8372476" y="1531938"/>
            <a:ext cx="15335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/>
          <a:p>
            <a:r>
              <a:rPr lang="en-US" altLang="en-US" sz="1700" b="1" u="sng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Side View</a:t>
            </a:r>
            <a:endParaRPr lang="en-US" altLang="en-US" sz="2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7077075" y="5686426"/>
            <a:ext cx="293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/>
          <a:p>
            <a:r>
              <a:rPr lang="en-US" altLang="en-US" sz="1200" b="1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200" b="1" baseline="3000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US" altLang="en-US" sz="1200" b="1">
              <a:solidFill>
                <a:srgbClr val="333399"/>
              </a:solidFill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7740650" y="5659438"/>
            <a:ext cx="2794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/>
          <a:p>
            <a:r>
              <a:rPr lang="en-US" altLang="en-US" sz="1200" b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700" b="1" baseline="300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endParaRPr lang="en-US" altLang="en-US" sz="1200" b="1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1524001" y="4454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4098926" y="1370014"/>
            <a:ext cx="1630363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000" b="1"/>
          </a:p>
          <a:p>
            <a:endParaRPr lang="en-US" altLang="en-US" sz="2000" b="1"/>
          </a:p>
          <a:p>
            <a:endParaRPr lang="en-US" altLang="en-US" sz="2000" b="1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4252913" y="1524001"/>
            <a:ext cx="1630362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000" b="1"/>
          </a:p>
          <a:p>
            <a:endParaRPr lang="en-US" altLang="en-US" sz="2000" b="1"/>
          </a:p>
          <a:p>
            <a:endParaRPr lang="en-US" altLang="en-US" sz="2000" b="1"/>
          </a:p>
        </p:txBody>
      </p:sp>
      <p:sp>
        <p:nvSpPr>
          <p:cNvPr id="8501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981200" y="1749426"/>
            <a:ext cx="2979738" cy="410051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/>
              <a:t>Generate cosmic ray muons with </a:t>
            </a:r>
            <a:r>
              <a:rPr lang="en-US" altLang="en-US" sz="2000" b="1">
                <a:solidFill>
                  <a:schemeClr val="accent2"/>
                </a:solidFill>
              </a:rPr>
              <a:t>CRY</a:t>
            </a:r>
            <a:r>
              <a:rPr lang="en-US" altLang="en-US" sz="2000"/>
              <a:t> </a:t>
            </a:r>
            <a:r>
              <a:rPr lang="en-US" altLang="en-US" sz="1800"/>
              <a:t>(Lawrence Livermore NL)</a:t>
            </a:r>
          </a:p>
          <a:p>
            <a:pPr>
              <a:buNone/>
            </a:pPr>
            <a:endParaRPr lang="en-US" altLang="en-US" sz="2000"/>
          </a:p>
          <a:p>
            <a:r>
              <a:rPr lang="en-US" altLang="en-US" sz="2000"/>
              <a:t>Simulate geometry, target, detector, tracks with </a:t>
            </a:r>
            <a:r>
              <a:rPr lang="en-US" altLang="en-US" sz="2000" b="1">
                <a:solidFill>
                  <a:schemeClr val="accent2"/>
                </a:solidFill>
              </a:rPr>
              <a:t>GEANT4</a:t>
            </a:r>
          </a:p>
          <a:p>
            <a:pPr>
              <a:buNone/>
            </a:pPr>
            <a:endParaRPr lang="en-US" altLang="en-US" sz="2000" b="1">
              <a:solidFill>
                <a:schemeClr val="accent2"/>
              </a:solidFill>
            </a:endParaRPr>
          </a:p>
          <a:p>
            <a:r>
              <a:rPr lang="en-US" altLang="en-US" sz="2000"/>
              <a:t>Take advantage of  detailed description of </a:t>
            </a:r>
            <a:r>
              <a:rPr lang="en-US" altLang="en-US" sz="2000" b="1">
                <a:solidFill>
                  <a:schemeClr val="accent2"/>
                </a:solidFill>
              </a:rPr>
              <a:t>multiple scattering</a:t>
            </a:r>
            <a:r>
              <a:rPr lang="en-US" altLang="en-US" sz="2000"/>
              <a:t> effects within GEANT4 </a:t>
            </a:r>
          </a:p>
          <a:p>
            <a:pPr>
              <a:buNone/>
            </a:pPr>
            <a:r>
              <a:rPr lang="en-US" altLang="en-US" sz="2000"/>
              <a:t> 	(follows Lewis theory of multiple scattering) 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5294314" y="4392614"/>
            <a:ext cx="866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/>
          <a:p>
            <a:endParaRPr lang="en-US" altLang="en-US"/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4900614" y="4379914"/>
            <a:ext cx="1260475" cy="593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/>
          <a:p>
            <a:pPr algn="r"/>
            <a:r>
              <a:rPr lang="en-US" altLang="en-US" sz="12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 GEM layers  </a:t>
            </a:r>
          </a:p>
          <a:p>
            <a:pPr algn="r"/>
            <a:r>
              <a:rPr lang="en-US" altLang="en-US" sz="12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with 5mm gaps between layers</a:t>
            </a:r>
          </a:p>
          <a:p>
            <a:pPr algn="r"/>
            <a:r>
              <a:rPr lang="en-US" altLang="en-US" sz="12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5102226" y="1106489"/>
            <a:ext cx="2504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accent2"/>
                </a:solidFill>
              </a:rPr>
              <a:t>Typical Geometry:</a:t>
            </a: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7124700" y="4000500"/>
            <a:ext cx="88900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6829426" y="1711325"/>
            <a:ext cx="55976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10m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9117013" y="5470525"/>
            <a:ext cx="46519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en-US" altLang="en-US" sz="1200"/>
              <a:t>10m</a:t>
            </a: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6935788" y="3070225"/>
            <a:ext cx="38824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en-US" altLang="en-US" sz="1200" b="1"/>
              <a:t>4m</a:t>
            </a:r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9182101" y="5713413"/>
            <a:ext cx="360363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en-US" altLang="en-US" sz="1000"/>
              <a:t>4m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61D-53E9-4DDE-84C4-41AE6B8CCF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1450" y="4292600"/>
            <a:ext cx="6400800" cy="1752600"/>
          </a:xfrm>
        </p:spPr>
        <p:txBody>
          <a:bodyPr/>
          <a:lstStyle/>
          <a:p>
            <a:r>
              <a:rPr lang="en-US" altLang="en-US" sz="3200"/>
              <a:t>Experimentally obtained muon images of highly  contrast objects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981075"/>
            <a:ext cx="64817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61D-53E9-4DDE-84C4-41AE6B8CCFF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Part-XIII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Plasma diagnostics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1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31" y="789475"/>
            <a:ext cx="6330461" cy="539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7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2886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Schlumberger scanners based on Tantalum convertor and MWPC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39" y="1837657"/>
            <a:ext cx="6153933" cy="39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0" y="1979667"/>
            <a:ext cx="4518239" cy="29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8586" y="5317724"/>
            <a:ext cx="343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30% efficiency for 400keV gammas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40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99" y="-75934"/>
            <a:ext cx="7069201" cy="70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99" y="1689466"/>
            <a:ext cx="6785401" cy="34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20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48" y="1401903"/>
            <a:ext cx="3124154" cy="5132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598" y="2657771"/>
            <a:ext cx="5242560" cy="3682850"/>
          </a:xfrm>
          <a:prstGeom prst="rect">
            <a:avLst/>
          </a:prstGeom>
        </p:spPr>
      </p:pic>
      <p:pic>
        <p:nvPicPr>
          <p:cNvPr id="6" name="Picture 4" descr="http://iterrf.ru/dlya_zagruzki/Presentatio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2" y="291431"/>
            <a:ext cx="2617067" cy="2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0915" y="650449"/>
            <a:ext cx="4582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Real-time x-ray imaging</a:t>
            </a:r>
          </a:p>
          <a:p>
            <a:r>
              <a:rPr lang="en-GB" sz="3600" dirty="0" smtClean="0">
                <a:solidFill>
                  <a:srgbClr val="C00000"/>
                </a:solidFill>
              </a:rPr>
              <a:t> of Tokamak plasma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61D-53E9-4DDE-84C4-41AE6B8CCFF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Ultra-low dose commercial airport scanner based 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microstrip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detectors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979738" y="904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600">
              <a:latin typeface="Times New Roman" panose="02020603050405020304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424113" y="188913"/>
            <a:ext cx="810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High pressure micropattern detector </a:t>
            </a:r>
            <a:endParaRPr lang="ru-RU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988" name="Picture 4" descr="EM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mic-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027488"/>
            <a:ext cx="58324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495551" y="765175"/>
            <a:ext cx="322876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Advantages of  MPGD :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000" b="1">
                <a:solidFill>
                  <a:srgbClr val="F50B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Low noise 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000" b="1">
                <a:solidFill>
                  <a:srgbClr val="F50B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Large dynamic range  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000" b="1">
                <a:solidFill>
                  <a:srgbClr val="F50B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High radiation resistance 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000" b="1">
                <a:solidFill>
                  <a:srgbClr val="F50B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Fill factor 100% </a:t>
            </a:r>
          </a:p>
          <a:p>
            <a:pPr eaLnBrk="1" hangingPunct="1">
              <a:defRPr/>
            </a:pPr>
            <a:r>
              <a:rPr lang="en-US" altLang="en-US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Disadvantage: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000" b="1">
                <a:solidFill>
                  <a:srgbClr val="F50B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High pressure</a:t>
            </a:r>
            <a:endParaRPr lang="en-GB" altLang="en-US" sz="2000" b="1">
              <a:solidFill>
                <a:srgbClr val="F50B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503613" y="3429000"/>
            <a:ext cx="460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The MPGD for security   (800 mm) 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9443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0015538" cy="68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0"/>
            <a:ext cx="8472488" cy="695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4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0"/>
            <a:ext cx="9996488" cy="69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0"/>
            <a:ext cx="8620125" cy="693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1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0"/>
            <a:ext cx="10487025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C90E-F3D8-4F4A-854A-B481E28F12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31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496</Words>
  <Application>Microsoft Office PowerPoint</Application>
  <PresentationFormat>Widescreen</PresentationFormat>
  <Paragraphs>176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Symbol</vt:lpstr>
      <vt:lpstr>Times New Roman</vt:lpstr>
      <vt:lpstr>Wingdings</vt:lpstr>
      <vt:lpstr>Office Theme</vt:lpstr>
      <vt:lpstr>Part XII</vt:lpstr>
      <vt:lpstr>PowerPoint Presentation</vt:lpstr>
      <vt:lpstr>Ultra-low dose commercial airport scanner based on microstrip detectors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about the dose</vt:lpstr>
      <vt:lpstr>PowerPoint Presentation</vt:lpstr>
      <vt:lpstr>Muon tomography</vt:lpstr>
      <vt:lpstr>Fl. Tech Concept – MT with MPGDs</vt:lpstr>
      <vt:lpstr>Monte Carlo Simulation</vt:lpstr>
      <vt:lpstr>PowerPoint Presentation</vt:lpstr>
      <vt:lpstr>Part-XIII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XI</dc:title>
  <dc:creator>Win7</dc:creator>
  <cp:lastModifiedBy>Win7</cp:lastModifiedBy>
  <cp:revision>19</cp:revision>
  <dcterms:created xsi:type="dcterms:W3CDTF">2016-07-01T04:49:22Z</dcterms:created>
  <dcterms:modified xsi:type="dcterms:W3CDTF">2016-07-01T10:08:37Z</dcterms:modified>
</cp:coreProperties>
</file>