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1" r:id="rId3"/>
    <p:sldId id="258" r:id="rId4"/>
    <p:sldId id="259" r:id="rId5"/>
    <p:sldId id="263" r:id="rId6"/>
    <p:sldId id="264" r:id="rId7"/>
    <p:sldId id="265" r:id="rId8"/>
    <p:sldId id="266" r:id="rId9"/>
    <p:sldId id="268" r:id="rId10"/>
    <p:sldId id="270" r:id="rId11"/>
    <p:sldId id="269" r:id="rId12"/>
    <p:sldId id="267" r:id="rId13"/>
    <p:sldId id="271" r:id="rId14"/>
    <p:sldId id="272" r:id="rId15"/>
    <p:sldId id="273" r:id="rId16"/>
    <p:sldId id="274" r:id="rId17"/>
    <p:sldId id="262" r:id="rId18"/>
    <p:sldId id="275" r:id="rId19"/>
    <p:sldId id="276" r:id="rId20"/>
    <p:sldId id="277" r:id="rId21"/>
    <p:sldId id="278" r:id="rId22"/>
    <p:sldId id="292" r:id="rId23"/>
    <p:sldId id="279" r:id="rId24"/>
    <p:sldId id="293" r:id="rId25"/>
    <p:sldId id="283" r:id="rId26"/>
    <p:sldId id="286" r:id="rId27"/>
    <p:sldId id="287" r:id="rId28"/>
    <p:sldId id="289" r:id="rId29"/>
    <p:sldId id="290" r:id="rId30"/>
    <p:sldId id="28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8C5E0-0097-409A-92D3-2E7BE621B0B5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4F92D-F594-4DEA-B247-F59FDAC7C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04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1) 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By applying a suitable voltage (400-500 V) between the top copper layer and the grounded bottom resistive layer, an electric field as high as ~100 kV/cm is generated into the WELL which acts as multiplication channel for electrons produced in the gas by an ionizing particle.</a:t>
            </a:r>
          </a:p>
          <a:p>
            <a:pPr algn="just"/>
            <a:r>
              <a:rPr lang="en-US" dirty="0" smtClean="0"/>
              <a:t>2) 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The localized charge induced on the resistive layer is dispersed with RC time constant, determined by the surface resistivity (</a:t>
            </a:r>
            <a:r>
              <a:rPr lang="en-US" sz="1200" b="1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) and the capacitance per unit area, which depends on the spacing (</a:t>
            </a:r>
            <a:r>
              <a:rPr lang="en-US" sz="1200" b="1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) between the resistive layer and the pad readout plane and on the dielectric constant (</a:t>
            </a:r>
            <a:r>
              <a:rPr lang="en-US" sz="1200" b="1" dirty="0" err="1" smtClean="0">
                <a:sym typeface="Symbol" panose="05050102010706020507" pitchFamily="18" charset="2"/>
              </a:rPr>
              <a:t></a:t>
            </a:r>
            <a:r>
              <a:rPr lang="en-US" sz="1200" b="1" baseline="-25000" dirty="0" err="1" smtClean="0">
                <a:sym typeface="Symbol" panose="05050102010706020507" pitchFamily="18" charset="2"/>
              </a:rPr>
              <a:t>r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) of the </a:t>
            </a:r>
            <a:r>
              <a:rPr lang="en-US" sz="1200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kapton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(</a:t>
            </a:r>
            <a:r>
              <a:rPr lang="en-US" sz="1100" noProof="1" smtClean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M.S. Dixit et al., NIMA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566 (2006) 281</a:t>
            </a:r>
            <a:r>
              <a:rPr lang="en-US" sz="1200" dirty="0" smtClean="0"/>
              <a:t>)</a:t>
            </a:r>
          </a:p>
          <a:p>
            <a:r>
              <a:rPr lang="en-US" dirty="0" smtClean="0"/>
              <a:t>3) 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The effect of the introduction of the resistive layer is the suppression of the transition from  streamer to spark by a local voltage drop around the avalanche location. The discharge </a:t>
            </a:r>
            <a:r>
              <a:rPr lang="en-GB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quenching, allowing higher amplification field inside the WELL, permits to increase the detector gain. As a drawback, </a:t>
            </a:r>
            <a:r>
              <a:rPr lang="en-GB" sz="1200" dirty="0" err="1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t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</a:rPr>
              <a:t>he </a:t>
            </a:r>
            <a:r>
              <a:rPr lang="en-US" sz="1200" dirty="0" smtClean="0">
                <a:latin typeface="Times New Roman" panose="02020603050405020304" pitchFamily="18" charset="0"/>
                <a:ea typeface="Adobe Ming Std L" pitchFamily="18" charset="-128"/>
                <a:cs typeface="Times New Roman" panose="02020603050405020304" pitchFamily="18" charset="0"/>
              </a:rPr>
              <a:t>capability to stand high particle fluxes is reduced.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DEC21-056A-004B-AC9C-156147E50F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2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6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6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3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3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81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5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94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88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3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79F09-66E5-48DE-BAFD-F8629293FB63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6B49-F33C-42EA-AD2D-870496E8F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2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78646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Part-VIII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561" y="327603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Latest developments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spark-protective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</a:rPr>
              <a:t>miropattern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 detectors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3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77999"/>
          </a:xfrm>
        </p:spPr>
        <p:txBody>
          <a:bodyPr>
            <a:noAutofit/>
          </a:bodyPr>
          <a:lstStyle/>
          <a:p>
            <a:r>
              <a:rPr lang="en-US" sz="4000" dirty="0" smtClean="0"/>
              <a:t>This detector could be easily destroyed by sparks and was finally </a:t>
            </a:r>
            <a:r>
              <a:rPr lang="en-US" sz="4000" dirty="0" err="1" smtClean="0"/>
              <a:t>abanded</a:t>
            </a:r>
            <a:endParaRPr lang="en-US" sz="40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19" y="3025471"/>
            <a:ext cx="5303603" cy="357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10" y="2503962"/>
            <a:ext cx="4778733" cy="38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8289"/>
            <a:ext cx="9144000" cy="7976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Resistive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microstrip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detector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3" y="1206222"/>
            <a:ext cx="7569393" cy="5483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4773" y="2908570"/>
            <a:ext cx="3748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Main steps in manufacturing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(side view)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21" y="2568097"/>
            <a:ext cx="4912468" cy="3725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077" y="2568097"/>
            <a:ext cx="5038928" cy="3725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2809" y="1614787"/>
            <a:ext cx="132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Top view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5047" y="1653696"/>
            <a:ext cx="1403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Photograph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28" y="1947747"/>
            <a:ext cx="8949446" cy="4430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0623" y="529369"/>
            <a:ext cx="7726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  <a:latin typeface="STIXGeneral"/>
              </a:rPr>
              <a:t>Another concept:  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microstrip-microgap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 detector </a:t>
            </a:r>
            <a:r>
              <a:rPr lang="en-GB" dirty="0" smtClean="0">
                <a:solidFill>
                  <a:srgbClr val="C00000"/>
                </a:solidFill>
                <a:latin typeface="STIXGeneral"/>
              </a:rPr>
              <a:t>to achieve simultaneously high position and time resolutions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4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99" y="1337873"/>
            <a:ext cx="8178601" cy="4765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4912" y="437745"/>
            <a:ext cx="813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STIXGeneral"/>
              </a:rPr>
              <a:t>The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STIXGeneral"/>
              </a:rPr>
              <a:t>microstrip-microgap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STIXGeneral"/>
              </a:rPr>
              <a:t> approach was inspired by work of Portuguese group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1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99" y="945799"/>
            <a:ext cx="9004201" cy="49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7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4" y="270665"/>
            <a:ext cx="4712677" cy="1918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274" y="4727161"/>
            <a:ext cx="7073101" cy="1941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042" y="4977718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TIXGeneral"/>
              </a:rPr>
              <a:t>The average single-layer resolution is 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77 ps</a:t>
            </a:r>
            <a:r>
              <a:rPr lang="en-GB" dirty="0">
                <a:solidFill>
                  <a:srgbClr val="000000"/>
                </a:solidFill>
                <a:latin typeface="STIXGeneral"/>
              </a:rPr>
              <a:t>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99346" y="5422993"/>
            <a:ext cx="510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TIXGeneral"/>
              </a:rPr>
              <a:t>The combined time resolution of the telescope </a:t>
            </a:r>
            <a:r>
              <a:rPr lang="en-GB" dirty="0" smtClean="0">
                <a:solidFill>
                  <a:srgbClr val="000000"/>
                </a:solidFill>
                <a:latin typeface="STIXGeneral"/>
              </a:rPr>
              <a:t>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22073" y="7681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TIXGeneral"/>
              </a:rPr>
              <a:t>The bulk of the X distribution shows a width of 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47 </a:t>
            </a:r>
            <a:r>
              <a:rPr lang="en-GB" dirty="0" err="1">
                <a:solidFill>
                  <a:srgbClr val="C00000"/>
                </a:solidFill>
                <a:latin typeface="STIXGeneral"/>
              </a:rPr>
              <a:t>μm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 </a:t>
            </a:r>
            <a:r>
              <a:rPr lang="en-GB" dirty="0">
                <a:solidFill>
                  <a:srgbClr val="000000"/>
                </a:solidFill>
                <a:latin typeface="STIXGeneral"/>
              </a:rPr>
              <a:t>sigma, while Y distribution shows a width of 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86 </a:t>
            </a:r>
            <a:r>
              <a:rPr lang="en-GB" dirty="0" err="1">
                <a:solidFill>
                  <a:srgbClr val="C00000"/>
                </a:solidFill>
                <a:latin typeface="STIXGeneral"/>
              </a:rPr>
              <a:t>μm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 </a:t>
            </a:r>
            <a:r>
              <a:rPr lang="en-GB" dirty="0">
                <a:solidFill>
                  <a:srgbClr val="000000"/>
                </a:solidFill>
                <a:latin typeface="STIXGeneral"/>
              </a:rPr>
              <a:t>sigma.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15661" y="5828509"/>
            <a:ext cx="504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TIXGeneral"/>
              </a:rPr>
              <a:t>(combination of three layers) was </a:t>
            </a:r>
            <a:r>
              <a:rPr lang="en-GB" dirty="0">
                <a:solidFill>
                  <a:srgbClr val="C00000"/>
                </a:solidFill>
                <a:latin typeface="STIXGeneral"/>
              </a:rPr>
              <a:t>77/√3 = 44 </a:t>
            </a:r>
            <a:r>
              <a:rPr lang="en-GB" dirty="0" err="1">
                <a:solidFill>
                  <a:srgbClr val="C00000"/>
                </a:solidFill>
                <a:latin typeface="STIXGeneral"/>
              </a:rPr>
              <a:t>ps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3527" y="3053301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</a:rPr>
              <a:t>Position and time resolution of this detector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3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2. Resistive Microdot detectors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6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6735"/>
            <a:ext cx="9144000" cy="746576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Conventional microdot detector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99" y="1259640"/>
            <a:ext cx="7353001" cy="54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77" y="1337033"/>
            <a:ext cx="6991801" cy="4183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92805" y="1472833"/>
            <a:ext cx="5237401" cy="39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073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In the previous lecture we described resistive GEM and MICROMEGAS detectors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concept of spark protection allowed to reanimate many other old designs of </a:t>
            </a:r>
            <a:r>
              <a:rPr lang="en-US" dirty="0" err="1" smtClean="0"/>
              <a:t>micropattern</a:t>
            </a:r>
            <a:r>
              <a:rPr lang="en-US" dirty="0" smtClean="0"/>
              <a:t> detectors which were </a:t>
            </a:r>
            <a:r>
              <a:rPr lang="en-US" dirty="0" err="1" smtClean="0"/>
              <a:t>abanded</a:t>
            </a:r>
            <a:r>
              <a:rPr lang="en-US" dirty="0" smtClean="0"/>
              <a:t> because they could not withstand sparks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1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 smtClean="0"/>
              <a:t>progress in resistive microdot </a:t>
            </a:r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61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5" y="1391055"/>
            <a:ext cx="6868702" cy="475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94" y="582492"/>
            <a:ext cx="3999000" cy="19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907" y="3469702"/>
            <a:ext cx="3766800" cy="31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6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40" y="1263341"/>
            <a:ext cx="6916369" cy="5555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3229" y="369651"/>
            <a:ext cx="1171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</a:rPr>
              <a:t>3. Another design if microdot detector: </a:t>
            </a:r>
            <a:r>
              <a:rPr lang="en-GB" sz="2800" dirty="0" smtClean="0">
                <a:solidFill>
                  <a:srgbClr val="C00000"/>
                </a:solidFill>
              </a:rPr>
              <a:t>resistive </a:t>
            </a:r>
            <a:r>
              <a:rPr lang="en-US" sz="2800" dirty="0" err="1" smtClean="0">
                <a:solidFill>
                  <a:srgbClr val="C00000"/>
                </a:solidFill>
              </a:rPr>
              <a:t>microstrip</a:t>
            </a:r>
            <a:r>
              <a:rPr lang="en-US" sz="2800" dirty="0" smtClean="0">
                <a:solidFill>
                  <a:srgbClr val="C00000"/>
                </a:solidFill>
              </a:rPr>
              <a:t>-microdot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34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826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4.Micro-restive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well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Schematic diagram of a WELL detect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46" y="3213690"/>
            <a:ext cx="523875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30317" y="3934999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Was introduced  </a:t>
            </a:r>
            <a:r>
              <a:rPr lang="en-US" dirty="0">
                <a:solidFill>
                  <a:srgbClr val="C00000"/>
                </a:solidFill>
              </a:rPr>
              <a:t>by </a:t>
            </a:r>
            <a:r>
              <a:rPr lang="en-US" dirty="0" err="1">
                <a:solidFill>
                  <a:srgbClr val="C00000"/>
                </a:solidFill>
              </a:rPr>
              <a:t>Ballazzini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Pisa</a:t>
            </a:r>
          </a:p>
          <a:p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 long time ago, but </a:t>
            </a:r>
            <a:r>
              <a:rPr lang="en-US" dirty="0" err="1" smtClean="0">
                <a:solidFill>
                  <a:srgbClr val="C00000"/>
                </a:solidFill>
              </a:rPr>
              <a:t>abanded</a:t>
            </a:r>
            <a:r>
              <a:rPr lang="en-US" dirty="0" smtClean="0">
                <a:solidFill>
                  <a:srgbClr val="C00000"/>
                </a:solidFill>
              </a:rPr>
              <a:t> due to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the spark problems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0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45" y="1567934"/>
            <a:ext cx="7482001" cy="465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2817" y="496111"/>
            <a:ext cx="3730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C00000"/>
                </a:solidFill>
              </a:rPr>
              <a:t>Its second birth</a:t>
            </a:r>
            <a:endParaRPr lang="en-GB" sz="4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2094" y="6449438"/>
            <a:ext cx="13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Israeli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739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55785" y="69080"/>
            <a:ext cx="5614725" cy="637762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µ-RWELL architecture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47150" y="1916832"/>
            <a:ext cx="5384954" cy="4315692"/>
          </a:xfrm>
          <a:prstGeom prst="rect">
            <a:avLst/>
          </a:prstGeom>
          <a:noFill/>
        </p:spPr>
        <p:txBody>
          <a:bodyPr wrap="square" lIns="82954" tIns="41477" rIns="82954" bIns="41477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is realized by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coupling:</a:t>
            </a:r>
          </a:p>
          <a:p>
            <a:pPr>
              <a:defRPr/>
            </a:pPr>
            <a:endParaRPr lang="en-US" sz="11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“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suitable WELL patterned </a:t>
            </a:r>
            <a:r>
              <a:rPr lang="en-US" b="1" dirty="0" err="1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kapton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foil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as “amplification stage”</a:t>
            </a:r>
          </a:p>
          <a:p>
            <a:pPr marL="257118" indent="-257118">
              <a:buFontTx/>
              <a:buAutoNum type="arabicPeriod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“resistive stage”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for the discharge suppression &amp; current evacuation</a:t>
            </a: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“Low particle rate” (LR)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&lt;&lt; 100 kHz/cm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single resistive layer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 surface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resistivity </a:t>
            </a:r>
            <a:r>
              <a:rPr lang="en-US" dirty="0">
                <a:solidFill>
                  <a:srgbClr val="0070C0"/>
                </a:solidFill>
                <a:latin typeface="Arial"/>
                <a:ea typeface="Adobe Ming Std L" pitchFamily="18" charset="-128"/>
                <a:cs typeface="Arial"/>
                <a:sym typeface="Symbol" panose="05050102010706020507" pitchFamily="18" charset="2"/>
              </a:rPr>
              <a:t>~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100 M/ (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CMS-phase2 upgrade - SHIP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)</a:t>
            </a:r>
          </a:p>
          <a:p>
            <a:pPr marL="642798" lvl="1" indent="-299973">
              <a:buFont typeface="+mj-lt"/>
              <a:buAutoNum type="romanLcPeriod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  <a:sym typeface="Symbol" panose="05050102010706020507" pitchFamily="18" charset="2"/>
            </a:endParaRP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“High particle rate”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(HR)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&gt;&gt; 100 kHz/cm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more sophisticated resistive scheme must be implemented (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MPDG_NEXT- LNF &amp;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LHCb-muon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upgrade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)</a:t>
            </a:r>
          </a:p>
          <a:p>
            <a:pPr marL="599944" lvl="1" indent="-257118"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standard readout PCB</a:t>
            </a:r>
            <a:endParaRPr lang="en-US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8464611" y="6441415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/>
              <a:t>25</a:t>
            </a:fld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6456040" y="836712"/>
            <a:ext cx="4314430" cy="4536504"/>
            <a:chOff x="4917857" y="1700808"/>
            <a:chExt cx="4314430" cy="4536504"/>
          </a:xfrm>
        </p:grpSpPr>
        <p:sp>
          <p:nvSpPr>
            <p:cNvPr id="9" name="CasellaDiTesto 8"/>
            <p:cNvSpPr txBox="1"/>
            <p:nvPr/>
          </p:nvSpPr>
          <p:spPr>
            <a:xfrm>
              <a:off x="6804248" y="2154342"/>
              <a:ext cx="1939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ea typeface="Adobe Ming Std L" pitchFamily="18" charset="-128"/>
                  <a:cs typeface="Arial" pitchFamily="34" charset="0"/>
                  <a:sym typeface="Wingdings" panose="05000000000000000000" pitchFamily="2" charset="2"/>
                </a:rPr>
                <a:t>Drift/cathode PCB</a:t>
              </a:r>
              <a:endParaRPr lang="en-GB" sz="1600" dirty="0"/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4917857" y="1700808"/>
              <a:ext cx="4314430" cy="4536504"/>
              <a:chOff x="4917857" y="332656"/>
              <a:chExt cx="4314430" cy="4536504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4917857" y="2110763"/>
                <a:ext cx="4314430" cy="2042159"/>
                <a:chOff x="-695900" y="190453"/>
                <a:chExt cx="9862198" cy="5945219"/>
              </a:xfrm>
            </p:grpSpPr>
            <p:grpSp>
              <p:nvGrpSpPr>
                <p:cNvPr id="17" name="Gruppo 16"/>
                <p:cNvGrpSpPr/>
                <p:nvPr/>
              </p:nvGrpSpPr>
              <p:grpSpPr>
                <a:xfrm>
                  <a:off x="-695900" y="190453"/>
                  <a:ext cx="9862198" cy="5945219"/>
                  <a:chOff x="-839916" y="944959"/>
                  <a:chExt cx="9862198" cy="5945219"/>
                </a:xfrm>
              </p:grpSpPr>
              <p:sp>
                <p:nvSpPr>
                  <p:cNvPr id="21" name="Trapezio 20"/>
                  <p:cNvSpPr/>
                  <p:nvPr/>
                </p:nvSpPr>
                <p:spPr>
                  <a:xfrm>
                    <a:off x="2180128" y="3356990"/>
                    <a:ext cx="1584177" cy="1228780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Trapezio 21"/>
                  <p:cNvSpPr/>
                  <p:nvPr/>
                </p:nvSpPr>
                <p:spPr>
                  <a:xfrm>
                    <a:off x="4499992" y="3356991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rapezio 22"/>
                  <p:cNvSpPr/>
                  <p:nvPr/>
                </p:nvSpPr>
                <p:spPr>
                  <a:xfrm>
                    <a:off x="6804248" y="3352380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t-IT" sz="1100" dirty="0">
                        <a:solidFill>
                          <a:prstClr val="white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>
                    <a:off x="7117124" y="3284984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>
                    <a:off x="3376556" y="4580630"/>
                    <a:ext cx="1401248" cy="1733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>
                    <a:off x="5786408" y="4586197"/>
                    <a:ext cx="1401248" cy="1809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711136" y="4585771"/>
                    <a:ext cx="834912" cy="14792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ttangolo 27"/>
                  <p:cNvSpPr/>
                  <p:nvPr/>
                </p:nvSpPr>
                <p:spPr>
                  <a:xfrm>
                    <a:off x="7984885" y="4586198"/>
                    <a:ext cx="834912" cy="23163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>
                    <a:off x="2546048" y="4585771"/>
                    <a:ext cx="821272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ttangolo 29"/>
                  <p:cNvSpPr/>
                  <p:nvPr/>
                </p:nvSpPr>
                <p:spPr>
                  <a:xfrm>
                    <a:off x="4801664" y="4585771"/>
                    <a:ext cx="1004200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ttangolo 30"/>
                  <p:cNvSpPr/>
                  <p:nvPr/>
                </p:nvSpPr>
                <p:spPr>
                  <a:xfrm>
                    <a:off x="7197384" y="4581056"/>
                    <a:ext cx="821272" cy="24540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" name="Rettangolo 31"/>
                  <p:cNvSpPr/>
                  <p:nvPr/>
                </p:nvSpPr>
                <p:spPr>
                  <a:xfrm>
                    <a:off x="1720864" y="4754452"/>
                    <a:ext cx="7099608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ttangolo 32"/>
                  <p:cNvSpPr/>
                  <p:nvPr/>
                </p:nvSpPr>
                <p:spPr>
                  <a:xfrm>
                    <a:off x="1711136" y="4898468"/>
                    <a:ext cx="7109336" cy="62340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ttangolo 33"/>
                  <p:cNvSpPr/>
                  <p:nvPr/>
                </p:nvSpPr>
                <p:spPr>
                  <a:xfrm>
                    <a:off x="1711136" y="4898966"/>
                    <a:ext cx="7109336" cy="15841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Rettangolo 34"/>
                  <p:cNvSpPr/>
                  <p:nvPr/>
                </p:nvSpPr>
                <p:spPr>
                  <a:xfrm>
                    <a:off x="5111056" y="5057384"/>
                    <a:ext cx="159612" cy="464491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riangolo isoscele 35"/>
                  <p:cNvSpPr/>
                  <p:nvPr/>
                </p:nvSpPr>
                <p:spPr>
                  <a:xfrm rot="5400000">
                    <a:off x="5752412" y="5919196"/>
                    <a:ext cx="879640" cy="620688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7" name="Connettore 4 36"/>
                  <p:cNvCxnSpPr/>
                  <p:nvPr/>
                </p:nvCxnSpPr>
                <p:spPr>
                  <a:xfrm rot="16200000" flipH="1">
                    <a:off x="5210846" y="5583926"/>
                    <a:ext cx="673344" cy="680164"/>
                  </a:xfrm>
                  <a:prstGeom prst="bentConnector2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CasellaDiTesto 37"/>
                  <p:cNvSpPr txBox="1"/>
                  <p:nvPr/>
                </p:nvSpPr>
                <p:spPr>
                  <a:xfrm>
                    <a:off x="-285055" y="1233146"/>
                    <a:ext cx="4047003" cy="8064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Copper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top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(5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</a:t>
                    </a:r>
                  </a:p>
                </p:txBody>
              </p:sp>
              <p:cxnSp>
                <p:nvCxnSpPr>
                  <p:cNvPr id="39" name="Connettore 2 38"/>
                  <p:cNvCxnSpPr>
                    <a:endCxn id="32" idx="1"/>
                  </p:cNvCxnSpPr>
                  <p:nvPr/>
                </p:nvCxnSpPr>
                <p:spPr>
                  <a:xfrm>
                    <a:off x="958602" y="4202363"/>
                    <a:ext cx="762262" cy="62409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CasellaDiTesto 39"/>
                  <p:cNvSpPr txBox="1"/>
                  <p:nvPr/>
                </p:nvSpPr>
                <p:spPr>
                  <a:xfrm>
                    <a:off x="-839916" y="2782087"/>
                    <a:ext cx="3815360" cy="14336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DLC 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(0.1-0.2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 </a:t>
                    </a:r>
                  </a:p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R 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̴50 -100  M</a:t>
                    </a:r>
                    <a:r>
                      <a:rPr lang="el-GR" sz="1200" b="1" dirty="0">
                        <a:solidFill>
                          <a:prstClr val="black"/>
                        </a:solidFill>
                        <a:cs typeface="Arial" charset="0"/>
                      </a:rPr>
                      <a:t>Ω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/</a:t>
                    </a:r>
                    <a:r>
                      <a:rPr lang="en-US" sz="1400" b="1" dirty="0">
                        <a:solidFill>
                          <a:prstClr val="black"/>
                        </a:solidFill>
                        <a:cs typeface="Arial" charset="0"/>
                      </a:rPr>
                      <a:t>□</a:t>
                    </a:r>
                  </a:p>
                </p:txBody>
              </p:sp>
              <p:cxnSp>
                <p:nvCxnSpPr>
                  <p:cNvPr id="41" name="Connettore 2 40"/>
                  <p:cNvCxnSpPr/>
                  <p:nvPr/>
                </p:nvCxnSpPr>
                <p:spPr>
                  <a:xfrm flipV="1">
                    <a:off x="1339732" y="5189998"/>
                    <a:ext cx="362351" cy="89376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381318" y="6083767"/>
                    <a:ext cx="4514206" cy="8064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Rigid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PCB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readout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electrode</a:t>
                    </a:r>
                    <a:endParaRPr lang="it-IT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Text Box 2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0346" y="944959"/>
                    <a:ext cx="4091936" cy="18816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pitch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140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</a:p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diameter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70-50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sz="1200" b="1" dirty="0" err="1">
                        <a:solidFill>
                          <a:prstClr val="black"/>
                        </a:solidFill>
                      </a:rPr>
                      <a:t>Kapton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thickness: 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Rettangolo 43"/>
                  <p:cNvSpPr/>
                  <p:nvPr/>
                </p:nvSpPr>
                <p:spPr>
                  <a:xfrm>
                    <a:off x="4823984" y="328037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Rettangolo 44"/>
                  <p:cNvSpPr/>
                  <p:nvPr/>
                </p:nvSpPr>
                <p:spPr>
                  <a:xfrm>
                    <a:off x="2493004" y="329423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6" name="Connettore 2 45"/>
                  <p:cNvCxnSpPr/>
                  <p:nvPr/>
                </p:nvCxnSpPr>
                <p:spPr>
                  <a:xfrm>
                    <a:off x="2420086" y="2270800"/>
                    <a:ext cx="436666" cy="100730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CasellaDiTesto 17"/>
                <p:cNvSpPr txBox="1"/>
                <p:nvPr/>
              </p:nvSpPr>
              <p:spPr>
                <a:xfrm>
                  <a:off x="3116232" y="3212264"/>
                  <a:ext cx="486841" cy="766219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1</a:t>
                  </a: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5278426" y="3789039"/>
                  <a:ext cx="587014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7181590" y="4248244"/>
                  <a:ext cx="557328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5993857" y="1161728"/>
                <a:ext cx="3149849" cy="258654"/>
                <a:chOff x="5768671" y="1161728"/>
                <a:chExt cx="3375035" cy="312170"/>
              </a:xfrm>
            </p:grpSpPr>
            <p:sp>
              <p:nvSpPr>
                <p:cNvPr id="3" name="Rettangolo 2"/>
                <p:cNvSpPr/>
                <p:nvPr/>
              </p:nvSpPr>
              <p:spPr>
                <a:xfrm>
                  <a:off x="5768671" y="1366866"/>
                  <a:ext cx="3375035" cy="1070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" name="Rettangolo 1"/>
                <p:cNvSpPr/>
                <p:nvPr/>
              </p:nvSpPr>
              <p:spPr>
                <a:xfrm>
                  <a:off x="5768671" y="1161728"/>
                  <a:ext cx="3375035" cy="21602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" name="CasellaDiTesto 7"/>
              <p:cNvSpPr txBox="1"/>
              <p:nvPr/>
            </p:nvSpPr>
            <p:spPr>
              <a:xfrm>
                <a:off x="6931041" y="4149080"/>
                <a:ext cx="15814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µ</a:t>
                </a:r>
                <a:r>
                  <a:rPr lang="en-US" sz="1600" b="1" dirty="0"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-RWELL PCB</a:t>
                </a:r>
                <a:endParaRPr lang="en-GB" sz="1600" b="1" dirty="0"/>
              </a:p>
            </p:txBody>
          </p:sp>
          <p:cxnSp>
            <p:nvCxnSpPr>
              <p:cNvPr id="11" name="Connettore 1 10"/>
              <p:cNvCxnSpPr/>
              <p:nvPr/>
            </p:nvCxnSpPr>
            <p:spPr>
              <a:xfrm flipH="1">
                <a:off x="6619016" y="332656"/>
                <a:ext cx="1323292" cy="3985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6984498" y="3001084"/>
                <a:ext cx="165722" cy="355908"/>
              </a:xfrm>
              <a:custGeom>
                <a:avLst/>
                <a:gdLst>
                  <a:gd name="T0" fmla="*/ 252 w 582"/>
                  <a:gd name="T1" fmla="*/ 0 h 1309"/>
                  <a:gd name="T2" fmla="*/ 186 w 582"/>
                  <a:gd name="T3" fmla="*/ 216 h 1309"/>
                  <a:gd name="T4" fmla="*/ 162 w 582"/>
                  <a:gd name="T5" fmla="*/ 306 h 1309"/>
                  <a:gd name="T6" fmla="*/ 108 w 582"/>
                  <a:gd name="T7" fmla="*/ 528 h 1309"/>
                  <a:gd name="T8" fmla="*/ 102 w 582"/>
                  <a:gd name="T9" fmla="*/ 636 h 1309"/>
                  <a:gd name="T10" fmla="*/ 66 w 582"/>
                  <a:gd name="T11" fmla="*/ 654 h 1309"/>
                  <a:gd name="T12" fmla="*/ 48 w 582"/>
                  <a:gd name="T13" fmla="*/ 750 h 1309"/>
                  <a:gd name="T14" fmla="*/ 24 w 582"/>
                  <a:gd name="T15" fmla="*/ 816 h 1309"/>
                  <a:gd name="T16" fmla="*/ 0 w 582"/>
                  <a:gd name="T17" fmla="*/ 936 h 1309"/>
                  <a:gd name="T18" fmla="*/ 6 w 582"/>
                  <a:gd name="T19" fmla="*/ 1068 h 1309"/>
                  <a:gd name="T20" fmla="*/ 18 w 582"/>
                  <a:gd name="T21" fmla="*/ 1092 h 1309"/>
                  <a:gd name="T22" fmla="*/ 48 w 582"/>
                  <a:gd name="T23" fmla="*/ 1188 h 1309"/>
                  <a:gd name="T24" fmla="*/ 72 w 582"/>
                  <a:gd name="T25" fmla="*/ 1236 h 1309"/>
                  <a:gd name="T26" fmla="*/ 126 w 582"/>
                  <a:gd name="T27" fmla="*/ 1254 h 1309"/>
                  <a:gd name="T28" fmla="*/ 216 w 582"/>
                  <a:gd name="T29" fmla="*/ 1290 h 1309"/>
                  <a:gd name="T30" fmla="*/ 342 w 582"/>
                  <a:gd name="T31" fmla="*/ 1296 h 1309"/>
                  <a:gd name="T32" fmla="*/ 504 w 582"/>
                  <a:gd name="T33" fmla="*/ 1260 h 1309"/>
                  <a:gd name="T34" fmla="*/ 540 w 582"/>
                  <a:gd name="T35" fmla="*/ 1206 h 1309"/>
                  <a:gd name="T36" fmla="*/ 558 w 582"/>
                  <a:gd name="T37" fmla="*/ 1110 h 1309"/>
                  <a:gd name="T38" fmla="*/ 582 w 582"/>
                  <a:gd name="T39" fmla="*/ 948 h 1309"/>
                  <a:gd name="T40" fmla="*/ 576 w 582"/>
                  <a:gd name="T41" fmla="*/ 870 h 1309"/>
                  <a:gd name="T42" fmla="*/ 540 w 582"/>
                  <a:gd name="T43" fmla="*/ 786 h 1309"/>
                  <a:gd name="T44" fmla="*/ 522 w 582"/>
                  <a:gd name="T45" fmla="*/ 750 h 1309"/>
                  <a:gd name="T46" fmla="*/ 510 w 582"/>
                  <a:gd name="T47" fmla="*/ 726 h 1309"/>
                  <a:gd name="T48" fmla="*/ 486 w 582"/>
                  <a:gd name="T49" fmla="*/ 642 h 1309"/>
                  <a:gd name="T50" fmla="*/ 474 w 582"/>
                  <a:gd name="T51" fmla="*/ 618 h 1309"/>
                  <a:gd name="T52" fmla="*/ 468 w 582"/>
                  <a:gd name="T53" fmla="*/ 606 h 1309"/>
                  <a:gd name="T54" fmla="*/ 444 w 582"/>
                  <a:gd name="T55" fmla="*/ 498 h 1309"/>
                  <a:gd name="T56" fmla="*/ 402 w 582"/>
                  <a:gd name="T57" fmla="*/ 396 h 1309"/>
                  <a:gd name="T58" fmla="*/ 372 w 582"/>
                  <a:gd name="T59" fmla="*/ 336 h 1309"/>
                  <a:gd name="T60" fmla="*/ 360 w 582"/>
                  <a:gd name="T61" fmla="*/ 300 h 1309"/>
                  <a:gd name="T62" fmla="*/ 354 w 582"/>
                  <a:gd name="T63" fmla="*/ 198 h 1309"/>
                  <a:gd name="T64" fmla="*/ 330 w 582"/>
                  <a:gd name="T65" fmla="*/ 162 h 1309"/>
                  <a:gd name="T66" fmla="*/ 306 w 582"/>
                  <a:gd name="T67" fmla="*/ 150 h 1309"/>
                  <a:gd name="T68" fmla="*/ 252 w 582"/>
                  <a:gd name="T69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2" h="1309">
                    <a:moveTo>
                      <a:pt x="252" y="0"/>
                    </a:moveTo>
                    <a:cubicBezTo>
                      <a:pt x="219" y="66"/>
                      <a:pt x="202" y="145"/>
                      <a:pt x="186" y="216"/>
                    </a:cubicBezTo>
                    <a:cubicBezTo>
                      <a:pt x="180" y="245"/>
                      <a:pt x="175" y="279"/>
                      <a:pt x="162" y="306"/>
                    </a:cubicBezTo>
                    <a:cubicBezTo>
                      <a:pt x="147" y="379"/>
                      <a:pt x="141" y="461"/>
                      <a:pt x="108" y="528"/>
                    </a:cubicBezTo>
                    <a:cubicBezTo>
                      <a:pt x="106" y="564"/>
                      <a:pt x="111" y="601"/>
                      <a:pt x="102" y="636"/>
                    </a:cubicBezTo>
                    <a:cubicBezTo>
                      <a:pt x="99" y="649"/>
                      <a:pt x="66" y="654"/>
                      <a:pt x="66" y="654"/>
                    </a:cubicBezTo>
                    <a:cubicBezTo>
                      <a:pt x="38" y="710"/>
                      <a:pt x="68" y="642"/>
                      <a:pt x="48" y="750"/>
                    </a:cubicBezTo>
                    <a:cubicBezTo>
                      <a:pt x="44" y="771"/>
                      <a:pt x="28" y="794"/>
                      <a:pt x="24" y="816"/>
                    </a:cubicBezTo>
                    <a:cubicBezTo>
                      <a:pt x="16" y="857"/>
                      <a:pt x="8" y="896"/>
                      <a:pt x="0" y="936"/>
                    </a:cubicBezTo>
                    <a:cubicBezTo>
                      <a:pt x="2" y="980"/>
                      <a:pt x="1" y="1024"/>
                      <a:pt x="6" y="1068"/>
                    </a:cubicBezTo>
                    <a:cubicBezTo>
                      <a:pt x="7" y="1077"/>
                      <a:pt x="18" y="1092"/>
                      <a:pt x="18" y="1092"/>
                    </a:cubicBezTo>
                    <a:cubicBezTo>
                      <a:pt x="22" y="1149"/>
                      <a:pt x="7" y="1167"/>
                      <a:pt x="48" y="1188"/>
                    </a:cubicBezTo>
                    <a:cubicBezTo>
                      <a:pt x="56" y="1204"/>
                      <a:pt x="64" y="1220"/>
                      <a:pt x="72" y="1236"/>
                    </a:cubicBezTo>
                    <a:cubicBezTo>
                      <a:pt x="78" y="1248"/>
                      <a:pt x="118" y="1252"/>
                      <a:pt x="126" y="1254"/>
                    </a:cubicBezTo>
                    <a:cubicBezTo>
                      <a:pt x="157" y="1262"/>
                      <a:pt x="188" y="1276"/>
                      <a:pt x="216" y="1290"/>
                    </a:cubicBezTo>
                    <a:cubicBezTo>
                      <a:pt x="254" y="1309"/>
                      <a:pt x="300" y="1294"/>
                      <a:pt x="342" y="1296"/>
                    </a:cubicBezTo>
                    <a:cubicBezTo>
                      <a:pt x="403" y="1291"/>
                      <a:pt x="451" y="1287"/>
                      <a:pt x="504" y="1260"/>
                    </a:cubicBezTo>
                    <a:cubicBezTo>
                      <a:pt x="514" y="1241"/>
                      <a:pt x="534" y="1231"/>
                      <a:pt x="540" y="1206"/>
                    </a:cubicBezTo>
                    <a:cubicBezTo>
                      <a:pt x="548" y="1174"/>
                      <a:pt x="552" y="1142"/>
                      <a:pt x="558" y="1110"/>
                    </a:cubicBezTo>
                    <a:cubicBezTo>
                      <a:pt x="562" y="1033"/>
                      <a:pt x="562" y="1008"/>
                      <a:pt x="582" y="948"/>
                    </a:cubicBezTo>
                    <a:cubicBezTo>
                      <a:pt x="580" y="922"/>
                      <a:pt x="581" y="896"/>
                      <a:pt x="576" y="870"/>
                    </a:cubicBezTo>
                    <a:cubicBezTo>
                      <a:pt x="573" y="853"/>
                      <a:pt x="548" y="807"/>
                      <a:pt x="540" y="786"/>
                    </a:cubicBezTo>
                    <a:cubicBezTo>
                      <a:pt x="540" y="786"/>
                      <a:pt x="525" y="756"/>
                      <a:pt x="522" y="750"/>
                    </a:cubicBezTo>
                    <a:cubicBezTo>
                      <a:pt x="518" y="742"/>
                      <a:pt x="510" y="726"/>
                      <a:pt x="510" y="726"/>
                    </a:cubicBezTo>
                    <a:cubicBezTo>
                      <a:pt x="504" y="697"/>
                      <a:pt x="498" y="669"/>
                      <a:pt x="486" y="642"/>
                    </a:cubicBezTo>
                    <a:cubicBezTo>
                      <a:pt x="482" y="634"/>
                      <a:pt x="478" y="626"/>
                      <a:pt x="474" y="618"/>
                    </a:cubicBezTo>
                    <a:cubicBezTo>
                      <a:pt x="472" y="614"/>
                      <a:pt x="468" y="606"/>
                      <a:pt x="468" y="606"/>
                    </a:cubicBezTo>
                    <a:cubicBezTo>
                      <a:pt x="464" y="572"/>
                      <a:pt x="460" y="529"/>
                      <a:pt x="444" y="498"/>
                    </a:cubicBezTo>
                    <a:cubicBezTo>
                      <a:pt x="439" y="469"/>
                      <a:pt x="432" y="411"/>
                      <a:pt x="402" y="396"/>
                    </a:cubicBezTo>
                    <a:cubicBezTo>
                      <a:pt x="393" y="379"/>
                      <a:pt x="377" y="355"/>
                      <a:pt x="372" y="336"/>
                    </a:cubicBezTo>
                    <a:cubicBezTo>
                      <a:pt x="365" y="308"/>
                      <a:pt x="370" y="319"/>
                      <a:pt x="360" y="300"/>
                    </a:cubicBezTo>
                    <a:cubicBezTo>
                      <a:pt x="358" y="266"/>
                      <a:pt x="359" y="232"/>
                      <a:pt x="354" y="198"/>
                    </a:cubicBezTo>
                    <a:cubicBezTo>
                      <a:pt x="352" y="187"/>
                      <a:pt x="340" y="169"/>
                      <a:pt x="330" y="162"/>
                    </a:cubicBezTo>
                    <a:cubicBezTo>
                      <a:pt x="323" y="157"/>
                      <a:pt x="306" y="150"/>
                      <a:pt x="306" y="150"/>
                    </a:cubicBezTo>
                    <a:cubicBezTo>
                      <a:pt x="286" y="110"/>
                      <a:pt x="252" y="43"/>
                      <a:pt x="25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99FF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5652120" y="4561383"/>
                <a:ext cx="34252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G. </a:t>
                </a:r>
                <a:r>
                  <a:rPr lang="it-IT" sz="1400" dirty="0" err="1"/>
                  <a:t>Bencivenni</a:t>
                </a:r>
                <a:r>
                  <a:rPr lang="it-IT" sz="1400" dirty="0"/>
                  <a:t> et al., 2015_JINST_10_P02008</a:t>
                </a:r>
                <a:endParaRPr lang="en-GB" sz="1400" dirty="0"/>
              </a:p>
            </p:txBody>
          </p:sp>
        </p:grp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223792" y="6309321"/>
            <a:ext cx="4587976" cy="365125"/>
          </a:xfrm>
        </p:spPr>
        <p:txBody>
          <a:bodyPr/>
          <a:lstStyle/>
          <a:p>
            <a:r>
              <a:rPr lang="en-US" dirty="0" smtClean="0"/>
              <a:t>G. </a:t>
            </a:r>
            <a:r>
              <a:rPr lang="en-US" dirty="0" err="1" smtClean="0"/>
              <a:t>Bencivenni</a:t>
            </a:r>
            <a:r>
              <a:rPr lang="en-US" dirty="0" smtClean="0"/>
              <a:t> - LNF-INFN - RD51 Mini-week 8th June 2016</a:t>
            </a:r>
            <a:endParaRPr lang="en-GB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1559497" y="973177"/>
            <a:ext cx="894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 detector is composed by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two elements:</a:t>
            </a:r>
          </a:p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the 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cathode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and the </a:t>
            </a:r>
            <a:r>
              <a:rPr lang="en-GB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.</a:t>
            </a:r>
            <a:endParaRPr lang="en-US" sz="2000" b="1" dirty="0">
              <a:solidFill>
                <a:srgbClr val="00009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55785" y="69080"/>
            <a:ext cx="5614725" cy="637762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µ-RWELL architecture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47150" y="1916832"/>
            <a:ext cx="5384954" cy="4315692"/>
          </a:xfrm>
          <a:prstGeom prst="rect">
            <a:avLst/>
          </a:prstGeom>
          <a:noFill/>
        </p:spPr>
        <p:txBody>
          <a:bodyPr wrap="square" lIns="82954" tIns="41477" rIns="82954" bIns="41477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is realized by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coupling:</a:t>
            </a:r>
          </a:p>
          <a:p>
            <a:pPr>
              <a:defRPr/>
            </a:pPr>
            <a:endParaRPr lang="en-US" sz="11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“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suitable WELL patterned </a:t>
            </a:r>
            <a:r>
              <a:rPr lang="en-US" b="1" dirty="0" err="1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kapton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foil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as “amplification stage”</a:t>
            </a:r>
          </a:p>
          <a:p>
            <a:pPr marL="257118" indent="-257118">
              <a:buFontTx/>
              <a:buAutoNum type="arabicPeriod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“resistive stage”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for the discharge suppression &amp; current evacuation</a:t>
            </a: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“Low particle rate” (LR)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&lt;&lt; 100 kHz/cm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single resistive layer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 surface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resistivity </a:t>
            </a:r>
            <a:r>
              <a:rPr lang="en-US" dirty="0">
                <a:solidFill>
                  <a:srgbClr val="0070C0"/>
                </a:solidFill>
                <a:latin typeface="Arial"/>
                <a:ea typeface="Adobe Ming Std L" pitchFamily="18" charset="-128"/>
                <a:cs typeface="Arial"/>
                <a:sym typeface="Symbol" panose="05050102010706020507" pitchFamily="18" charset="2"/>
              </a:rPr>
              <a:t>~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100 M/ (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CMS-phase2 upgrade - SHIP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)</a:t>
            </a:r>
          </a:p>
          <a:p>
            <a:pPr marL="642798" lvl="1" indent="-299973">
              <a:buFont typeface="+mj-lt"/>
              <a:buAutoNum type="romanLcPeriod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  <a:sym typeface="Symbol" panose="05050102010706020507" pitchFamily="18" charset="2"/>
            </a:endParaRPr>
          </a:p>
          <a:p>
            <a:pPr marL="642798" lvl="1" indent="-299973">
              <a:buFont typeface="+mj-lt"/>
              <a:buAutoNum type="romanLcPeriod"/>
              <a:defRPr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“High particle rate”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(HR)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&gt;&gt; 100 kHz/cm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: more sophisticated resistive scheme must be implemented (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MPDG_NEXT- LNF &amp;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LHCb-muon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upgrade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)</a:t>
            </a:r>
          </a:p>
          <a:p>
            <a:pPr marL="599944" lvl="1" indent="-257118"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marL="257118" indent="-257118">
              <a:buFontTx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standard readout PCB</a:t>
            </a:r>
            <a:endParaRPr lang="en-US" dirty="0">
              <a:solidFill>
                <a:srgbClr val="0070C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8464611" y="6441415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/>
              <a:t>26</a:t>
            </a:fld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6456040" y="836712"/>
            <a:ext cx="4314430" cy="4536504"/>
            <a:chOff x="4917857" y="1700808"/>
            <a:chExt cx="4314430" cy="4536504"/>
          </a:xfrm>
        </p:grpSpPr>
        <p:sp>
          <p:nvSpPr>
            <p:cNvPr id="9" name="CasellaDiTesto 8"/>
            <p:cNvSpPr txBox="1"/>
            <p:nvPr/>
          </p:nvSpPr>
          <p:spPr>
            <a:xfrm>
              <a:off x="6804248" y="2154342"/>
              <a:ext cx="1939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ea typeface="Adobe Ming Std L" pitchFamily="18" charset="-128"/>
                  <a:cs typeface="Arial" pitchFamily="34" charset="0"/>
                  <a:sym typeface="Wingdings" panose="05000000000000000000" pitchFamily="2" charset="2"/>
                </a:rPr>
                <a:t>Drift/cathode PCB</a:t>
              </a:r>
              <a:endParaRPr lang="en-GB" sz="1600" dirty="0"/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4917857" y="1700808"/>
              <a:ext cx="4314430" cy="4536504"/>
              <a:chOff x="4917857" y="332656"/>
              <a:chExt cx="4314430" cy="4536504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4917857" y="2110763"/>
                <a:ext cx="4314430" cy="2042159"/>
                <a:chOff x="-695900" y="190453"/>
                <a:chExt cx="9862198" cy="5945219"/>
              </a:xfrm>
            </p:grpSpPr>
            <p:grpSp>
              <p:nvGrpSpPr>
                <p:cNvPr id="17" name="Gruppo 16"/>
                <p:cNvGrpSpPr/>
                <p:nvPr/>
              </p:nvGrpSpPr>
              <p:grpSpPr>
                <a:xfrm>
                  <a:off x="-695900" y="190453"/>
                  <a:ext cx="9862198" cy="5945219"/>
                  <a:chOff x="-839916" y="944959"/>
                  <a:chExt cx="9862198" cy="5945219"/>
                </a:xfrm>
              </p:grpSpPr>
              <p:sp>
                <p:nvSpPr>
                  <p:cNvPr id="21" name="Trapezio 20"/>
                  <p:cNvSpPr/>
                  <p:nvPr/>
                </p:nvSpPr>
                <p:spPr>
                  <a:xfrm>
                    <a:off x="2180128" y="3356990"/>
                    <a:ext cx="1584177" cy="1228780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Trapezio 21"/>
                  <p:cNvSpPr/>
                  <p:nvPr/>
                </p:nvSpPr>
                <p:spPr>
                  <a:xfrm>
                    <a:off x="4499992" y="3356991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rapezio 22"/>
                  <p:cNvSpPr/>
                  <p:nvPr/>
                </p:nvSpPr>
                <p:spPr>
                  <a:xfrm>
                    <a:off x="6804248" y="3352380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t-IT" sz="1100" dirty="0">
                        <a:solidFill>
                          <a:prstClr val="white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>
                    <a:off x="7117124" y="3284984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>
                    <a:off x="3376556" y="4580630"/>
                    <a:ext cx="1401248" cy="1733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>
                    <a:off x="5786408" y="4586197"/>
                    <a:ext cx="1401248" cy="1809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711136" y="4585771"/>
                    <a:ext cx="834912" cy="14792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ttangolo 27"/>
                  <p:cNvSpPr/>
                  <p:nvPr/>
                </p:nvSpPr>
                <p:spPr>
                  <a:xfrm>
                    <a:off x="7984885" y="4586198"/>
                    <a:ext cx="834912" cy="23163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>
                    <a:off x="2546048" y="4585771"/>
                    <a:ext cx="821272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ttangolo 29"/>
                  <p:cNvSpPr/>
                  <p:nvPr/>
                </p:nvSpPr>
                <p:spPr>
                  <a:xfrm>
                    <a:off x="4801664" y="4585771"/>
                    <a:ext cx="1004200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ttangolo 30"/>
                  <p:cNvSpPr/>
                  <p:nvPr/>
                </p:nvSpPr>
                <p:spPr>
                  <a:xfrm>
                    <a:off x="7197384" y="4581056"/>
                    <a:ext cx="821272" cy="24540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" name="Rettangolo 31"/>
                  <p:cNvSpPr/>
                  <p:nvPr/>
                </p:nvSpPr>
                <p:spPr>
                  <a:xfrm>
                    <a:off x="1720864" y="4754452"/>
                    <a:ext cx="7099608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ttangolo 32"/>
                  <p:cNvSpPr/>
                  <p:nvPr/>
                </p:nvSpPr>
                <p:spPr>
                  <a:xfrm>
                    <a:off x="1711136" y="4898468"/>
                    <a:ext cx="7109336" cy="62340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ttangolo 33"/>
                  <p:cNvSpPr/>
                  <p:nvPr/>
                </p:nvSpPr>
                <p:spPr>
                  <a:xfrm>
                    <a:off x="1711136" y="4898966"/>
                    <a:ext cx="7109336" cy="15841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Rettangolo 34"/>
                  <p:cNvSpPr/>
                  <p:nvPr/>
                </p:nvSpPr>
                <p:spPr>
                  <a:xfrm>
                    <a:off x="5111056" y="5057384"/>
                    <a:ext cx="159612" cy="464491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riangolo isoscele 35"/>
                  <p:cNvSpPr/>
                  <p:nvPr/>
                </p:nvSpPr>
                <p:spPr>
                  <a:xfrm rot="5400000">
                    <a:off x="5752412" y="5919196"/>
                    <a:ext cx="879640" cy="620688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7" name="Connettore 4 36"/>
                  <p:cNvCxnSpPr/>
                  <p:nvPr/>
                </p:nvCxnSpPr>
                <p:spPr>
                  <a:xfrm rot="16200000" flipH="1">
                    <a:off x="5210846" y="5583926"/>
                    <a:ext cx="673344" cy="680164"/>
                  </a:xfrm>
                  <a:prstGeom prst="bentConnector2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CasellaDiTesto 37"/>
                  <p:cNvSpPr txBox="1"/>
                  <p:nvPr/>
                </p:nvSpPr>
                <p:spPr>
                  <a:xfrm>
                    <a:off x="-285055" y="1233146"/>
                    <a:ext cx="4047003" cy="8064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Copper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top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(5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</a:t>
                    </a:r>
                  </a:p>
                </p:txBody>
              </p:sp>
              <p:cxnSp>
                <p:nvCxnSpPr>
                  <p:cNvPr id="39" name="Connettore 2 38"/>
                  <p:cNvCxnSpPr>
                    <a:endCxn id="32" idx="1"/>
                  </p:cNvCxnSpPr>
                  <p:nvPr/>
                </p:nvCxnSpPr>
                <p:spPr>
                  <a:xfrm>
                    <a:off x="958602" y="4202363"/>
                    <a:ext cx="762262" cy="62409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CasellaDiTesto 39"/>
                  <p:cNvSpPr txBox="1"/>
                  <p:nvPr/>
                </p:nvSpPr>
                <p:spPr>
                  <a:xfrm>
                    <a:off x="-839916" y="2782087"/>
                    <a:ext cx="3815360" cy="14336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DLC 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(0.1-0.2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 </a:t>
                    </a:r>
                  </a:p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R 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̴50 -100  M</a:t>
                    </a:r>
                    <a:r>
                      <a:rPr lang="el-GR" sz="1200" b="1" dirty="0">
                        <a:solidFill>
                          <a:prstClr val="black"/>
                        </a:solidFill>
                        <a:cs typeface="Arial" charset="0"/>
                      </a:rPr>
                      <a:t>Ω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/</a:t>
                    </a:r>
                    <a:r>
                      <a:rPr lang="en-US" sz="1400" b="1" dirty="0">
                        <a:solidFill>
                          <a:prstClr val="black"/>
                        </a:solidFill>
                        <a:cs typeface="Arial" charset="0"/>
                      </a:rPr>
                      <a:t>□</a:t>
                    </a:r>
                  </a:p>
                </p:txBody>
              </p:sp>
              <p:cxnSp>
                <p:nvCxnSpPr>
                  <p:cNvPr id="41" name="Connettore 2 40"/>
                  <p:cNvCxnSpPr/>
                  <p:nvPr/>
                </p:nvCxnSpPr>
                <p:spPr>
                  <a:xfrm flipV="1">
                    <a:off x="1339732" y="5189998"/>
                    <a:ext cx="362351" cy="89376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381318" y="6083767"/>
                    <a:ext cx="4514206" cy="8064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Rigid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PCB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readout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electrode</a:t>
                    </a:r>
                    <a:endParaRPr lang="it-IT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Text Box 2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0346" y="944959"/>
                    <a:ext cx="4091936" cy="18816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pitch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140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</a:p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diameter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70-50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sz="1200" b="1" dirty="0" err="1">
                        <a:solidFill>
                          <a:prstClr val="black"/>
                        </a:solidFill>
                      </a:rPr>
                      <a:t>Kapton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thickness: 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Rettangolo 43"/>
                  <p:cNvSpPr/>
                  <p:nvPr/>
                </p:nvSpPr>
                <p:spPr>
                  <a:xfrm>
                    <a:off x="4823984" y="328037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Rettangolo 44"/>
                  <p:cNvSpPr/>
                  <p:nvPr/>
                </p:nvSpPr>
                <p:spPr>
                  <a:xfrm>
                    <a:off x="2493004" y="329423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6" name="Connettore 2 45"/>
                  <p:cNvCxnSpPr/>
                  <p:nvPr/>
                </p:nvCxnSpPr>
                <p:spPr>
                  <a:xfrm>
                    <a:off x="2420086" y="2270800"/>
                    <a:ext cx="436666" cy="100730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CasellaDiTesto 17"/>
                <p:cNvSpPr txBox="1"/>
                <p:nvPr/>
              </p:nvSpPr>
              <p:spPr>
                <a:xfrm>
                  <a:off x="3116232" y="3212264"/>
                  <a:ext cx="486841" cy="766219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1</a:t>
                  </a: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5278426" y="3789039"/>
                  <a:ext cx="587014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0" name="CasellaDiTesto 19"/>
                <p:cNvSpPr txBox="1"/>
                <p:nvPr/>
              </p:nvSpPr>
              <p:spPr>
                <a:xfrm>
                  <a:off x="7181590" y="4248244"/>
                  <a:ext cx="557328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5993857" y="1161728"/>
                <a:ext cx="3149849" cy="258654"/>
                <a:chOff x="5768671" y="1161728"/>
                <a:chExt cx="3375035" cy="312170"/>
              </a:xfrm>
            </p:grpSpPr>
            <p:sp>
              <p:nvSpPr>
                <p:cNvPr id="3" name="Rettangolo 2"/>
                <p:cNvSpPr/>
                <p:nvPr/>
              </p:nvSpPr>
              <p:spPr>
                <a:xfrm>
                  <a:off x="5768671" y="1366866"/>
                  <a:ext cx="3375035" cy="1070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" name="Rettangolo 1"/>
                <p:cNvSpPr/>
                <p:nvPr/>
              </p:nvSpPr>
              <p:spPr>
                <a:xfrm>
                  <a:off x="5768671" y="1161728"/>
                  <a:ext cx="3375035" cy="21602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" name="CasellaDiTesto 7"/>
              <p:cNvSpPr txBox="1"/>
              <p:nvPr/>
            </p:nvSpPr>
            <p:spPr>
              <a:xfrm>
                <a:off x="6931041" y="4149080"/>
                <a:ext cx="15814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µ</a:t>
                </a:r>
                <a:r>
                  <a:rPr lang="en-US" sz="1600" b="1" dirty="0"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-RWELL PCB</a:t>
                </a:r>
                <a:endParaRPr lang="en-GB" sz="1600" b="1" dirty="0"/>
              </a:p>
            </p:txBody>
          </p:sp>
          <p:cxnSp>
            <p:nvCxnSpPr>
              <p:cNvPr id="11" name="Connettore 1 10"/>
              <p:cNvCxnSpPr/>
              <p:nvPr/>
            </p:nvCxnSpPr>
            <p:spPr>
              <a:xfrm flipH="1">
                <a:off x="6619016" y="332656"/>
                <a:ext cx="1323292" cy="3985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6984498" y="3001084"/>
                <a:ext cx="165722" cy="355908"/>
              </a:xfrm>
              <a:custGeom>
                <a:avLst/>
                <a:gdLst>
                  <a:gd name="T0" fmla="*/ 252 w 582"/>
                  <a:gd name="T1" fmla="*/ 0 h 1309"/>
                  <a:gd name="T2" fmla="*/ 186 w 582"/>
                  <a:gd name="T3" fmla="*/ 216 h 1309"/>
                  <a:gd name="T4" fmla="*/ 162 w 582"/>
                  <a:gd name="T5" fmla="*/ 306 h 1309"/>
                  <a:gd name="T6" fmla="*/ 108 w 582"/>
                  <a:gd name="T7" fmla="*/ 528 h 1309"/>
                  <a:gd name="T8" fmla="*/ 102 w 582"/>
                  <a:gd name="T9" fmla="*/ 636 h 1309"/>
                  <a:gd name="T10" fmla="*/ 66 w 582"/>
                  <a:gd name="T11" fmla="*/ 654 h 1309"/>
                  <a:gd name="T12" fmla="*/ 48 w 582"/>
                  <a:gd name="T13" fmla="*/ 750 h 1309"/>
                  <a:gd name="T14" fmla="*/ 24 w 582"/>
                  <a:gd name="T15" fmla="*/ 816 h 1309"/>
                  <a:gd name="T16" fmla="*/ 0 w 582"/>
                  <a:gd name="T17" fmla="*/ 936 h 1309"/>
                  <a:gd name="T18" fmla="*/ 6 w 582"/>
                  <a:gd name="T19" fmla="*/ 1068 h 1309"/>
                  <a:gd name="T20" fmla="*/ 18 w 582"/>
                  <a:gd name="T21" fmla="*/ 1092 h 1309"/>
                  <a:gd name="T22" fmla="*/ 48 w 582"/>
                  <a:gd name="T23" fmla="*/ 1188 h 1309"/>
                  <a:gd name="T24" fmla="*/ 72 w 582"/>
                  <a:gd name="T25" fmla="*/ 1236 h 1309"/>
                  <a:gd name="T26" fmla="*/ 126 w 582"/>
                  <a:gd name="T27" fmla="*/ 1254 h 1309"/>
                  <a:gd name="T28" fmla="*/ 216 w 582"/>
                  <a:gd name="T29" fmla="*/ 1290 h 1309"/>
                  <a:gd name="T30" fmla="*/ 342 w 582"/>
                  <a:gd name="T31" fmla="*/ 1296 h 1309"/>
                  <a:gd name="T32" fmla="*/ 504 w 582"/>
                  <a:gd name="T33" fmla="*/ 1260 h 1309"/>
                  <a:gd name="T34" fmla="*/ 540 w 582"/>
                  <a:gd name="T35" fmla="*/ 1206 h 1309"/>
                  <a:gd name="T36" fmla="*/ 558 w 582"/>
                  <a:gd name="T37" fmla="*/ 1110 h 1309"/>
                  <a:gd name="T38" fmla="*/ 582 w 582"/>
                  <a:gd name="T39" fmla="*/ 948 h 1309"/>
                  <a:gd name="T40" fmla="*/ 576 w 582"/>
                  <a:gd name="T41" fmla="*/ 870 h 1309"/>
                  <a:gd name="T42" fmla="*/ 540 w 582"/>
                  <a:gd name="T43" fmla="*/ 786 h 1309"/>
                  <a:gd name="T44" fmla="*/ 522 w 582"/>
                  <a:gd name="T45" fmla="*/ 750 h 1309"/>
                  <a:gd name="T46" fmla="*/ 510 w 582"/>
                  <a:gd name="T47" fmla="*/ 726 h 1309"/>
                  <a:gd name="T48" fmla="*/ 486 w 582"/>
                  <a:gd name="T49" fmla="*/ 642 h 1309"/>
                  <a:gd name="T50" fmla="*/ 474 w 582"/>
                  <a:gd name="T51" fmla="*/ 618 h 1309"/>
                  <a:gd name="T52" fmla="*/ 468 w 582"/>
                  <a:gd name="T53" fmla="*/ 606 h 1309"/>
                  <a:gd name="T54" fmla="*/ 444 w 582"/>
                  <a:gd name="T55" fmla="*/ 498 h 1309"/>
                  <a:gd name="T56" fmla="*/ 402 w 582"/>
                  <a:gd name="T57" fmla="*/ 396 h 1309"/>
                  <a:gd name="T58" fmla="*/ 372 w 582"/>
                  <a:gd name="T59" fmla="*/ 336 h 1309"/>
                  <a:gd name="T60" fmla="*/ 360 w 582"/>
                  <a:gd name="T61" fmla="*/ 300 h 1309"/>
                  <a:gd name="T62" fmla="*/ 354 w 582"/>
                  <a:gd name="T63" fmla="*/ 198 h 1309"/>
                  <a:gd name="T64" fmla="*/ 330 w 582"/>
                  <a:gd name="T65" fmla="*/ 162 h 1309"/>
                  <a:gd name="T66" fmla="*/ 306 w 582"/>
                  <a:gd name="T67" fmla="*/ 150 h 1309"/>
                  <a:gd name="T68" fmla="*/ 252 w 582"/>
                  <a:gd name="T69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2" h="1309">
                    <a:moveTo>
                      <a:pt x="252" y="0"/>
                    </a:moveTo>
                    <a:cubicBezTo>
                      <a:pt x="219" y="66"/>
                      <a:pt x="202" y="145"/>
                      <a:pt x="186" y="216"/>
                    </a:cubicBezTo>
                    <a:cubicBezTo>
                      <a:pt x="180" y="245"/>
                      <a:pt x="175" y="279"/>
                      <a:pt x="162" y="306"/>
                    </a:cubicBezTo>
                    <a:cubicBezTo>
                      <a:pt x="147" y="379"/>
                      <a:pt x="141" y="461"/>
                      <a:pt x="108" y="528"/>
                    </a:cubicBezTo>
                    <a:cubicBezTo>
                      <a:pt x="106" y="564"/>
                      <a:pt x="111" y="601"/>
                      <a:pt x="102" y="636"/>
                    </a:cubicBezTo>
                    <a:cubicBezTo>
                      <a:pt x="99" y="649"/>
                      <a:pt x="66" y="654"/>
                      <a:pt x="66" y="654"/>
                    </a:cubicBezTo>
                    <a:cubicBezTo>
                      <a:pt x="38" y="710"/>
                      <a:pt x="68" y="642"/>
                      <a:pt x="48" y="750"/>
                    </a:cubicBezTo>
                    <a:cubicBezTo>
                      <a:pt x="44" y="771"/>
                      <a:pt x="28" y="794"/>
                      <a:pt x="24" y="816"/>
                    </a:cubicBezTo>
                    <a:cubicBezTo>
                      <a:pt x="16" y="857"/>
                      <a:pt x="8" y="896"/>
                      <a:pt x="0" y="936"/>
                    </a:cubicBezTo>
                    <a:cubicBezTo>
                      <a:pt x="2" y="980"/>
                      <a:pt x="1" y="1024"/>
                      <a:pt x="6" y="1068"/>
                    </a:cubicBezTo>
                    <a:cubicBezTo>
                      <a:pt x="7" y="1077"/>
                      <a:pt x="18" y="1092"/>
                      <a:pt x="18" y="1092"/>
                    </a:cubicBezTo>
                    <a:cubicBezTo>
                      <a:pt x="22" y="1149"/>
                      <a:pt x="7" y="1167"/>
                      <a:pt x="48" y="1188"/>
                    </a:cubicBezTo>
                    <a:cubicBezTo>
                      <a:pt x="56" y="1204"/>
                      <a:pt x="64" y="1220"/>
                      <a:pt x="72" y="1236"/>
                    </a:cubicBezTo>
                    <a:cubicBezTo>
                      <a:pt x="78" y="1248"/>
                      <a:pt x="118" y="1252"/>
                      <a:pt x="126" y="1254"/>
                    </a:cubicBezTo>
                    <a:cubicBezTo>
                      <a:pt x="157" y="1262"/>
                      <a:pt x="188" y="1276"/>
                      <a:pt x="216" y="1290"/>
                    </a:cubicBezTo>
                    <a:cubicBezTo>
                      <a:pt x="254" y="1309"/>
                      <a:pt x="300" y="1294"/>
                      <a:pt x="342" y="1296"/>
                    </a:cubicBezTo>
                    <a:cubicBezTo>
                      <a:pt x="403" y="1291"/>
                      <a:pt x="451" y="1287"/>
                      <a:pt x="504" y="1260"/>
                    </a:cubicBezTo>
                    <a:cubicBezTo>
                      <a:pt x="514" y="1241"/>
                      <a:pt x="534" y="1231"/>
                      <a:pt x="540" y="1206"/>
                    </a:cubicBezTo>
                    <a:cubicBezTo>
                      <a:pt x="548" y="1174"/>
                      <a:pt x="552" y="1142"/>
                      <a:pt x="558" y="1110"/>
                    </a:cubicBezTo>
                    <a:cubicBezTo>
                      <a:pt x="562" y="1033"/>
                      <a:pt x="562" y="1008"/>
                      <a:pt x="582" y="948"/>
                    </a:cubicBezTo>
                    <a:cubicBezTo>
                      <a:pt x="580" y="922"/>
                      <a:pt x="581" y="896"/>
                      <a:pt x="576" y="870"/>
                    </a:cubicBezTo>
                    <a:cubicBezTo>
                      <a:pt x="573" y="853"/>
                      <a:pt x="548" y="807"/>
                      <a:pt x="540" y="786"/>
                    </a:cubicBezTo>
                    <a:cubicBezTo>
                      <a:pt x="540" y="786"/>
                      <a:pt x="525" y="756"/>
                      <a:pt x="522" y="750"/>
                    </a:cubicBezTo>
                    <a:cubicBezTo>
                      <a:pt x="518" y="742"/>
                      <a:pt x="510" y="726"/>
                      <a:pt x="510" y="726"/>
                    </a:cubicBezTo>
                    <a:cubicBezTo>
                      <a:pt x="504" y="697"/>
                      <a:pt x="498" y="669"/>
                      <a:pt x="486" y="642"/>
                    </a:cubicBezTo>
                    <a:cubicBezTo>
                      <a:pt x="482" y="634"/>
                      <a:pt x="478" y="626"/>
                      <a:pt x="474" y="618"/>
                    </a:cubicBezTo>
                    <a:cubicBezTo>
                      <a:pt x="472" y="614"/>
                      <a:pt x="468" y="606"/>
                      <a:pt x="468" y="606"/>
                    </a:cubicBezTo>
                    <a:cubicBezTo>
                      <a:pt x="464" y="572"/>
                      <a:pt x="460" y="529"/>
                      <a:pt x="444" y="498"/>
                    </a:cubicBezTo>
                    <a:cubicBezTo>
                      <a:pt x="439" y="469"/>
                      <a:pt x="432" y="411"/>
                      <a:pt x="402" y="396"/>
                    </a:cubicBezTo>
                    <a:cubicBezTo>
                      <a:pt x="393" y="379"/>
                      <a:pt x="377" y="355"/>
                      <a:pt x="372" y="336"/>
                    </a:cubicBezTo>
                    <a:cubicBezTo>
                      <a:pt x="365" y="308"/>
                      <a:pt x="370" y="319"/>
                      <a:pt x="360" y="300"/>
                    </a:cubicBezTo>
                    <a:cubicBezTo>
                      <a:pt x="358" y="266"/>
                      <a:pt x="359" y="232"/>
                      <a:pt x="354" y="198"/>
                    </a:cubicBezTo>
                    <a:cubicBezTo>
                      <a:pt x="352" y="187"/>
                      <a:pt x="340" y="169"/>
                      <a:pt x="330" y="162"/>
                    </a:cubicBezTo>
                    <a:cubicBezTo>
                      <a:pt x="323" y="157"/>
                      <a:pt x="306" y="150"/>
                      <a:pt x="306" y="150"/>
                    </a:cubicBezTo>
                    <a:cubicBezTo>
                      <a:pt x="286" y="110"/>
                      <a:pt x="252" y="43"/>
                      <a:pt x="25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99FF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5652120" y="4561383"/>
                <a:ext cx="34252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G. </a:t>
                </a:r>
                <a:r>
                  <a:rPr lang="it-IT" sz="1400" dirty="0" err="1"/>
                  <a:t>Bencivenni</a:t>
                </a:r>
                <a:r>
                  <a:rPr lang="it-IT" sz="1400" dirty="0"/>
                  <a:t> et al., 2015_JINST_10_P02008</a:t>
                </a:r>
                <a:endParaRPr lang="en-GB" sz="1400" dirty="0"/>
              </a:p>
            </p:txBody>
          </p:sp>
        </p:grp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223792" y="6309321"/>
            <a:ext cx="4587976" cy="365125"/>
          </a:xfrm>
        </p:spPr>
        <p:txBody>
          <a:bodyPr/>
          <a:lstStyle/>
          <a:p>
            <a:r>
              <a:rPr lang="en-US" dirty="0" smtClean="0"/>
              <a:t>G. </a:t>
            </a:r>
            <a:r>
              <a:rPr lang="en-US" dirty="0" err="1" smtClean="0"/>
              <a:t>Bencivenni</a:t>
            </a:r>
            <a:r>
              <a:rPr lang="en-US" dirty="0" smtClean="0"/>
              <a:t> - LNF-INFN - RD51 Mini-week 8th June 2016</a:t>
            </a:r>
            <a:endParaRPr lang="en-GB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1559497" y="973177"/>
            <a:ext cx="894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</a:t>
            </a:r>
            <a:r>
              <a:rPr lang="en-GB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 detector is composed by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two elements:</a:t>
            </a:r>
          </a:p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the 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 cathode </a:t>
            </a:r>
            <a:r>
              <a:rPr lang="en-US" sz="2000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and the </a:t>
            </a:r>
            <a:r>
              <a:rPr lang="en-GB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µ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-RWELL_PCB </a:t>
            </a:r>
            <a:r>
              <a:rPr lang="en-US" sz="2000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Wingdings" panose="05000000000000000000" pitchFamily="2" charset="2"/>
              </a:rPr>
              <a:t>.</a:t>
            </a:r>
            <a:endParaRPr lang="en-US" sz="2000" b="1" dirty="0">
              <a:solidFill>
                <a:srgbClr val="00009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067796" y="1166873"/>
            <a:ext cx="2228005" cy="478991"/>
            <a:chOff x="3204446" y="1610314"/>
            <a:chExt cx="4515356" cy="497793"/>
          </a:xfrm>
        </p:grpSpPr>
        <p:sp>
          <p:nvSpPr>
            <p:cNvPr id="8" name="Rettangolo 7"/>
            <p:cNvSpPr/>
            <p:nvPr/>
          </p:nvSpPr>
          <p:spPr>
            <a:xfrm>
              <a:off x="3204446" y="1994819"/>
              <a:ext cx="4515356" cy="113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3204446" y="1610315"/>
              <a:ext cx="4515356" cy="39651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 flipV="1">
              <a:off x="3204446" y="1610314"/>
              <a:ext cx="451535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431705" y="620689"/>
            <a:ext cx="619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DLC-coated </a:t>
            </a:r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base material: DLC layer </a:t>
            </a:r>
            <a:r>
              <a:rPr lang="en-US" sz="1400" b="1" dirty="0">
                <a:solidFill>
                  <a:srgbClr val="0070C0"/>
                </a:solidFill>
                <a:latin typeface="Arial"/>
                <a:cs typeface="Arial"/>
              </a:rPr>
              <a:t>~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0.1-0.2 µm (50-100 M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/)</a:t>
            </a: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03913" y="1207786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layer  50 µm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31369" y="1507364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Copper layer  5 µm</a:t>
            </a:r>
          </a:p>
        </p:txBody>
      </p:sp>
      <p:cxnSp>
        <p:nvCxnSpPr>
          <p:cNvPr id="13" name="Connettore 2 12"/>
          <p:cNvCxnSpPr>
            <a:stCxn id="7" idx="3"/>
          </p:cNvCxnSpPr>
          <p:nvPr/>
        </p:nvCxnSpPr>
        <p:spPr>
          <a:xfrm flipV="1">
            <a:off x="7123847" y="1561812"/>
            <a:ext cx="313318" cy="99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586656" y="148571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LR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scheme: single resistive layer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275813" y="11663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HR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scheme: double resistive layers</a:t>
            </a:r>
          </a:p>
        </p:txBody>
      </p:sp>
      <p:sp>
        <p:nvSpPr>
          <p:cNvPr id="274" name="CasellaDiTesto 273"/>
          <p:cNvSpPr txBox="1"/>
          <p:nvPr/>
        </p:nvSpPr>
        <p:spPr>
          <a:xfrm>
            <a:off x="4902625" y="3501009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Strip  </a:t>
            </a:r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layer (50 µm)</a:t>
            </a:r>
          </a:p>
        </p:txBody>
      </p:sp>
      <p:cxnSp>
        <p:nvCxnSpPr>
          <p:cNvPr id="280" name="Connettore 2 279"/>
          <p:cNvCxnSpPr/>
          <p:nvPr/>
        </p:nvCxnSpPr>
        <p:spPr>
          <a:xfrm flipV="1">
            <a:off x="7184556" y="5816474"/>
            <a:ext cx="267287" cy="134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Immagine 29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33334"/>
          <a:stretch/>
        </p:blipFill>
        <p:spPr>
          <a:xfrm>
            <a:off x="9931657" y="2132856"/>
            <a:ext cx="654356" cy="969116"/>
          </a:xfrm>
          <a:prstGeom prst="rect">
            <a:avLst/>
          </a:prstGeom>
        </p:spPr>
      </p:pic>
      <p:grpSp>
        <p:nvGrpSpPr>
          <p:cNvPr id="275" name="Gruppo 274"/>
          <p:cNvGrpSpPr/>
          <p:nvPr/>
        </p:nvGrpSpPr>
        <p:grpSpPr>
          <a:xfrm>
            <a:off x="7497326" y="1124745"/>
            <a:ext cx="2228005" cy="478991"/>
            <a:chOff x="3204446" y="1610314"/>
            <a:chExt cx="4515356" cy="497793"/>
          </a:xfrm>
        </p:grpSpPr>
        <p:sp>
          <p:nvSpPr>
            <p:cNvPr id="277" name="Rettangolo 276"/>
            <p:cNvSpPr/>
            <p:nvPr/>
          </p:nvSpPr>
          <p:spPr>
            <a:xfrm>
              <a:off x="3204446" y="1994819"/>
              <a:ext cx="4515356" cy="113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Rettangolo 278"/>
            <p:cNvSpPr/>
            <p:nvPr/>
          </p:nvSpPr>
          <p:spPr>
            <a:xfrm>
              <a:off x="3204446" y="1610315"/>
              <a:ext cx="4515356" cy="39651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Rettangolo 280"/>
            <p:cNvSpPr/>
            <p:nvPr/>
          </p:nvSpPr>
          <p:spPr>
            <a:xfrm flipV="1">
              <a:off x="3204446" y="1610314"/>
              <a:ext cx="451535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83" name="Connettore 2 282"/>
          <p:cNvCxnSpPr/>
          <p:nvPr/>
        </p:nvCxnSpPr>
        <p:spPr>
          <a:xfrm flipH="1" flipV="1">
            <a:off x="4366752" y="1556792"/>
            <a:ext cx="903448" cy="7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ttore 2 283"/>
          <p:cNvCxnSpPr/>
          <p:nvPr/>
        </p:nvCxnSpPr>
        <p:spPr>
          <a:xfrm flipH="1" flipV="1">
            <a:off x="4367808" y="1340768"/>
            <a:ext cx="902392" cy="16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Connettore 2 284"/>
          <p:cNvCxnSpPr>
            <a:stCxn id="6" idx="3"/>
          </p:cNvCxnSpPr>
          <p:nvPr/>
        </p:nvCxnSpPr>
        <p:spPr>
          <a:xfrm flipV="1">
            <a:off x="7184556" y="1315512"/>
            <a:ext cx="288917" cy="4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Connettore 2 287"/>
          <p:cNvCxnSpPr/>
          <p:nvPr/>
        </p:nvCxnSpPr>
        <p:spPr>
          <a:xfrm flipH="1">
            <a:off x="4366754" y="897686"/>
            <a:ext cx="2305311" cy="256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nettore 2 290"/>
          <p:cNvCxnSpPr/>
          <p:nvPr/>
        </p:nvCxnSpPr>
        <p:spPr>
          <a:xfrm>
            <a:off x="7015546" y="897686"/>
            <a:ext cx="436296" cy="249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2" name="Gruppo 291"/>
          <p:cNvGrpSpPr/>
          <p:nvPr/>
        </p:nvGrpSpPr>
        <p:grpSpPr>
          <a:xfrm>
            <a:off x="1993059" y="4149081"/>
            <a:ext cx="2215255" cy="1010013"/>
            <a:chOff x="397050" y="3980762"/>
            <a:chExt cx="2215255" cy="1010013"/>
          </a:xfrm>
        </p:grpSpPr>
        <p:grpSp>
          <p:nvGrpSpPr>
            <p:cNvPr id="207" name="Gruppo 206"/>
            <p:cNvGrpSpPr/>
            <p:nvPr/>
          </p:nvGrpSpPr>
          <p:grpSpPr>
            <a:xfrm>
              <a:off x="397050" y="4392178"/>
              <a:ext cx="2203492" cy="598597"/>
              <a:chOff x="769940" y="5629692"/>
              <a:chExt cx="4515356" cy="755605"/>
            </a:xfrm>
          </p:grpSpPr>
          <p:sp>
            <p:nvSpPr>
              <p:cNvPr id="223" name="Rettangolo 222"/>
              <p:cNvSpPr/>
              <p:nvPr/>
            </p:nvSpPr>
            <p:spPr>
              <a:xfrm flipV="1">
                <a:off x="769940" y="5856701"/>
                <a:ext cx="4515356" cy="4571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24" name="Gruppo 223"/>
              <p:cNvGrpSpPr/>
              <p:nvPr/>
            </p:nvGrpSpPr>
            <p:grpSpPr>
              <a:xfrm>
                <a:off x="769940" y="5629692"/>
                <a:ext cx="4515356" cy="755605"/>
                <a:chOff x="833480" y="4741857"/>
                <a:chExt cx="4515356" cy="755605"/>
              </a:xfrm>
            </p:grpSpPr>
            <p:grpSp>
              <p:nvGrpSpPr>
                <p:cNvPr id="231" name="Gruppo 230"/>
                <p:cNvGrpSpPr/>
                <p:nvPr/>
              </p:nvGrpSpPr>
              <p:grpSpPr>
                <a:xfrm>
                  <a:off x="833480" y="4987663"/>
                  <a:ext cx="4515356" cy="509799"/>
                  <a:chOff x="3204446" y="1610314"/>
                  <a:chExt cx="4515356" cy="509799"/>
                </a:xfrm>
              </p:grpSpPr>
              <p:sp>
                <p:nvSpPr>
                  <p:cNvPr id="233" name="Rettangolo 232"/>
                  <p:cNvSpPr/>
                  <p:nvPr/>
                </p:nvSpPr>
                <p:spPr>
                  <a:xfrm>
                    <a:off x="3204446" y="2006825"/>
                    <a:ext cx="4515356" cy="11328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4" name="Rettangolo 233"/>
                  <p:cNvSpPr/>
                  <p:nvPr/>
                </p:nvSpPr>
                <p:spPr>
                  <a:xfrm>
                    <a:off x="3204446" y="1610315"/>
                    <a:ext cx="4515356" cy="39651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5" name="Rettangolo 234"/>
                  <p:cNvSpPr/>
                  <p:nvPr/>
                </p:nvSpPr>
                <p:spPr>
                  <a:xfrm flipV="1">
                    <a:off x="3204446" y="1610314"/>
                    <a:ext cx="4515356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26" name="Rettangolo 225"/>
                <p:cNvSpPr/>
                <p:nvPr/>
              </p:nvSpPr>
              <p:spPr>
                <a:xfrm>
                  <a:off x="1286634" y="4741857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Rettangolo 226"/>
                <p:cNvSpPr/>
                <p:nvPr/>
              </p:nvSpPr>
              <p:spPr>
                <a:xfrm>
                  <a:off x="2074034" y="4751073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8" name="Rettangolo 227"/>
                <p:cNvSpPr/>
                <p:nvPr/>
              </p:nvSpPr>
              <p:spPr>
                <a:xfrm>
                  <a:off x="3625974" y="4745951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9" name="Rettangolo 228"/>
                <p:cNvSpPr/>
                <p:nvPr/>
              </p:nvSpPr>
              <p:spPr>
                <a:xfrm>
                  <a:off x="4189875" y="4744015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Rettangolo 229"/>
                <p:cNvSpPr/>
                <p:nvPr/>
              </p:nvSpPr>
              <p:spPr>
                <a:xfrm>
                  <a:off x="4977275" y="4753231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" name="Gruppo 1"/>
            <p:cNvGrpSpPr/>
            <p:nvPr/>
          </p:nvGrpSpPr>
          <p:grpSpPr>
            <a:xfrm>
              <a:off x="408813" y="3980762"/>
              <a:ext cx="2203492" cy="285473"/>
              <a:chOff x="430079" y="4247025"/>
              <a:chExt cx="2203492" cy="285473"/>
            </a:xfrm>
          </p:grpSpPr>
          <p:sp>
            <p:nvSpPr>
              <p:cNvPr id="209" name="Rettangolo 208"/>
              <p:cNvSpPr/>
              <p:nvPr/>
            </p:nvSpPr>
            <p:spPr>
              <a:xfrm>
                <a:off x="430079" y="4334067"/>
                <a:ext cx="2203492" cy="17505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Rettangolo 209"/>
              <p:cNvSpPr/>
              <p:nvPr/>
            </p:nvSpPr>
            <p:spPr>
              <a:xfrm>
                <a:off x="716765" y="4486210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Rettangolo 210"/>
              <p:cNvSpPr/>
              <p:nvPr/>
            </p:nvSpPr>
            <p:spPr>
              <a:xfrm>
                <a:off x="1108582" y="4488039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" name="Rettangolo 211"/>
              <p:cNvSpPr/>
              <p:nvPr/>
            </p:nvSpPr>
            <p:spPr>
              <a:xfrm>
                <a:off x="905371" y="4489044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" name="Rettangolo 212"/>
              <p:cNvSpPr/>
              <p:nvPr/>
            </p:nvSpPr>
            <p:spPr>
              <a:xfrm>
                <a:off x="1269196" y="4489044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" name="Rettangolo 213"/>
              <p:cNvSpPr/>
              <p:nvPr/>
            </p:nvSpPr>
            <p:spPr>
              <a:xfrm>
                <a:off x="1484587" y="4486403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" name="Rettangolo 214"/>
              <p:cNvSpPr/>
              <p:nvPr/>
            </p:nvSpPr>
            <p:spPr>
              <a:xfrm>
                <a:off x="1876405" y="4488233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" name="Rettangolo 215"/>
              <p:cNvSpPr/>
              <p:nvPr/>
            </p:nvSpPr>
            <p:spPr>
              <a:xfrm>
                <a:off x="1673194" y="4489237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7" name="Rettangolo 216"/>
              <p:cNvSpPr/>
              <p:nvPr/>
            </p:nvSpPr>
            <p:spPr>
              <a:xfrm>
                <a:off x="2037018" y="4489237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" name="Rettangolo 217"/>
              <p:cNvSpPr/>
              <p:nvPr/>
            </p:nvSpPr>
            <p:spPr>
              <a:xfrm>
                <a:off x="2173064" y="4488039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" name="Rettangolo 218"/>
              <p:cNvSpPr/>
              <p:nvPr/>
            </p:nvSpPr>
            <p:spPr>
              <a:xfrm>
                <a:off x="2564882" y="4496279"/>
                <a:ext cx="68689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" name="Rettangolo 219"/>
              <p:cNvSpPr/>
              <p:nvPr/>
            </p:nvSpPr>
            <p:spPr>
              <a:xfrm>
                <a:off x="2361671" y="4490873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1" name="Rettangolo 220"/>
              <p:cNvSpPr/>
              <p:nvPr/>
            </p:nvSpPr>
            <p:spPr>
              <a:xfrm>
                <a:off x="513554" y="4489044"/>
                <a:ext cx="85194" cy="362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Rettangolo 221"/>
              <p:cNvSpPr/>
              <p:nvPr/>
            </p:nvSpPr>
            <p:spPr>
              <a:xfrm>
                <a:off x="430079" y="4247025"/>
                <a:ext cx="2203492" cy="89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4" name="Rettangolo 293"/>
            <p:cNvSpPr/>
            <p:nvPr/>
          </p:nvSpPr>
          <p:spPr>
            <a:xfrm>
              <a:off x="408390" y="4279177"/>
              <a:ext cx="2203492" cy="26969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78" name="Connettore 2 277"/>
          <p:cNvCxnSpPr/>
          <p:nvPr/>
        </p:nvCxnSpPr>
        <p:spPr>
          <a:xfrm flipH="1">
            <a:off x="4295800" y="3789040"/>
            <a:ext cx="576066" cy="404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CasellaDiTesto 303"/>
          <p:cNvSpPr txBox="1"/>
          <p:nvPr/>
        </p:nvSpPr>
        <p:spPr>
          <a:xfrm>
            <a:off x="4645569" y="4581129"/>
            <a:ext cx="2089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pre-</a:t>
            </a:r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preg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#106  (50 µm)</a:t>
            </a:r>
            <a:endParaRPr lang="en-GB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5" name="CasellaDiTesto 304"/>
          <p:cNvSpPr txBox="1"/>
          <p:nvPr/>
        </p:nvSpPr>
        <p:spPr>
          <a:xfrm>
            <a:off x="4836631" y="5733256"/>
            <a:ext cx="2376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DLC-coated base material after copper and </a:t>
            </a:r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chemical etching</a:t>
            </a:r>
          </a:p>
        </p:txBody>
      </p:sp>
      <p:cxnSp>
        <p:nvCxnSpPr>
          <p:cNvPr id="282" name="Connettore 2 281"/>
          <p:cNvCxnSpPr/>
          <p:nvPr/>
        </p:nvCxnSpPr>
        <p:spPr>
          <a:xfrm flipH="1" flipV="1">
            <a:off x="4295800" y="5805957"/>
            <a:ext cx="522676" cy="151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5" name="Gruppo 334"/>
          <p:cNvGrpSpPr/>
          <p:nvPr/>
        </p:nvGrpSpPr>
        <p:grpSpPr>
          <a:xfrm>
            <a:off x="4511826" y="2258872"/>
            <a:ext cx="5205987" cy="999063"/>
            <a:chOff x="3222749" y="2277714"/>
            <a:chExt cx="4870124" cy="999063"/>
          </a:xfrm>
        </p:grpSpPr>
        <p:grpSp>
          <p:nvGrpSpPr>
            <p:cNvPr id="23" name="Gruppo 22"/>
            <p:cNvGrpSpPr/>
            <p:nvPr/>
          </p:nvGrpSpPr>
          <p:grpSpPr>
            <a:xfrm>
              <a:off x="3222749" y="2277714"/>
              <a:ext cx="4870124" cy="999063"/>
              <a:chOff x="-4711129" y="5278685"/>
              <a:chExt cx="9996425" cy="1106612"/>
            </a:xfrm>
          </p:grpSpPr>
          <p:sp>
            <p:nvSpPr>
              <p:cNvPr id="24" name="Rettangolo 23"/>
              <p:cNvSpPr/>
              <p:nvPr/>
            </p:nvSpPr>
            <p:spPr>
              <a:xfrm flipV="1">
                <a:off x="769940" y="5840517"/>
                <a:ext cx="4515356" cy="4571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5" name="Gruppo 24"/>
              <p:cNvGrpSpPr/>
              <p:nvPr/>
            </p:nvGrpSpPr>
            <p:grpSpPr>
              <a:xfrm>
                <a:off x="-4711129" y="5278685"/>
                <a:ext cx="9996425" cy="1106612"/>
                <a:chOff x="-4647589" y="4390850"/>
                <a:chExt cx="9996425" cy="1106612"/>
              </a:xfrm>
            </p:grpSpPr>
            <p:grpSp>
              <p:nvGrpSpPr>
                <p:cNvPr id="32" name="Gruppo 31"/>
                <p:cNvGrpSpPr/>
                <p:nvPr/>
              </p:nvGrpSpPr>
              <p:grpSpPr>
                <a:xfrm>
                  <a:off x="-4647589" y="4390850"/>
                  <a:ext cx="9996425" cy="1106612"/>
                  <a:chOff x="-4647589" y="1070145"/>
                  <a:chExt cx="9996425" cy="1106612"/>
                </a:xfrm>
              </p:grpSpPr>
              <p:grpSp>
                <p:nvGrpSpPr>
                  <p:cNvPr id="40" name="Gruppo 39"/>
                  <p:cNvGrpSpPr/>
                  <p:nvPr/>
                </p:nvGrpSpPr>
                <p:grpSpPr>
                  <a:xfrm>
                    <a:off x="833480" y="1666958"/>
                    <a:ext cx="4515356" cy="509799"/>
                    <a:chOff x="3204446" y="1610314"/>
                    <a:chExt cx="4515356" cy="509799"/>
                  </a:xfrm>
                </p:grpSpPr>
                <p:sp>
                  <p:nvSpPr>
                    <p:cNvPr id="42" name="Rettangolo 41"/>
                    <p:cNvSpPr/>
                    <p:nvPr/>
                  </p:nvSpPr>
                  <p:spPr>
                    <a:xfrm>
                      <a:off x="3204446" y="2006825"/>
                      <a:ext cx="4515356" cy="11328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Rettangolo 42"/>
                    <p:cNvSpPr/>
                    <p:nvPr/>
                  </p:nvSpPr>
                  <p:spPr>
                    <a:xfrm>
                      <a:off x="3204446" y="1610315"/>
                      <a:ext cx="4515356" cy="39651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Rettangolo 43"/>
                    <p:cNvSpPr/>
                    <p:nvPr/>
                  </p:nvSpPr>
                  <p:spPr>
                    <a:xfrm flipV="1">
                      <a:off x="3204446" y="1610314"/>
                      <a:ext cx="4515356" cy="4571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41" name="CasellaDiTesto 40"/>
                  <p:cNvSpPr txBox="1"/>
                  <p:nvPr/>
                </p:nvSpPr>
                <p:spPr>
                  <a:xfrm>
                    <a:off x="-4647589" y="1070145"/>
                    <a:ext cx="5154384" cy="10568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err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Kapton</a:t>
                    </a:r>
                    <a:r>
                      <a:rPr lang="en-US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 layer (12-25 µm) with </a:t>
                    </a:r>
                    <a:r>
                      <a:rPr lang="en-US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  <a:sym typeface="Symbol" panose="05050102010706020507" pitchFamily="18" charset="2"/>
                      </a:rPr>
                      <a:t>1/cm</a:t>
                    </a:r>
                    <a:r>
                      <a:rPr lang="en-US" sz="1400" b="1" baseline="30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  <a:sym typeface="Symbol" panose="05050102010706020507" pitchFamily="18" charset="2"/>
                      </a:rPr>
                      <a:t>2</a:t>
                    </a:r>
                    <a:r>
                      <a:rPr lang="en-US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sz="1400" b="1" dirty="0" err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vias</a:t>
                    </a:r>
                    <a:r>
                      <a:rPr lang="en-US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 density .</a:t>
                    </a:r>
                  </a:p>
                  <a:p>
                    <a:r>
                      <a:rPr lang="en-US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rPr>
                      <a:t>Screen printed with a  “buried-resistances” pattern</a:t>
                    </a:r>
                  </a:p>
                </p:txBody>
              </p:sp>
            </p:grpSp>
            <p:sp>
              <p:nvSpPr>
                <p:cNvPr id="33" name="Rettangolo 32"/>
                <p:cNvSpPr/>
                <p:nvPr/>
              </p:nvSpPr>
              <p:spPr>
                <a:xfrm>
                  <a:off x="833480" y="4729032"/>
                  <a:ext cx="4515356" cy="21799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1286634" y="4741857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2074034" y="4751073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2838574" y="4736735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3625974" y="4745951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Rettangolo 37"/>
                <p:cNvSpPr/>
                <p:nvPr/>
              </p:nvSpPr>
              <p:spPr>
                <a:xfrm>
                  <a:off x="4189875" y="4744015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Rettangolo 38"/>
                <p:cNvSpPr/>
                <p:nvPr/>
              </p:nvSpPr>
              <p:spPr>
                <a:xfrm>
                  <a:off x="4977275" y="4753231"/>
                  <a:ext cx="4571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6" name="Rettangolo 25"/>
              <p:cNvSpPr/>
              <p:nvPr/>
            </p:nvSpPr>
            <p:spPr>
              <a:xfrm>
                <a:off x="1232318" y="5616867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Rettangolo 26"/>
              <p:cNvSpPr/>
              <p:nvPr/>
            </p:nvSpPr>
            <p:spPr>
              <a:xfrm>
                <a:off x="2011405" y="5625641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2797893" y="5619624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ettangolo 28"/>
              <p:cNvSpPr/>
              <p:nvPr/>
            </p:nvSpPr>
            <p:spPr>
              <a:xfrm>
                <a:off x="3576980" y="5628398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Rettangolo 29"/>
              <p:cNvSpPr/>
              <p:nvPr/>
            </p:nvSpPr>
            <p:spPr>
              <a:xfrm>
                <a:off x="4147924" y="5631849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ttangolo 30"/>
              <p:cNvSpPr/>
              <p:nvPr/>
            </p:nvSpPr>
            <p:spPr>
              <a:xfrm>
                <a:off x="4927011" y="5640623"/>
                <a:ext cx="48260" cy="2595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17" name="Connettore 2 316"/>
            <p:cNvCxnSpPr/>
            <p:nvPr/>
          </p:nvCxnSpPr>
          <p:spPr>
            <a:xfrm>
              <a:off x="5662885" y="2420888"/>
              <a:ext cx="478943" cy="1440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ttangolo 326"/>
            <p:cNvSpPr/>
            <p:nvPr/>
          </p:nvSpPr>
          <p:spPr>
            <a:xfrm>
              <a:off x="6113508" y="2576026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Rettangolo 327"/>
            <p:cNvSpPr/>
            <p:nvPr/>
          </p:nvSpPr>
          <p:spPr>
            <a:xfrm>
              <a:off x="6501546" y="2574684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Rettangolo 328"/>
            <p:cNvSpPr/>
            <p:nvPr/>
          </p:nvSpPr>
          <p:spPr>
            <a:xfrm>
              <a:off x="6873996" y="2574684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Rettangolo 329"/>
            <p:cNvSpPr/>
            <p:nvPr/>
          </p:nvSpPr>
          <p:spPr>
            <a:xfrm>
              <a:off x="7246446" y="2571633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Rettangolo 330"/>
            <p:cNvSpPr/>
            <p:nvPr/>
          </p:nvSpPr>
          <p:spPr>
            <a:xfrm>
              <a:off x="7519438" y="2564904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2" name="Rettangolo 331"/>
            <p:cNvSpPr/>
            <p:nvPr/>
          </p:nvSpPr>
          <p:spPr>
            <a:xfrm>
              <a:off x="7910368" y="2569794"/>
              <a:ext cx="11801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38" name="Connettore 2 337"/>
          <p:cNvCxnSpPr/>
          <p:nvPr/>
        </p:nvCxnSpPr>
        <p:spPr>
          <a:xfrm flipH="1">
            <a:off x="9493376" y="2303616"/>
            <a:ext cx="347040" cy="14615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Freccia in giù 340"/>
          <p:cNvSpPr/>
          <p:nvPr/>
        </p:nvSpPr>
        <p:spPr>
          <a:xfrm>
            <a:off x="2899040" y="1936360"/>
            <a:ext cx="316640" cy="17806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4" name="Connettore 2 343"/>
          <p:cNvCxnSpPr>
            <a:stCxn id="304" idx="1"/>
          </p:cNvCxnSpPr>
          <p:nvPr/>
        </p:nvCxnSpPr>
        <p:spPr>
          <a:xfrm flipH="1" flipV="1">
            <a:off x="4194614" y="4564427"/>
            <a:ext cx="450954" cy="1705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/>
          <p:cNvGrpSpPr/>
          <p:nvPr/>
        </p:nvGrpSpPr>
        <p:grpSpPr>
          <a:xfrm>
            <a:off x="2014277" y="5508820"/>
            <a:ext cx="2213405" cy="1036163"/>
            <a:chOff x="467544" y="5614816"/>
            <a:chExt cx="2213405" cy="1036163"/>
          </a:xfrm>
        </p:grpSpPr>
        <p:grpSp>
          <p:nvGrpSpPr>
            <p:cNvPr id="293" name="Gruppo 292"/>
            <p:cNvGrpSpPr/>
            <p:nvPr/>
          </p:nvGrpSpPr>
          <p:grpSpPr>
            <a:xfrm>
              <a:off x="467544" y="5614816"/>
              <a:ext cx="2213405" cy="1036163"/>
              <a:chOff x="395536" y="5614816"/>
              <a:chExt cx="2213405" cy="1036163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399584" y="6363186"/>
                <a:ext cx="2199020" cy="287793"/>
                <a:chOff x="399584" y="6363186"/>
                <a:chExt cx="2199020" cy="287793"/>
              </a:xfrm>
            </p:grpSpPr>
            <p:sp>
              <p:nvSpPr>
                <p:cNvPr id="249" name="Rettangolo 248"/>
                <p:cNvSpPr/>
                <p:nvPr/>
              </p:nvSpPr>
              <p:spPr>
                <a:xfrm rot="10800000">
                  <a:off x="399584" y="6381328"/>
                  <a:ext cx="2199020" cy="17647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4" name="Rettangolo 253"/>
                <p:cNvSpPr/>
                <p:nvPr/>
              </p:nvSpPr>
              <p:spPr>
                <a:xfrm rot="10800000">
                  <a:off x="1461215" y="6373142"/>
                  <a:ext cx="85021" cy="3651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9" name="Rettangolo 258"/>
                <p:cNvSpPr/>
                <p:nvPr/>
              </p:nvSpPr>
              <p:spPr>
                <a:xfrm rot="10800000">
                  <a:off x="399584" y="6363186"/>
                  <a:ext cx="68549" cy="3651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1" name="Rettangolo 260"/>
                <p:cNvSpPr/>
                <p:nvPr/>
              </p:nvSpPr>
              <p:spPr>
                <a:xfrm rot="10800000">
                  <a:off x="2498996" y="6370480"/>
                  <a:ext cx="85021" cy="3651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2" name="Rettangolo 261"/>
                <p:cNvSpPr/>
                <p:nvPr/>
              </p:nvSpPr>
              <p:spPr>
                <a:xfrm rot="10800000">
                  <a:off x="399584" y="6560502"/>
                  <a:ext cx="2199020" cy="9047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7" name="Gruppo 16"/>
              <p:cNvGrpSpPr/>
              <p:nvPr/>
            </p:nvGrpSpPr>
            <p:grpSpPr>
              <a:xfrm>
                <a:off x="395536" y="5614816"/>
                <a:ext cx="2201139" cy="478480"/>
                <a:chOff x="395536" y="5877272"/>
                <a:chExt cx="2201139" cy="478480"/>
              </a:xfrm>
            </p:grpSpPr>
            <p:grpSp>
              <p:nvGrpSpPr>
                <p:cNvPr id="237" name="Gruppo 236"/>
                <p:cNvGrpSpPr/>
                <p:nvPr/>
              </p:nvGrpSpPr>
              <p:grpSpPr>
                <a:xfrm rot="10800000">
                  <a:off x="397656" y="5933590"/>
                  <a:ext cx="2199019" cy="422162"/>
                  <a:chOff x="769940" y="5856701"/>
                  <a:chExt cx="4515356" cy="528596"/>
                </a:xfrm>
              </p:grpSpPr>
              <p:sp>
                <p:nvSpPr>
                  <p:cNvPr id="263" name="Rettangolo 262"/>
                  <p:cNvSpPr/>
                  <p:nvPr/>
                </p:nvSpPr>
                <p:spPr>
                  <a:xfrm flipV="1">
                    <a:off x="769940" y="5856701"/>
                    <a:ext cx="4515356" cy="4571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265" name="Gruppo 264"/>
                  <p:cNvGrpSpPr/>
                  <p:nvPr/>
                </p:nvGrpSpPr>
                <p:grpSpPr>
                  <a:xfrm>
                    <a:off x="769940" y="5875498"/>
                    <a:ext cx="4515356" cy="509799"/>
                    <a:chOff x="3204446" y="1610314"/>
                    <a:chExt cx="4515356" cy="509799"/>
                  </a:xfrm>
                </p:grpSpPr>
                <p:sp>
                  <p:nvSpPr>
                    <p:cNvPr id="271" name="Rettangolo 270"/>
                    <p:cNvSpPr/>
                    <p:nvPr/>
                  </p:nvSpPr>
                  <p:spPr>
                    <a:xfrm>
                      <a:off x="3204446" y="2006825"/>
                      <a:ext cx="4515356" cy="113288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72" name="Rettangolo 271"/>
                    <p:cNvSpPr/>
                    <p:nvPr/>
                  </p:nvSpPr>
                  <p:spPr>
                    <a:xfrm>
                      <a:off x="3204446" y="1610315"/>
                      <a:ext cx="4515356" cy="396510"/>
                    </a:xfrm>
                    <a:prstGeom prst="rect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73" name="Rettangolo 272"/>
                    <p:cNvSpPr/>
                    <p:nvPr/>
                  </p:nvSpPr>
                  <p:spPr>
                    <a:xfrm flipV="1">
                      <a:off x="3204446" y="1610314"/>
                      <a:ext cx="4515356" cy="4571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39" name="Gruppo 238"/>
                <p:cNvGrpSpPr/>
                <p:nvPr/>
              </p:nvGrpSpPr>
              <p:grpSpPr>
                <a:xfrm>
                  <a:off x="395536" y="5877272"/>
                  <a:ext cx="2199019" cy="442172"/>
                  <a:chOff x="446117" y="5301225"/>
                  <a:chExt cx="4515356" cy="553652"/>
                </a:xfrm>
              </p:grpSpPr>
              <p:grpSp>
                <p:nvGrpSpPr>
                  <p:cNvPr id="240" name="Gruppo 239"/>
                  <p:cNvGrpSpPr/>
                  <p:nvPr/>
                </p:nvGrpSpPr>
                <p:grpSpPr>
                  <a:xfrm rot="10800000">
                    <a:off x="446117" y="5345078"/>
                    <a:ext cx="4515356" cy="509799"/>
                    <a:chOff x="3204446" y="1610314"/>
                    <a:chExt cx="4515356" cy="509799"/>
                  </a:xfrm>
                </p:grpSpPr>
                <p:sp>
                  <p:nvSpPr>
                    <p:cNvPr id="246" name="Rettangolo 245"/>
                    <p:cNvSpPr/>
                    <p:nvPr/>
                  </p:nvSpPr>
                  <p:spPr>
                    <a:xfrm>
                      <a:off x="3204446" y="2006825"/>
                      <a:ext cx="4515356" cy="11328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7" name="Rettangolo 246"/>
                    <p:cNvSpPr/>
                    <p:nvPr/>
                  </p:nvSpPr>
                  <p:spPr>
                    <a:xfrm>
                      <a:off x="3204446" y="1610315"/>
                      <a:ext cx="4515356" cy="396510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8" name="Rettangolo 247"/>
                    <p:cNvSpPr/>
                    <p:nvPr/>
                  </p:nvSpPr>
                  <p:spPr>
                    <a:xfrm flipV="1">
                      <a:off x="3204446" y="1610314"/>
                      <a:ext cx="4515356" cy="4571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41" name="Trapezio 240"/>
                  <p:cNvSpPr/>
                  <p:nvPr/>
                </p:nvSpPr>
                <p:spPr>
                  <a:xfrm rot="10800000">
                    <a:off x="952460" y="5310144"/>
                    <a:ext cx="262739" cy="487157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2" name="Trapezio 241"/>
                  <p:cNvSpPr/>
                  <p:nvPr/>
                </p:nvSpPr>
                <p:spPr>
                  <a:xfrm rot="10800000">
                    <a:off x="1766500" y="5301225"/>
                    <a:ext cx="262739" cy="487157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3" name="Trapezio 242"/>
                  <p:cNvSpPr/>
                  <p:nvPr/>
                </p:nvSpPr>
                <p:spPr>
                  <a:xfrm rot="10800000">
                    <a:off x="2479503" y="5306852"/>
                    <a:ext cx="262739" cy="487157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4" name="Trapezio 243"/>
                  <p:cNvSpPr/>
                  <p:nvPr/>
                </p:nvSpPr>
                <p:spPr>
                  <a:xfrm rot="10800000">
                    <a:off x="3283371" y="5305470"/>
                    <a:ext cx="262739" cy="487157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5" name="Trapezio 244"/>
                  <p:cNvSpPr/>
                  <p:nvPr/>
                </p:nvSpPr>
                <p:spPr>
                  <a:xfrm rot="10800000">
                    <a:off x="4061019" y="5304172"/>
                    <a:ext cx="262739" cy="487157"/>
                  </a:xfrm>
                  <a:prstGeom prst="trapezoid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297" name="Rettangolo 296"/>
              <p:cNvSpPr/>
              <p:nvPr/>
            </p:nvSpPr>
            <p:spPr>
              <a:xfrm>
                <a:off x="405449" y="6082154"/>
                <a:ext cx="2203492" cy="26969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7" name="Rettangolo 256"/>
            <p:cNvSpPr/>
            <p:nvPr/>
          </p:nvSpPr>
          <p:spPr>
            <a:xfrm rot="10800000">
              <a:off x="2059808" y="6381328"/>
              <a:ext cx="85021" cy="3651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8" name="Rettangolo 257"/>
            <p:cNvSpPr/>
            <p:nvPr/>
          </p:nvSpPr>
          <p:spPr>
            <a:xfrm rot="10800000">
              <a:off x="971600" y="6370695"/>
              <a:ext cx="85021" cy="3651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437529" y="6420149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fld>
            <a:endParaRPr lang="en-GB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" name="CasellaDiTesto 265"/>
          <p:cNvSpPr txBox="1"/>
          <p:nvPr/>
        </p:nvSpPr>
        <p:spPr>
          <a:xfrm>
            <a:off x="4516480" y="5114220"/>
            <a:ext cx="3017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DLC-coated </a:t>
            </a:r>
            <a:r>
              <a:rPr lang="en-U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kapton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base material</a:t>
            </a:r>
          </a:p>
        </p:txBody>
      </p:sp>
      <p:cxnSp>
        <p:nvCxnSpPr>
          <p:cNvPr id="268" name="Connettore 2 267"/>
          <p:cNvCxnSpPr/>
          <p:nvPr/>
        </p:nvCxnSpPr>
        <p:spPr>
          <a:xfrm flipH="1" flipV="1">
            <a:off x="4232002" y="4965336"/>
            <a:ext cx="450954" cy="1705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48093" y="6560369"/>
            <a:ext cx="4132353" cy="365125"/>
          </a:xfrm>
        </p:spPr>
        <p:txBody>
          <a:bodyPr/>
          <a:lstStyle/>
          <a:p>
            <a:r>
              <a:rPr lang="en-US" dirty="0" smtClean="0"/>
              <a:t>G. </a:t>
            </a:r>
            <a:r>
              <a:rPr lang="en-US" dirty="0" err="1" smtClean="0"/>
              <a:t>Bencivenni</a:t>
            </a:r>
            <a:r>
              <a:rPr lang="en-US" dirty="0" smtClean="0"/>
              <a:t> - LNF-INFN - RD51 Mini-week 8th June 2016</a:t>
            </a:r>
            <a:endParaRPr lang="en-GB" dirty="0"/>
          </a:p>
        </p:txBody>
      </p:sp>
      <p:grpSp>
        <p:nvGrpSpPr>
          <p:cNvPr id="129" name="Gruppo 128"/>
          <p:cNvGrpSpPr/>
          <p:nvPr/>
        </p:nvGrpSpPr>
        <p:grpSpPr>
          <a:xfrm>
            <a:off x="7015546" y="3729204"/>
            <a:ext cx="2814236" cy="1406722"/>
            <a:chOff x="5491546" y="3729204"/>
            <a:chExt cx="2814236" cy="1406722"/>
          </a:xfrm>
        </p:grpSpPr>
        <p:grpSp>
          <p:nvGrpSpPr>
            <p:cNvPr id="46" name="Gruppo 45"/>
            <p:cNvGrpSpPr/>
            <p:nvPr/>
          </p:nvGrpSpPr>
          <p:grpSpPr>
            <a:xfrm>
              <a:off x="6041366" y="4485787"/>
              <a:ext cx="2264416" cy="599397"/>
              <a:chOff x="5893052" y="4553587"/>
              <a:chExt cx="2264416" cy="599397"/>
            </a:xfrm>
          </p:grpSpPr>
          <p:sp>
            <p:nvSpPr>
              <p:cNvPr id="65" name="Rettangolo 64"/>
              <p:cNvSpPr/>
              <p:nvPr/>
            </p:nvSpPr>
            <p:spPr>
              <a:xfrm flipV="1">
                <a:off x="5893053" y="4705976"/>
                <a:ext cx="2264415" cy="3524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6" name="Gruppo 65"/>
              <p:cNvGrpSpPr/>
              <p:nvPr/>
            </p:nvGrpSpPr>
            <p:grpSpPr>
              <a:xfrm>
                <a:off x="5893052" y="4739282"/>
                <a:ext cx="2264416" cy="413702"/>
                <a:chOff x="769932" y="5800026"/>
                <a:chExt cx="4515309" cy="536683"/>
              </a:xfrm>
            </p:grpSpPr>
            <p:sp>
              <p:nvSpPr>
                <p:cNvPr id="128" name="Rettangolo 127"/>
                <p:cNvSpPr/>
                <p:nvPr/>
              </p:nvSpPr>
              <p:spPr>
                <a:xfrm flipV="1">
                  <a:off x="769933" y="5800026"/>
                  <a:ext cx="4515308" cy="4571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44" name="Gruppo 143"/>
                <p:cNvGrpSpPr/>
                <p:nvPr/>
              </p:nvGrpSpPr>
              <p:grpSpPr>
                <a:xfrm>
                  <a:off x="769932" y="5826915"/>
                  <a:ext cx="4515309" cy="509794"/>
                  <a:chOff x="3204446" y="1561762"/>
                  <a:chExt cx="4515356" cy="509799"/>
                </a:xfrm>
              </p:grpSpPr>
              <p:sp>
                <p:nvSpPr>
                  <p:cNvPr id="146" name="Rettangolo 145"/>
                  <p:cNvSpPr/>
                  <p:nvPr/>
                </p:nvSpPr>
                <p:spPr>
                  <a:xfrm>
                    <a:off x="3204446" y="1958273"/>
                    <a:ext cx="4515356" cy="11328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" name="Rettangolo 146"/>
                  <p:cNvSpPr/>
                  <p:nvPr/>
                </p:nvSpPr>
                <p:spPr>
                  <a:xfrm>
                    <a:off x="3204446" y="1561763"/>
                    <a:ext cx="4515356" cy="39651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" name="Rettangolo 147"/>
                  <p:cNvSpPr/>
                  <p:nvPr/>
                </p:nvSpPr>
                <p:spPr>
                  <a:xfrm flipV="1">
                    <a:off x="3204446" y="1561762"/>
                    <a:ext cx="4515356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67" name="Rettangolo 66"/>
              <p:cNvSpPr/>
              <p:nvPr/>
            </p:nvSpPr>
            <p:spPr>
              <a:xfrm>
                <a:off x="5893053" y="4556885"/>
                <a:ext cx="2264415" cy="1703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8" name="Gruppo 67"/>
              <p:cNvGrpSpPr/>
              <p:nvPr/>
            </p:nvGrpSpPr>
            <p:grpSpPr>
              <a:xfrm>
                <a:off x="6123942" y="4553588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119" name="Gruppo 118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124" name="Rettangolo 123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25" name="Gruppo 124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126" name="Connettore 1 125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Connettore 1 126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0" name="Connettore 1 119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ttore 1 120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ttore 1 121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ttore 1 122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uppo 68"/>
              <p:cNvGrpSpPr/>
              <p:nvPr/>
            </p:nvGrpSpPr>
            <p:grpSpPr>
              <a:xfrm>
                <a:off x="6516582" y="4553587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110" name="Gruppo 109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115" name="Rettangolo 114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16" name="Gruppo 115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117" name="Connettore 1 116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Connettore 1 117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1" name="Connettore 1 110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ttore 1 111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ttore 1 112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ttore 1 113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o 69"/>
              <p:cNvGrpSpPr/>
              <p:nvPr/>
            </p:nvGrpSpPr>
            <p:grpSpPr>
              <a:xfrm>
                <a:off x="6900946" y="4559029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101" name="Gruppo 100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106" name="Rettangolo 105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7" name="Gruppo 106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108" name="Connettore 1 107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Connettore 1 108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2" name="Connettore 1 101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ttore 1 102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ttore 1 103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ttore 1 104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o 70"/>
              <p:cNvGrpSpPr/>
              <p:nvPr/>
            </p:nvGrpSpPr>
            <p:grpSpPr>
              <a:xfrm>
                <a:off x="7295821" y="4554373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92" name="Gruppo 91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97" name="Rettangolo 96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98" name="Gruppo 97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99" name="Connettore 1 98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Connettore 1 99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3" name="Connettore 1 92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o 71"/>
              <p:cNvGrpSpPr/>
              <p:nvPr/>
            </p:nvGrpSpPr>
            <p:grpSpPr>
              <a:xfrm>
                <a:off x="7577041" y="4559029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83" name="Gruppo 82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88" name="Rettangolo 87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89" name="Gruppo 88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90" name="Connettore 1 89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Connettore 1 90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84" name="Connettore 1 83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ttore 1 85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o 72"/>
              <p:cNvGrpSpPr/>
              <p:nvPr/>
            </p:nvGrpSpPr>
            <p:grpSpPr>
              <a:xfrm>
                <a:off x="7975649" y="4570015"/>
                <a:ext cx="107190" cy="203924"/>
                <a:chOff x="906520" y="989541"/>
                <a:chExt cx="213742" cy="264546"/>
              </a:xfrm>
            </p:grpSpPr>
            <p:grpSp>
              <p:nvGrpSpPr>
                <p:cNvPr id="74" name="Gruppo 73"/>
                <p:cNvGrpSpPr/>
                <p:nvPr/>
              </p:nvGrpSpPr>
              <p:grpSpPr>
                <a:xfrm>
                  <a:off x="906520" y="1008592"/>
                  <a:ext cx="106434" cy="245495"/>
                  <a:chOff x="906520" y="1008592"/>
                  <a:chExt cx="106434" cy="245495"/>
                </a:xfrm>
              </p:grpSpPr>
              <p:sp>
                <p:nvSpPr>
                  <p:cNvPr id="79" name="Rettangolo 78"/>
                  <p:cNvSpPr/>
                  <p:nvPr/>
                </p:nvSpPr>
                <p:spPr>
                  <a:xfrm>
                    <a:off x="906520" y="1016555"/>
                    <a:ext cx="45941" cy="2375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80" name="Gruppo 79"/>
                  <p:cNvGrpSpPr/>
                  <p:nvPr/>
                </p:nvGrpSpPr>
                <p:grpSpPr>
                  <a:xfrm>
                    <a:off x="956754" y="1008592"/>
                    <a:ext cx="56200" cy="80102"/>
                    <a:chOff x="1196094" y="3175462"/>
                    <a:chExt cx="56200" cy="80102"/>
                  </a:xfrm>
                </p:grpSpPr>
                <p:cxnSp>
                  <p:nvCxnSpPr>
                    <p:cNvPr id="81" name="Connettore 1 80"/>
                    <p:cNvCxnSpPr/>
                    <p:nvPr/>
                  </p:nvCxnSpPr>
                  <p:spPr>
                    <a:xfrm>
                      <a:off x="1196094" y="3175462"/>
                      <a:ext cx="39794" cy="766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Connettore 1 81"/>
                    <p:cNvCxnSpPr/>
                    <p:nvPr/>
                  </p:nvCxnSpPr>
                  <p:spPr>
                    <a:xfrm flipV="1">
                      <a:off x="1227803" y="3177385"/>
                      <a:ext cx="24491" cy="781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5" name="Connettore 1 74"/>
                <p:cNvCxnSpPr/>
                <p:nvPr/>
              </p:nvCxnSpPr>
              <p:spPr>
                <a:xfrm>
                  <a:off x="1005289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ttore 1 75"/>
                <p:cNvCxnSpPr/>
                <p:nvPr/>
              </p:nvCxnSpPr>
              <p:spPr>
                <a:xfrm flipV="1">
                  <a:off x="1036998" y="1013934"/>
                  <a:ext cx="24491" cy="781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ttore 1 76"/>
                <p:cNvCxnSpPr/>
                <p:nvPr/>
              </p:nvCxnSpPr>
              <p:spPr>
                <a:xfrm>
                  <a:off x="1053548" y="1012011"/>
                  <a:ext cx="39794" cy="766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ttore 1 77"/>
                <p:cNvCxnSpPr/>
                <p:nvPr/>
              </p:nvCxnSpPr>
              <p:spPr>
                <a:xfrm flipV="1">
                  <a:off x="1085257" y="989541"/>
                  <a:ext cx="35005" cy="10257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uppo 46"/>
            <p:cNvGrpSpPr/>
            <p:nvPr/>
          </p:nvGrpSpPr>
          <p:grpSpPr>
            <a:xfrm>
              <a:off x="6037635" y="4031486"/>
              <a:ext cx="2264416" cy="284002"/>
              <a:chOff x="5893053" y="4279177"/>
              <a:chExt cx="2264416" cy="284002"/>
            </a:xfrm>
          </p:grpSpPr>
          <p:sp>
            <p:nvSpPr>
              <p:cNvPr id="51" name="Rettangolo 50"/>
              <p:cNvSpPr/>
              <p:nvPr/>
            </p:nvSpPr>
            <p:spPr>
              <a:xfrm>
                <a:off x="5893053" y="4381877"/>
                <a:ext cx="2264416" cy="1703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6187665" y="4511899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ttangolo 52"/>
              <p:cNvSpPr/>
              <p:nvPr/>
            </p:nvSpPr>
            <p:spPr>
              <a:xfrm>
                <a:off x="6590315" y="4519917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ttangolo 53"/>
              <p:cNvSpPr/>
              <p:nvPr/>
            </p:nvSpPr>
            <p:spPr>
              <a:xfrm>
                <a:off x="6381485" y="4514657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6755370" y="4514657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Rettangolo 55"/>
              <p:cNvSpPr/>
              <p:nvPr/>
            </p:nvSpPr>
            <p:spPr>
              <a:xfrm>
                <a:off x="6976717" y="4518325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7379368" y="4526343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Rettangolo 57"/>
              <p:cNvSpPr/>
              <p:nvPr/>
            </p:nvSpPr>
            <p:spPr>
              <a:xfrm>
                <a:off x="7170538" y="4521082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ttangolo 58"/>
              <p:cNvSpPr/>
              <p:nvPr/>
            </p:nvSpPr>
            <p:spPr>
              <a:xfrm>
                <a:off x="7544422" y="4521082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ttangolo 59"/>
              <p:cNvSpPr/>
              <p:nvPr/>
            </p:nvSpPr>
            <p:spPr>
              <a:xfrm>
                <a:off x="7684230" y="4519917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ttangolo 60"/>
              <p:cNvSpPr/>
              <p:nvPr/>
            </p:nvSpPr>
            <p:spPr>
              <a:xfrm>
                <a:off x="8086881" y="4527937"/>
                <a:ext cx="70588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ttangolo 61"/>
              <p:cNvSpPr/>
              <p:nvPr/>
            </p:nvSpPr>
            <p:spPr>
              <a:xfrm>
                <a:off x="7878052" y="4522676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ttangolo 62"/>
              <p:cNvSpPr/>
              <p:nvPr/>
            </p:nvSpPr>
            <p:spPr>
              <a:xfrm>
                <a:off x="5978835" y="4514659"/>
                <a:ext cx="87550" cy="3524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ttangolo 63"/>
              <p:cNvSpPr/>
              <p:nvPr/>
            </p:nvSpPr>
            <p:spPr>
              <a:xfrm>
                <a:off x="5893053" y="4279177"/>
                <a:ext cx="2264416" cy="8732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76" name="Connettore 2 275"/>
            <p:cNvCxnSpPr>
              <a:stCxn id="274" idx="3"/>
            </p:cNvCxnSpPr>
            <p:nvPr/>
          </p:nvCxnSpPr>
          <p:spPr>
            <a:xfrm>
              <a:off x="5805893" y="3729204"/>
              <a:ext cx="264670" cy="3528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2 268"/>
            <p:cNvCxnSpPr/>
            <p:nvPr/>
          </p:nvCxnSpPr>
          <p:spPr>
            <a:xfrm flipV="1">
              <a:off x="5491546" y="4806444"/>
              <a:ext cx="457926" cy="3294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/>
            <p:cNvSpPr/>
            <p:nvPr/>
          </p:nvSpPr>
          <p:spPr>
            <a:xfrm>
              <a:off x="6026264" y="4316614"/>
              <a:ext cx="2279518" cy="1621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Connettore 1 18"/>
            <p:cNvCxnSpPr/>
            <p:nvPr/>
          </p:nvCxnSpPr>
          <p:spPr>
            <a:xfrm flipH="1" flipV="1">
              <a:off x="6372818" y="4316614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/>
          </p:nvCxnSpPr>
          <p:spPr>
            <a:xfrm flipH="1" flipV="1">
              <a:off x="6770659" y="4315488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/>
          </p:nvCxnSpPr>
          <p:spPr>
            <a:xfrm flipH="1" flipV="1">
              <a:off x="7153091" y="4319220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/>
          </p:nvCxnSpPr>
          <p:spPr>
            <a:xfrm flipH="1" flipV="1">
              <a:off x="7544339" y="4319220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/>
          </p:nvCxnSpPr>
          <p:spPr>
            <a:xfrm flipH="1" flipV="1">
              <a:off x="7827359" y="4322340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ttore 1 289"/>
            <p:cNvCxnSpPr/>
            <p:nvPr/>
          </p:nvCxnSpPr>
          <p:spPr>
            <a:xfrm flipH="1" flipV="1">
              <a:off x="8226071" y="4322952"/>
              <a:ext cx="1" cy="1746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o 149"/>
          <p:cNvGrpSpPr/>
          <p:nvPr/>
        </p:nvGrpSpPr>
        <p:grpSpPr>
          <a:xfrm>
            <a:off x="7567900" y="5485334"/>
            <a:ext cx="2260684" cy="1098451"/>
            <a:chOff x="6033267" y="5566848"/>
            <a:chExt cx="2260684" cy="1098451"/>
          </a:xfrm>
        </p:grpSpPr>
        <p:sp>
          <p:nvSpPr>
            <p:cNvPr id="152" name="Rettangolo 151"/>
            <p:cNvSpPr/>
            <p:nvPr/>
          </p:nvSpPr>
          <p:spPr>
            <a:xfrm rot="10800000" flipV="1">
              <a:off x="6035773" y="6035766"/>
              <a:ext cx="2232119" cy="3607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4" name="Gruppo 153"/>
            <p:cNvGrpSpPr/>
            <p:nvPr/>
          </p:nvGrpSpPr>
          <p:grpSpPr>
            <a:xfrm rot="10800000">
              <a:off x="6046977" y="5614675"/>
              <a:ext cx="2232119" cy="402263"/>
              <a:chOff x="3204446" y="1610314"/>
              <a:chExt cx="4515356" cy="509800"/>
            </a:xfrm>
          </p:grpSpPr>
          <p:sp>
            <p:nvSpPr>
              <p:cNvPr id="201" name="Rettangolo 200"/>
              <p:cNvSpPr/>
              <p:nvPr/>
            </p:nvSpPr>
            <p:spPr>
              <a:xfrm>
                <a:off x="3204446" y="2006826"/>
                <a:ext cx="4515356" cy="11328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2" name="Rettangolo 201"/>
              <p:cNvSpPr/>
              <p:nvPr/>
            </p:nvSpPr>
            <p:spPr>
              <a:xfrm>
                <a:off x="3204446" y="1610315"/>
                <a:ext cx="4515356" cy="39651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" name="Rettangolo 202"/>
              <p:cNvSpPr/>
              <p:nvPr/>
            </p:nvSpPr>
            <p:spPr>
              <a:xfrm flipV="1">
                <a:off x="3204446" y="1610314"/>
                <a:ext cx="451535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1" name="Rettangolo 160"/>
            <p:cNvSpPr/>
            <p:nvPr/>
          </p:nvSpPr>
          <p:spPr>
            <a:xfrm rot="10800000">
              <a:off x="6046094" y="6030804"/>
              <a:ext cx="2232119" cy="1743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2" name="Gruppo 161"/>
            <p:cNvGrpSpPr/>
            <p:nvPr/>
          </p:nvGrpSpPr>
          <p:grpSpPr>
            <a:xfrm rot="10800000">
              <a:off x="8158246" y="6025335"/>
              <a:ext cx="105661" cy="221513"/>
              <a:chOff x="906520" y="989541"/>
              <a:chExt cx="213742" cy="280730"/>
            </a:xfrm>
          </p:grpSpPr>
          <p:grpSp>
            <p:nvGrpSpPr>
              <p:cNvPr id="192" name="Gruppo 191"/>
              <p:cNvGrpSpPr/>
              <p:nvPr/>
            </p:nvGrpSpPr>
            <p:grpSpPr>
              <a:xfrm>
                <a:off x="906520" y="1008592"/>
                <a:ext cx="106434" cy="261679"/>
                <a:chOff x="906520" y="1008592"/>
                <a:chExt cx="106434" cy="261679"/>
              </a:xfrm>
            </p:grpSpPr>
            <p:sp>
              <p:nvSpPr>
                <p:cNvPr id="197" name="Rettangolo 196"/>
                <p:cNvSpPr/>
                <p:nvPr/>
              </p:nvSpPr>
              <p:spPr>
                <a:xfrm>
                  <a:off x="906520" y="1032739"/>
                  <a:ext cx="45941" cy="2375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98" name="Gruppo 197"/>
                <p:cNvGrpSpPr/>
                <p:nvPr/>
              </p:nvGrpSpPr>
              <p:grpSpPr>
                <a:xfrm>
                  <a:off x="956754" y="1008592"/>
                  <a:ext cx="56200" cy="80102"/>
                  <a:chOff x="1196094" y="3175462"/>
                  <a:chExt cx="56200" cy="80102"/>
                </a:xfrm>
              </p:grpSpPr>
              <p:cxnSp>
                <p:nvCxnSpPr>
                  <p:cNvPr id="199" name="Connettore 1 198"/>
                  <p:cNvCxnSpPr/>
                  <p:nvPr/>
                </p:nvCxnSpPr>
                <p:spPr>
                  <a:xfrm>
                    <a:off x="1196094" y="3175462"/>
                    <a:ext cx="39794" cy="766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Connettore 1 199"/>
                  <p:cNvCxnSpPr/>
                  <p:nvPr/>
                </p:nvCxnSpPr>
                <p:spPr>
                  <a:xfrm flipV="1">
                    <a:off x="1227803" y="3177385"/>
                    <a:ext cx="24491" cy="7817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93" name="Connettore 1 192"/>
              <p:cNvCxnSpPr/>
              <p:nvPr/>
            </p:nvCxnSpPr>
            <p:spPr>
              <a:xfrm>
                <a:off x="1005289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ttore 1 193"/>
              <p:cNvCxnSpPr/>
              <p:nvPr/>
            </p:nvCxnSpPr>
            <p:spPr>
              <a:xfrm flipV="1">
                <a:off x="1036998" y="1013934"/>
                <a:ext cx="24491" cy="781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ttore 1 194"/>
              <p:cNvCxnSpPr/>
              <p:nvPr/>
            </p:nvCxnSpPr>
            <p:spPr>
              <a:xfrm>
                <a:off x="1053548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ttore 1 195"/>
              <p:cNvCxnSpPr/>
              <p:nvPr/>
            </p:nvCxnSpPr>
            <p:spPr>
              <a:xfrm flipV="1">
                <a:off x="1085257" y="989541"/>
                <a:ext cx="35005" cy="1025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uppo 162"/>
            <p:cNvGrpSpPr/>
            <p:nvPr/>
          </p:nvGrpSpPr>
          <p:grpSpPr>
            <a:xfrm rot="10800000">
              <a:off x="7168713" y="6032535"/>
              <a:ext cx="105661" cy="208743"/>
              <a:chOff x="906520" y="989541"/>
              <a:chExt cx="213742" cy="264546"/>
            </a:xfrm>
          </p:grpSpPr>
          <p:grpSp>
            <p:nvGrpSpPr>
              <p:cNvPr id="183" name="Gruppo 182"/>
              <p:cNvGrpSpPr/>
              <p:nvPr/>
            </p:nvGrpSpPr>
            <p:grpSpPr>
              <a:xfrm>
                <a:off x="906520" y="1008592"/>
                <a:ext cx="106434" cy="245495"/>
                <a:chOff x="906520" y="1008592"/>
                <a:chExt cx="106434" cy="245495"/>
              </a:xfrm>
            </p:grpSpPr>
            <p:sp>
              <p:nvSpPr>
                <p:cNvPr id="188" name="Rettangolo 187"/>
                <p:cNvSpPr/>
                <p:nvPr/>
              </p:nvSpPr>
              <p:spPr>
                <a:xfrm>
                  <a:off x="906520" y="1016555"/>
                  <a:ext cx="45941" cy="2375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9" name="Gruppo 188"/>
                <p:cNvGrpSpPr/>
                <p:nvPr/>
              </p:nvGrpSpPr>
              <p:grpSpPr>
                <a:xfrm>
                  <a:off x="956754" y="1008592"/>
                  <a:ext cx="56200" cy="80102"/>
                  <a:chOff x="1196094" y="3175462"/>
                  <a:chExt cx="56200" cy="80102"/>
                </a:xfrm>
              </p:grpSpPr>
              <p:cxnSp>
                <p:nvCxnSpPr>
                  <p:cNvPr id="190" name="Connettore 1 189"/>
                  <p:cNvCxnSpPr/>
                  <p:nvPr/>
                </p:nvCxnSpPr>
                <p:spPr>
                  <a:xfrm>
                    <a:off x="1196094" y="3175462"/>
                    <a:ext cx="39794" cy="766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Connettore 1 190"/>
                  <p:cNvCxnSpPr/>
                  <p:nvPr/>
                </p:nvCxnSpPr>
                <p:spPr>
                  <a:xfrm flipV="1">
                    <a:off x="1227803" y="3177385"/>
                    <a:ext cx="24491" cy="7817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84" name="Connettore 1 183"/>
              <p:cNvCxnSpPr/>
              <p:nvPr/>
            </p:nvCxnSpPr>
            <p:spPr>
              <a:xfrm>
                <a:off x="1005289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ttore 1 184"/>
              <p:cNvCxnSpPr/>
              <p:nvPr/>
            </p:nvCxnSpPr>
            <p:spPr>
              <a:xfrm flipV="1">
                <a:off x="1036998" y="1013934"/>
                <a:ext cx="24491" cy="781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ttore 1 185"/>
              <p:cNvCxnSpPr/>
              <p:nvPr/>
            </p:nvCxnSpPr>
            <p:spPr>
              <a:xfrm>
                <a:off x="1053548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ttore 1 186"/>
              <p:cNvCxnSpPr/>
              <p:nvPr/>
            </p:nvCxnSpPr>
            <p:spPr>
              <a:xfrm flipV="1">
                <a:off x="1085257" y="989541"/>
                <a:ext cx="35005" cy="1025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uppo 163"/>
            <p:cNvGrpSpPr/>
            <p:nvPr/>
          </p:nvGrpSpPr>
          <p:grpSpPr>
            <a:xfrm rot="10800000">
              <a:off x="6109341" y="6021288"/>
              <a:ext cx="101661" cy="208743"/>
              <a:chOff x="914612" y="989541"/>
              <a:chExt cx="205650" cy="264546"/>
            </a:xfrm>
          </p:grpSpPr>
          <p:grpSp>
            <p:nvGrpSpPr>
              <p:cNvPr id="174" name="Gruppo 173"/>
              <p:cNvGrpSpPr/>
              <p:nvPr/>
            </p:nvGrpSpPr>
            <p:grpSpPr>
              <a:xfrm>
                <a:off x="914612" y="1008592"/>
                <a:ext cx="98342" cy="245495"/>
                <a:chOff x="914612" y="1008592"/>
                <a:chExt cx="98342" cy="245495"/>
              </a:xfrm>
            </p:grpSpPr>
            <p:sp>
              <p:nvSpPr>
                <p:cNvPr id="179" name="Rettangolo 178"/>
                <p:cNvSpPr/>
                <p:nvPr/>
              </p:nvSpPr>
              <p:spPr>
                <a:xfrm>
                  <a:off x="914612" y="1016555"/>
                  <a:ext cx="45941" cy="2375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0" name="Gruppo 179"/>
                <p:cNvGrpSpPr/>
                <p:nvPr/>
              </p:nvGrpSpPr>
              <p:grpSpPr>
                <a:xfrm>
                  <a:off x="956754" y="1008592"/>
                  <a:ext cx="56200" cy="80102"/>
                  <a:chOff x="1196094" y="3175462"/>
                  <a:chExt cx="56200" cy="80102"/>
                </a:xfrm>
              </p:grpSpPr>
              <p:cxnSp>
                <p:nvCxnSpPr>
                  <p:cNvPr id="181" name="Connettore 1 180"/>
                  <p:cNvCxnSpPr/>
                  <p:nvPr/>
                </p:nvCxnSpPr>
                <p:spPr>
                  <a:xfrm>
                    <a:off x="1196094" y="3175462"/>
                    <a:ext cx="39794" cy="766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onnettore 1 181"/>
                  <p:cNvCxnSpPr/>
                  <p:nvPr/>
                </p:nvCxnSpPr>
                <p:spPr>
                  <a:xfrm flipV="1">
                    <a:off x="1227803" y="3177385"/>
                    <a:ext cx="24491" cy="7817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5" name="Connettore 1 174"/>
              <p:cNvCxnSpPr/>
              <p:nvPr/>
            </p:nvCxnSpPr>
            <p:spPr>
              <a:xfrm>
                <a:off x="1005289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ttore 1 175"/>
              <p:cNvCxnSpPr/>
              <p:nvPr/>
            </p:nvCxnSpPr>
            <p:spPr>
              <a:xfrm flipV="1">
                <a:off x="1036998" y="1013934"/>
                <a:ext cx="24491" cy="781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ttore 1 176"/>
              <p:cNvCxnSpPr/>
              <p:nvPr/>
            </p:nvCxnSpPr>
            <p:spPr>
              <a:xfrm>
                <a:off x="1053548" y="1012011"/>
                <a:ext cx="39794" cy="766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ttore 1 177"/>
              <p:cNvCxnSpPr/>
              <p:nvPr/>
            </p:nvCxnSpPr>
            <p:spPr>
              <a:xfrm flipV="1">
                <a:off x="1085257" y="989541"/>
                <a:ext cx="35005" cy="1025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uppo 129"/>
            <p:cNvGrpSpPr/>
            <p:nvPr/>
          </p:nvGrpSpPr>
          <p:grpSpPr>
            <a:xfrm>
              <a:off x="6035773" y="6363160"/>
              <a:ext cx="2232119" cy="302139"/>
              <a:chOff x="6035773" y="6511236"/>
              <a:chExt cx="2232119" cy="302139"/>
            </a:xfrm>
          </p:grpSpPr>
          <p:sp>
            <p:nvSpPr>
              <p:cNvPr id="151" name="Rettangolo 150"/>
              <p:cNvSpPr/>
              <p:nvPr/>
            </p:nvSpPr>
            <p:spPr>
              <a:xfrm rot="10800000">
                <a:off x="6035773" y="6545711"/>
                <a:ext cx="2232119" cy="1743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5" name="Rettangolo 164"/>
              <p:cNvSpPr/>
              <p:nvPr/>
            </p:nvSpPr>
            <p:spPr>
              <a:xfrm rot="10800000">
                <a:off x="7129285" y="6521072"/>
                <a:ext cx="86301" cy="360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Rettangolo 165"/>
              <p:cNvSpPr/>
              <p:nvPr/>
            </p:nvSpPr>
            <p:spPr>
              <a:xfrm rot="10800000">
                <a:off x="6051675" y="6511236"/>
                <a:ext cx="69581" cy="360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Rettangolo 166"/>
              <p:cNvSpPr/>
              <p:nvPr/>
            </p:nvSpPr>
            <p:spPr>
              <a:xfrm rot="10800000">
                <a:off x="8112934" y="6517793"/>
                <a:ext cx="86301" cy="360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Rettangolo 167"/>
              <p:cNvSpPr/>
              <p:nvPr/>
            </p:nvSpPr>
            <p:spPr>
              <a:xfrm rot="10800000">
                <a:off x="6035773" y="6723984"/>
                <a:ext cx="2232119" cy="8939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9" name="Trapezio 168"/>
            <p:cNvSpPr/>
            <p:nvPr/>
          </p:nvSpPr>
          <p:spPr>
            <a:xfrm rot="10800000">
              <a:off x="6286079" y="5573359"/>
              <a:ext cx="129882" cy="384397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Trapezio 169"/>
            <p:cNvSpPr/>
            <p:nvPr/>
          </p:nvSpPr>
          <p:spPr>
            <a:xfrm rot="10800000">
              <a:off x="6688491" y="5572346"/>
              <a:ext cx="129882" cy="384397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Trapezio 170"/>
            <p:cNvSpPr/>
            <p:nvPr/>
          </p:nvSpPr>
          <p:spPr>
            <a:xfrm rot="10800000">
              <a:off x="7040956" y="5569682"/>
              <a:ext cx="129882" cy="384397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Trapezio 171"/>
            <p:cNvSpPr/>
            <p:nvPr/>
          </p:nvSpPr>
          <p:spPr>
            <a:xfrm rot="10800000">
              <a:off x="7438340" y="5566848"/>
              <a:ext cx="129882" cy="384397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Trapezio 172"/>
            <p:cNvSpPr/>
            <p:nvPr/>
          </p:nvSpPr>
          <p:spPr>
            <a:xfrm rot="10800000">
              <a:off x="7822762" y="5571299"/>
              <a:ext cx="129882" cy="384397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9" name="Gruppo 148"/>
            <p:cNvGrpSpPr/>
            <p:nvPr/>
          </p:nvGrpSpPr>
          <p:grpSpPr>
            <a:xfrm>
              <a:off x="6033267" y="6207032"/>
              <a:ext cx="2260684" cy="171736"/>
              <a:chOff x="6035311" y="6207032"/>
              <a:chExt cx="2260684" cy="171736"/>
            </a:xfrm>
          </p:grpSpPr>
          <p:sp>
            <p:nvSpPr>
              <p:cNvPr id="131" name="Rettangolo 130"/>
              <p:cNvSpPr/>
              <p:nvPr/>
            </p:nvSpPr>
            <p:spPr>
              <a:xfrm>
                <a:off x="6035311" y="6215962"/>
                <a:ext cx="2260684" cy="16280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3" name="Connettore 1 132"/>
              <p:cNvCxnSpPr/>
              <p:nvPr/>
            </p:nvCxnSpPr>
            <p:spPr>
              <a:xfrm>
                <a:off x="6125521" y="6212934"/>
                <a:ext cx="1998" cy="1628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nettore 1 294"/>
              <p:cNvCxnSpPr/>
              <p:nvPr/>
            </p:nvCxnSpPr>
            <p:spPr>
              <a:xfrm>
                <a:off x="7185850" y="6212466"/>
                <a:ext cx="1998" cy="1628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ttore 1 295"/>
              <p:cNvCxnSpPr/>
              <p:nvPr/>
            </p:nvCxnSpPr>
            <p:spPr>
              <a:xfrm>
                <a:off x="8170402" y="6207032"/>
                <a:ext cx="1998" cy="1628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94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63"/>
          <p:cNvGrpSpPr/>
          <p:nvPr/>
        </p:nvGrpSpPr>
        <p:grpSpPr>
          <a:xfrm>
            <a:off x="5761936" y="548680"/>
            <a:ext cx="4870569" cy="2520280"/>
            <a:chOff x="3038475" y="1146462"/>
            <a:chExt cx="5623632" cy="2972002"/>
          </a:xfrm>
        </p:grpSpPr>
        <p:grpSp>
          <p:nvGrpSpPr>
            <p:cNvPr id="17" name="Gruppo 51"/>
            <p:cNvGrpSpPr/>
            <p:nvPr/>
          </p:nvGrpSpPr>
          <p:grpSpPr>
            <a:xfrm>
              <a:off x="3038475" y="1146462"/>
              <a:ext cx="5623632" cy="2972002"/>
              <a:chOff x="2886075" y="1146462"/>
              <a:chExt cx="5623632" cy="2972002"/>
            </a:xfrm>
          </p:grpSpPr>
          <p:grpSp>
            <p:nvGrpSpPr>
              <p:cNvPr id="24" name="Gruppo 29"/>
              <p:cNvGrpSpPr/>
              <p:nvPr/>
            </p:nvGrpSpPr>
            <p:grpSpPr>
              <a:xfrm>
                <a:off x="2886075" y="1146462"/>
                <a:ext cx="5623632" cy="2972002"/>
                <a:chOff x="3571875" y="10225"/>
                <a:chExt cx="5623632" cy="2972002"/>
              </a:xfrm>
            </p:grpSpPr>
            <p:pic>
              <p:nvPicPr>
                <p:cNvPr id="32" name="Immagine 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20393" y="10225"/>
                  <a:ext cx="5475113" cy="2972002"/>
                </a:xfrm>
                <a:prstGeom prst="rect">
                  <a:avLst/>
                </a:prstGeom>
              </p:spPr>
            </p:pic>
            <p:sp>
              <p:nvSpPr>
                <p:cNvPr id="33" name="Rettangolo 16"/>
                <p:cNvSpPr/>
                <p:nvPr/>
              </p:nvSpPr>
              <p:spPr>
                <a:xfrm>
                  <a:off x="4286250" y="447675"/>
                  <a:ext cx="2390775" cy="9715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Rettangolo 17"/>
                <p:cNvSpPr/>
                <p:nvPr/>
              </p:nvSpPr>
              <p:spPr>
                <a:xfrm>
                  <a:off x="6953251" y="965292"/>
                  <a:ext cx="2242256" cy="453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Rettangolo 18"/>
                <p:cNvSpPr/>
                <p:nvPr/>
              </p:nvSpPr>
              <p:spPr>
                <a:xfrm>
                  <a:off x="3571875" y="1514475"/>
                  <a:ext cx="952500" cy="13430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ettangolo 20"/>
                <p:cNvSpPr/>
                <p:nvPr/>
              </p:nvSpPr>
              <p:spPr>
                <a:xfrm>
                  <a:off x="4524374" y="1085850"/>
                  <a:ext cx="1609725" cy="7493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Triangolo rettangolo 22"/>
                <p:cNvSpPr/>
                <p:nvPr/>
              </p:nvSpPr>
              <p:spPr>
                <a:xfrm>
                  <a:off x="6162675" y="1085850"/>
                  <a:ext cx="247651" cy="761300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Rettangolo 24"/>
                <p:cNvSpPr/>
                <p:nvPr/>
              </p:nvSpPr>
              <p:spPr>
                <a:xfrm>
                  <a:off x="7467600" y="1088280"/>
                  <a:ext cx="842080" cy="7493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Triangolo rettangolo 25"/>
                <p:cNvSpPr/>
                <p:nvPr/>
              </p:nvSpPr>
              <p:spPr>
                <a:xfrm flipH="1">
                  <a:off x="7191376" y="1072777"/>
                  <a:ext cx="247651" cy="761300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Triangolo rettangolo 26"/>
                <p:cNvSpPr/>
                <p:nvPr/>
              </p:nvSpPr>
              <p:spPr>
                <a:xfrm rot="10800000" flipH="1">
                  <a:off x="7168443" y="1114425"/>
                  <a:ext cx="222957" cy="71124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Rettangolo 27"/>
                <p:cNvSpPr/>
                <p:nvPr/>
              </p:nvSpPr>
              <p:spPr>
                <a:xfrm>
                  <a:off x="4524374" y="965292"/>
                  <a:ext cx="1638301" cy="12055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" name="Rettangolo 28"/>
                <p:cNvSpPr/>
                <p:nvPr/>
              </p:nvSpPr>
              <p:spPr>
                <a:xfrm>
                  <a:off x="7439027" y="951003"/>
                  <a:ext cx="870653" cy="12177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5" name="CasellaDiTesto 38"/>
              <p:cNvSpPr txBox="1"/>
              <p:nvPr/>
            </p:nvSpPr>
            <p:spPr>
              <a:xfrm>
                <a:off x="3765442" y="1976130"/>
                <a:ext cx="1595805" cy="3266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top copper layer</a:t>
                </a:r>
              </a:p>
            </p:txBody>
          </p:sp>
          <p:grpSp>
            <p:nvGrpSpPr>
              <p:cNvPr id="26" name="Gruppo 43"/>
              <p:cNvGrpSpPr/>
              <p:nvPr/>
            </p:nvGrpSpPr>
            <p:grpSpPr>
              <a:xfrm>
                <a:off x="7738182" y="2298564"/>
                <a:ext cx="678639" cy="625101"/>
                <a:chOff x="7966782" y="1774689"/>
                <a:chExt cx="678639" cy="625101"/>
              </a:xfrm>
            </p:grpSpPr>
            <p:sp>
              <p:nvSpPr>
                <p:cNvPr id="30" name="Ovale 39"/>
                <p:cNvSpPr/>
                <p:nvPr/>
              </p:nvSpPr>
              <p:spPr>
                <a:xfrm>
                  <a:off x="7966782" y="1774689"/>
                  <a:ext cx="666750" cy="62510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" name="CasellaDiTesto 40"/>
                <p:cNvSpPr txBox="1"/>
                <p:nvPr/>
              </p:nvSpPr>
              <p:spPr>
                <a:xfrm>
                  <a:off x="8062032" y="1900056"/>
                  <a:ext cx="583389" cy="4355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Arial" pitchFamily="34" charset="0"/>
                      <a:cs typeface="Arial" pitchFamily="34" charset="0"/>
                    </a:rPr>
                    <a:t>HV</a:t>
                  </a:r>
                </a:p>
              </p:txBody>
            </p:sp>
          </p:grpSp>
          <p:cxnSp>
            <p:nvCxnSpPr>
              <p:cNvPr id="27" name="Connettore 4 45"/>
              <p:cNvCxnSpPr/>
              <p:nvPr/>
            </p:nvCxnSpPr>
            <p:spPr>
              <a:xfrm flipV="1">
                <a:off x="7585780" y="2148126"/>
                <a:ext cx="485777" cy="1"/>
              </a:xfrm>
              <a:prstGeom prst="bentConnector3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47"/>
              <p:cNvCxnSpPr>
                <a:endCxn id="30" idx="0"/>
              </p:cNvCxnSpPr>
              <p:nvPr/>
            </p:nvCxnSpPr>
            <p:spPr>
              <a:xfrm>
                <a:off x="8071556" y="2148126"/>
                <a:ext cx="1" cy="1504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50"/>
              <p:cNvCxnSpPr/>
              <p:nvPr/>
            </p:nvCxnSpPr>
            <p:spPr>
              <a:xfrm flipV="1">
                <a:off x="8081082" y="2915649"/>
                <a:ext cx="0" cy="2281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sellaDiTesto 53"/>
            <p:cNvSpPr txBox="1"/>
            <p:nvPr/>
          </p:nvSpPr>
          <p:spPr>
            <a:xfrm>
              <a:off x="4013908" y="2441035"/>
              <a:ext cx="796236" cy="326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kapton</a:t>
              </a:r>
            </a:p>
          </p:txBody>
        </p:sp>
        <p:sp>
          <p:nvSpPr>
            <p:cNvPr id="19" name="CasellaDiTesto 56"/>
            <p:cNvSpPr txBox="1"/>
            <p:nvPr/>
          </p:nvSpPr>
          <p:spPr>
            <a:xfrm>
              <a:off x="4022978" y="3360642"/>
              <a:ext cx="923945" cy="399235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kapton</a:t>
              </a:r>
            </a:p>
          </p:txBody>
        </p:sp>
        <p:sp>
          <p:nvSpPr>
            <p:cNvPr id="20" name="CasellaDiTesto 57"/>
            <p:cNvSpPr txBox="1"/>
            <p:nvPr/>
          </p:nvSpPr>
          <p:spPr>
            <a:xfrm>
              <a:off x="6982052" y="3386789"/>
              <a:ext cx="377945" cy="399235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</a:t>
              </a:r>
              <a:r>
                <a:rPr lang="en-US" sz="1600" b="1" baseline="-25000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r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asellaDiTesto 60"/>
            <p:cNvSpPr txBox="1"/>
            <p:nvPr/>
          </p:nvSpPr>
          <p:spPr>
            <a:xfrm>
              <a:off x="7505930" y="3373885"/>
              <a:ext cx="292806" cy="399235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t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Connettore 2 59"/>
            <p:cNvCxnSpPr/>
            <p:nvPr/>
          </p:nvCxnSpPr>
          <p:spPr>
            <a:xfrm>
              <a:off x="7423857" y="3384753"/>
              <a:ext cx="0" cy="33855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61"/>
            <p:cNvSpPr txBox="1"/>
            <p:nvPr/>
          </p:nvSpPr>
          <p:spPr>
            <a:xfrm>
              <a:off x="7179691" y="3006854"/>
              <a:ext cx="342777" cy="3992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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C2CAC-500D-9C40-9416-2A32AD4EE58F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50075" y="28912"/>
            <a:ext cx="5059168" cy="57456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Principle of operation</a:t>
            </a:r>
            <a:r>
              <a:rPr lang="en-US" sz="3600" baseline="30000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21800" y="1044219"/>
            <a:ext cx="50449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A voltage  of  400-500 V  between the 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top copper layer and the grounded resistive foil,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generates an an electric field of  ~100 kV/cm 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into the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WELL which acts  as </a:t>
            </a:r>
          </a:p>
          <a:p>
            <a:pPr>
              <a:defRPr/>
            </a:pP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multiplication channel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77717" y="3089812"/>
            <a:ext cx="8949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charge induced on the resistive foil is </a:t>
            </a:r>
          </a:p>
          <a:p>
            <a:pPr algn="just"/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dispersed with a time constant, RC,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determined by</a:t>
            </a:r>
          </a:p>
          <a:p>
            <a:pPr algn="just">
              <a:buSzPct val="100000"/>
              <a:buBlip>
                <a:blip r:embed="rId4"/>
              </a:buBlip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the surface resistivity, </a:t>
            </a:r>
            <a:r>
              <a:rPr lang="en-US" b="1" dirty="0" err="1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</a:t>
            </a:r>
            <a:endParaRPr lang="en-US" dirty="0">
              <a:solidFill>
                <a:srgbClr val="000090"/>
              </a:solidFill>
              <a:latin typeface="Arial" pitchFamily="34" charset="0"/>
              <a:ea typeface="Adobe Ming Std L" pitchFamily="18" charset="-128"/>
              <a:cs typeface="Arial" pitchFamily="34" charset="0"/>
            </a:endParaRPr>
          </a:p>
          <a:p>
            <a:pPr algn="just">
              <a:buSzPct val="100000"/>
              <a:buBlip>
                <a:blip r:embed="rId4"/>
              </a:buBlip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the capacitance per unit area, which depends on the distance between the resistive foil and the pad readout plane,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</a:t>
            </a:r>
          </a:p>
          <a:p>
            <a:pPr algn="just">
              <a:buSzPct val="100000"/>
              <a:buBlip>
                <a:blip r:embed="rId4"/>
              </a:buBlip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the dielectric constant of the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kapton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, </a:t>
            </a:r>
            <a:r>
              <a:rPr lang="en-US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</a:t>
            </a:r>
            <a:r>
              <a:rPr lang="en-US" b="1" baseline="-25000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r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        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dobe Ming Std L" pitchFamily="18" charset="-128"/>
                <a:cs typeface="Arial" pitchFamily="34" charset="0"/>
                <a:sym typeface="Symbol" panose="05050102010706020507" pitchFamily="18" charset="2"/>
              </a:rPr>
              <a:t>[</a:t>
            </a:r>
            <a:r>
              <a:rPr lang="en-US" i="1" noProof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M.S. Dixit et al., NIMA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566 (2006) 281]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09819" y="5247969"/>
            <a:ext cx="8852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the effect of the introduction of the resistive foil is the suppression of the</a:t>
            </a:r>
          </a:p>
          <a:p>
            <a:r>
              <a:rPr lang="en-US" b="1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transition from  streamer to spark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Adobe Ming Std L" pitchFamily="18" charset="-128"/>
                <a:cs typeface="Arial" pitchFamily="34" charset="0"/>
              </a:rPr>
              <a:t> by a local voltage drop around the avalanche location</a:t>
            </a:r>
            <a:endParaRPr lang="en-US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Bencivenni - LNF-INFN - RD51 Mini-week 8th June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7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1504" y="1107760"/>
            <a:ext cx="9145016" cy="1961201"/>
          </a:xfrm>
          <a:prstGeom prst="rect">
            <a:avLst/>
          </a:prstGeom>
          <a:noFill/>
        </p:spPr>
        <p:txBody>
          <a:bodyPr wrap="square" lIns="82954" tIns="41477" rIns="82954" bIns="41477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 the framework of the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CMS-phase2 </a:t>
            </a:r>
            <a:r>
              <a:rPr lang="en-GB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upgrade 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we are developing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large size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µ-RWELL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R&amp;D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 performed in strict collaboration with Italian industrial partners (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ELTOS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&amp; MDT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work will be performed in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two years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with following schedule:</a:t>
            </a:r>
          </a:p>
          <a:p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11079" indent="-311079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Construction  &amp; test of the first 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1.2x0.5m</a:t>
            </a:r>
            <a:r>
              <a:rPr lang="en-US" b="1" baseline="30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(GE1/1) 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µ-RWELL     </a:t>
            </a:r>
            <a:r>
              <a:rPr lang="en-GB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GB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2016</a:t>
            </a:r>
          </a:p>
          <a:p>
            <a:pPr marL="311079" indent="-311079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Mechanical study and mock-up of 1.8x1.2 m</a:t>
            </a:r>
            <a:r>
              <a:rPr lang="en-GB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(GE2/1)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µ-RWELL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12/2016</a:t>
            </a:r>
          </a:p>
          <a:p>
            <a:pPr marL="311079" indent="-311079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Construction &amp; test 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the first    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1.8x1.2m</a:t>
            </a:r>
            <a:r>
              <a:rPr lang="en-US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(GE2/1)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µ-RWELL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12/2017- 6/2018</a:t>
            </a:r>
          </a:p>
        </p:txBody>
      </p:sp>
      <p:grpSp>
        <p:nvGrpSpPr>
          <p:cNvPr id="7" name="Gruppo 132"/>
          <p:cNvGrpSpPr>
            <a:grpSpLocks/>
          </p:cNvGrpSpPr>
          <p:nvPr/>
        </p:nvGrpSpPr>
        <p:grpSpPr bwMode="auto">
          <a:xfrm rot="16200000">
            <a:off x="2436776" y="3429830"/>
            <a:ext cx="2282467" cy="3848593"/>
            <a:chOff x="23393" y="1423035"/>
            <a:chExt cx="2659513" cy="4577716"/>
          </a:xfrm>
        </p:grpSpPr>
        <p:pic>
          <p:nvPicPr>
            <p:cNvPr id="8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83" y="1423035"/>
              <a:ext cx="2353423" cy="45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ttore 2 8"/>
            <p:cNvCxnSpPr/>
            <p:nvPr/>
          </p:nvCxnSpPr>
          <p:spPr>
            <a:xfrm>
              <a:off x="518883" y="1876631"/>
              <a:ext cx="0" cy="36201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 rot="5400000">
              <a:off x="-409897" y="3532469"/>
              <a:ext cx="1225200" cy="358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/>
                <a:t>1200 mm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2072420" y="3670024"/>
            <a:ext cx="3108077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1.2x0.5m</a:t>
            </a:r>
            <a:r>
              <a:rPr lang="en-US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(GE1/1)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µ-RWELL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2" name="Gruppo 17"/>
          <p:cNvGrpSpPr>
            <a:grpSpLocks/>
          </p:cNvGrpSpPr>
          <p:nvPr/>
        </p:nvGrpSpPr>
        <p:grpSpPr bwMode="auto">
          <a:xfrm>
            <a:off x="5927477" y="3515602"/>
            <a:ext cx="4439784" cy="3335938"/>
            <a:chOff x="68733" y="3008739"/>
            <a:chExt cx="5023272" cy="3826384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3" y="3008739"/>
              <a:ext cx="3456025" cy="316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rapezio 13"/>
            <p:cNvSpPr/>
            <p:nvPr/>
          </p:nvSpPr>
          <p:spPr>
            <a:xfrm rot="10800000">
              <a:off x="1257570" y="3777135"/>
              <a:ext cx="1380893" cy="174953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593" tIns="37797" rIns="75593" bIns="37797" anchor="ctr"/>
            <a:lstStyle/>
            <a:p>
              <a:pPr algn="ctr">
                <a:defRPr/>
              </a:pPr>
              <a:endParaRPr lang="en-US" sz="1400" dirty="0"/>
            </a:p>
          </p:txBody>
        </p:sp>
        <p:cxnSp>
          <p:nvCxnSpPr>
            <p:cNvPr id="15" name="Connettore 1 14"/>
            <p:cNvCxnSpPr/>
            <p:nvPr/>
          </p:nvCxnSpPr>
          <p:spPr>
            <a:xfrm>
              <a:off x="1367090" y="4283578"/>
              <a:ext cx="115391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177932" y="6305585"/>
              <a:ext cx="4914073" cy="529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Four PCB µ-</a:t>
              </a:r>
              <a:r>
                <a:rPr lang="en-GB" sz="1200" b="1" dirty="0">
                  <a:latin typeface="Times New Roman" panose="02020603050405020304" pitchFamily="18" charset="0"/>
                  <a:ea typeface="Adobe Ming Std L" pitchFamily="18" charset="-128"/>
                  <a:cs typeface="Times New Roman" panose="02020603050405020304" pitchFamily="18" charset="0"/>
                </a:rPr>
                <a:t>RWELL </a:t>
              </a:r>
              <a:r>
                <a:rPr lang="en-GB" sz="1200" b="1" u="sng" dirty="0">
                  <a:latin typeface="Times New Roman" panose="02020603050405020304" pitchFamily="18" charset="0"/>
                  <a:ea typeface="Adobe Ming Std L" pitchFamily="18" charset="-128"/>
                  <a:cs typeface="Times New Roman" panose="02020603050405020304" pitchFamily="18" charset="0"/>
                </a:rPr>
                <a:t>spliced</a:t>
              </a:r>
              <a:r>
                <a:rPr lang="en-GB" sz="1200" b="1" dirty="0">
                  <a:latin typeface="Times New Roman" panose="02020603050405020304" pitchFamily="18" charset="0"/>
                  <a:ea typeface="Adobe Ming Std L" pitchFamily="18" charset="-128"/>
                  <a:cs typeface="Times New Roman" panose="02020603050405020304" pitchFamily="18" charset="0"/>
                </a:rPr>
                <a:t> with the same technique used for large ATLAS MM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+ only one cathode closing the detector</a:t>
              </a:r>
            </a:p>
          </p:txBody>
        </p:sp>
        <p:cxnSp>
          <p:nvCxnSpPr>
            <p:cNvPr id="17" name="Connettore 2 16"/>
            <p:cNvCxnSpPr/>
            <p:nvPr/>
          </p:nvCxnSpPr>
          <p:spPr>
            <a:xfrm flipH="1" flipV="1">
              <a:off x="1960715" y="4863051"/>
              <a:ext cx="487280" cy="156378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flipH="1" flipV="1">
              <a:off x="1843259" y="3934307"/>
              <a:ext cx="626957" cy="248299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 flipV="1">
              <a:off x="1984523" y="5537778"/>
              <a:ext cx="472995" cy="8795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1479783" y="3748559"/>
              <a:ext cx="9523" cy="4699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172"/>
            <p:cNvSpPr txBox="1">
              <a:spLocks noChangeArrowheads="1"/>
            </p:cNvSpPr>
            <p:nvPr/>
          </p:nvSpPr>
          <p:spPr bwMode="auto">
            <a:xfrm rot="16200000">
              <a:off x="1301385" y="3848535"/>
              <a:ext cx="306149" cy="27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500" b="1">
                  <a:latin typeface="Times New Roman" pitchFamily="18" charset="0"/>
                  <a:cs typeface="Times New Roman" pitchFamily="18" charset="0"/>
                </a:rPr>
                <a:t>450</a:t>
              </a:r>
            </a:p>
          </p:txBody>
        </p:sp>
        <p:sp>
          <p:nvSpPr>
            <p:cNvPr id="22" name="Ovale 21"/>
            <p:cNvSpPr/>
            <p:nvPr/>
          </p:nvSpPr>
          <p:spPr>
            <a:xfrm>
              <a:off x="2430536" y="4240713"/>
              <a:ext cx="217450" cy="1730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593" tIns="37797" rIns="75593" bIns="37797"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095586" y="4612211"/>
              <a:ext cx="1295327" cy="5295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Splicing zone </a:t>
              </a:r>
            </a:p>
            <a:p>
              <a:pPr>
                <a:defRPr/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0.5 mm wide</a:t>
              </a:r>
            </a:p>
          </p:txBody>
        </p:sp>
        <p:cxnSp>
          <p:nvCxnSpPr>
            <p:cNvPr id="24" name="Connettore 2 23"/>
            <p:cNvCxnSpPr>
              <a:stCxn id="22" idx="5"/>
            </p:cNvCxnSpPr>
            <p:nvPr/>
          </p:nvCxnSpPr>
          <p:spPr>
            <a:xfrm>
              <a:off x="2616241" y="4388359"/>
              <a:ext cx="550770" cy="3651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>
              <a:off x="1549621" y="5394895"/>
              <a:ext cx="82536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1479783" y="4815423"/>
              <a:ext cx="9682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>
              <a:off x="1559144" y="4283578"/>
              <a:ext cx="9523" cy="4699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93"/>
            <p:cNvSpPr txBox="1">
              <a:spLocks noChangeArrowheads="1"/>
            </p:cNvSpPr>
            <p:nvPr/>
          </p:nvSpPr>
          <p:spPr bwMode="auto">
            <a:xfrm rot="16200000">
              <a:off x="1381034" y="4384621"/>
              <a:ext cx="306149" cy="27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500" b="1">
                  <a:latin typeface="Times New Roman" pitchFamily="18" charset="0"/>
                  <a:cs typeface="Times New Roman" pitchFamily="18" charset="0"/>
                </a:rPr>
                <a:t>450</a:t>
              </a:r>
            </a:p>
          </p:txBody>
        </p:sp>
        <p:cxnSp>
          <p:nvCxnSpPr>
            <p:cNvPr id="29" name="Connettore 2 28"/>
            <p:cNvCxnSpPr/>
            <p:nvPr/>
          </p:nvCxnSpPr>
          <p:spPr>
            <a:xfrm>
              <a:off x="1630570" y="4859875"/>
              <a:ext cx="9523" cy="4699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95"/>
            <p:cNvSpPr txBox="1">
              <a:spLocks noChangeArrowheads="1"/>
            </p:cNvSpPr>
            <p:nvPr/>
          </p:nvSpPr>
          <p:spPr bwMode="auto">
            <a:xfrm rot="16200000">
              <a:off x="1453042" y="4960685"/>
              <a:ext cx="306149" cy="27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500" b="1">
                  <a:latin typeface="Times New Roman" pitchFamily="18" charset="0"/>
                  <a:cs typeface="Times New Roman" pitchFamily="18" charset="0"/>
                </a:rPr>
                <a:t>450</a:t>
              </a:r>
            </a:p>
          </p:txBody>
        </p:sp>
        <p:cxnSp>
          <p:nvCxnSpPr>
            <p:cNvPr id="31" name="Connettore 2 30"/>
            <p:cNvCxnSpPr/>
            <p:nvPr/>
          </p:nvCxnSpPr>
          <p:spPr>
            <a:xfrm>
              <a:off x="1711519" y="5417121"/>
              <a:ext cx="9523" cy="4699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97"/>
            <p:cNvSpPr txBox="1">
              <a:spLocks noChangeArrowheads="1"/>
            </p:cNvSpPr>
            <p:nvPr/>
          </p:nvSpPr>
          <p:spPr bwMode="auto">
            <a:xfrm rot="16200000">
              <a:off x="1533434" y="5517557"/>
              <a:ext cx="306149" cy="27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500" b="1">
                  <a:latin typeface="Times New Roman" pitchFamily="18" charset="0"/>
                  <a:cs typeface="Times New Roman" pitchFamily="18" charset="0"/>
                </a:rPr>
                <a:t>450</a:t>
              </a:r>
            </a:p>
          </p:txBody>
        </p:sp>
        <p:cxnSp>
          <p:nvCxnSpPr>
            <p:cNvPr id="33" name="Connettore 2 32"/>
            <p:cNvCxnSpPr/>
            <p:nvPr/>
          </p:nvCxnSpPr>
          <p:spPr>
            <a:xfrm flipH="1" flipV="1">
              <a:off x="1916272" y="4518542"/>
              <a:ext cx="569816" cy="18987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/>
          <p:cNvSpPr txBox="1"/>
          <p:nvPr/>
        </p:nvSpPr>
        <p:spPr>
          <a:xfrm rot="3541292">
            <a:off x="8193566" y="4613192"/>
            <a:ext cx="3108077" cy="360763"/>
          </a:xfrm>
          <a:prstGeom prst="rect">
            <a:avLst/>
          </a:prstGeom>
          <a:solidFill>
            <a:srgbClr val="FFFF00"/>
          </a:solidFill>
        </p:spPr>
        <p:txBody>
          <a:bodyPr wrap="none" lIns="82954" tIns="41477" rIns="82954" bIns="4147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1.8x1.2m</a:t>
            </a:r>
            <a:r>
              <a:rPr lang="en-US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(GE2/1)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µ-RWELL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Titolo 1"/>
          <p:cNvSpPr>
            <a:spLocks noGrp="1"/>
          </p:cNvSpPr>
          <p:nvPr>
            <p:ph type="title"/>
          </p:nvPr>
        </p:nvSpPr>
        <p:spPr>
          <a:xfrm>
            <a:off x="1583308" y="-171400"/>
            <a:ext cx="9036496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Towards large area &amp; detector engineering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343472" y="6520260"/>
            <a:ext cx="4896544" cy="365125"/>
          </a:xfrm>
        </p:spPr>
        <p:txBody>
          <a:bodyPr/>
          <a:lstStyle/>
          <a:p>
            <a:r>
              <a:rPr lang="en-US" smtClean="0"/>
              <a:t>G. Bencivenni - LNF-INFN - RD51 Mini-week 8th June 2016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474049" y="6443041"/>
            <a:ext cx="2133600" cy="365125"/>
          </a:xfrm>
        </p:spPr>
        <p:txBody>
          <a:bodyPr/>
          <a:lstStyle/>
          <a:p>
            <a:fld id="{FBAC6631-AF73-4497-B350-0AD1C95976D9}" type="slidenum">
              <a:rPr lang="en-GB" smtClean="0"/>
              <a:t>29</a:t>
            </a:fld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03912" y="3655696"/>
            <a:ext cx="14157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LR scheme</a:t>
            </a:r>
          </a:p>
        </p:txBody>
      </p:sp>
    </p:spTree>
    <p:extLst>
      <p:ext uri="{BB962C8B-B14F-4D97-AF65-F5344CB8AC3E}">
        <p14:creationId xmlns:p14="http://schemas.microsoft.com/office/powerpoint/2010/main" val="34114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1503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As examples, we will introduce here three old designs which got a second life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164" y="3602038"/>
            <a:ext cx="6612835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Resistive </a:t>
            </a:r>
            <a:r>
              <a:rPr lang="en-US" dirty="0" err="1" smtClean="0"/>
              <a:t>microstrip</a:t>
            </a:r>
            <a:r>
              <a:rPr lang="en-US" dirty="0" smtClean="0"/>
              <a:t> detector</a:t>
            </a:r>
            <a:endParaRPr lang="en-US" dirty="0" smtClean="0"/>
          </a:p>
          <a:p>
            <a:pPr algn="l"/>
            <a:r>
              <a:rPr lang="en-US" dirty="0" smtClean="0"/>
              <a:t>Resistive microdot </a:t>
            </a:r>
            <a:endParaRPr lang="en-US" dirty="0" smtClean="0"/>
          </a:p>
          <a:p>
            <a:pPr algn="l"/>
            <a:r>
              <a:rPr lang="en-US" dirty="0" smtClean="0"/>
              <a:t>Resistive </a:t>
            </a:r>
            <a:r>
              <a:rPr lang="en-US" dirty="0" err="1" smtClean="0"/>
              <a:t>microstrip</a:t>
            </a:r>
            <a:r>
              <a:rPr lang="en-US" dirty="0" smtClean="0"/>
              <a:t>-microdot</a:t>
            </a:r>
          </a:p>
          <a:p>
            <a:pPr algn="l"/>
            <a:r>
              <a:rPr lang="en-US" dirty="0" err="1" smtClean="0"/>
              <a:t>Resistve</a:t>
            </a:r>
            <a:r>
              <a:rPr lang="en-US" dirty="0" smtClean="0"/>
              <a:t> </a:t>
            </a:r>
            <a:r>
              <a:rPr lang="en-US" dirty="0" err="1" smtClean="0"/>
              <a:t>microwell</a:t>
            </a:r>
            <a:r>
              <a:rPr lang="en-US" dirty="0" smtClean="0"/>
              <a:t>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25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As can be seen from this review, resistive electrode approach gave birth to many designs of </a:t>
            </a:r>
            <a:r>
              <a:rPr lang="en-US" sz="4400" dirty="0" err="1" smtClean="0">
                <a:solidFill>
                  <a:srgbClr val="0000FF"/>
                </a:solidFill>
              </a:rPr>
              <a:t>micropattern</a:t>
            </a:r>
            <a:r>
              <a:rPr lang="en-US" sz="4400" dirty="0" smtClean="0">
                <a:solidFill>
                  <a:srgbClr val="0000FF"/>
                </a:solidFill>
              </a:rPr>
              <a:t> detectors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7250"/>
            <a:ext cx="9144000" cy="1230549"/>
          </a:xfrm>
        </p:spPr>
        <p:txBody>
          <a:bodyPr>
            <a:normAutofit/>
          </a:bodyPr>
          <a:lstStyle/>
          <a:p>
            <a:r>
              <a:rPr lang="en-US" dirty="0" smtClean="0"/>
              <a:t>The classical GEM and MICROMEGAS start loosing their monopoly?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6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Microstrip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detector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Recall: it was the firs </a:t>
            </a:r>
            <a:r>
              <a:rPr lang="en-US" dirty="0" err="1" smtClean="0"/>
              <a:t>micropattern</a:t>
            </a:r>
            <a:r>
              <a:rPr lang="en-US" dirty="0" smtClean="0"/>
              <a:t> detector, invented by </a:t>
            </a:r>
            <a:r>
              <a:rPr lang="en-US" dirty="0" err="1" smtClean="0"/>
              <a:t>A.Oed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://www.physi.uni-heidelberg.de/Forschung/ANP/Cascade/images/ill-detecto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175"/>
            <a:ext cx="4932240" cy="61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-cdf.fnal.gov/~bishai/gmd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15" y="594042"/>
            <a:ext cx="6772275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3599" y="6420248"/>
            <a:ext cx="74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A. Oed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E1C7-6187-480C-90CA-1CD5DBCDA9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52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214" y="1107778"/>
            <a:ext cx="7773987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35760" y="404664"/>
            <a:ext cx="411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Side and top view of </a:t>
            </a:r>
            <a:r>
              <a:rPr lang="en-US" b="1" dirty="0" err="1">
                <a:solidFill>
                  <a:srgbClr val="A50021"/>
                </a:solidFill>
              </a:rPr>
              <a:t>microstrip</a:t>
            </a:r>
            <a:r>
              <a:rPr lang="en-US" b="1" dirty="0">
                <a:solidFill>
                  <a:srgbClr val="A50021"/>
                </a:solidFill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21593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366" y="1229097"/>
            <a:ext cx="7197200" cy="5389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2853" y="246490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Induced signals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4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0" y="1736906"/>
            <a:ext cx="4849329" cy="422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539" y="1828801"/>
            <a:ext cx="5129463" cy="410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677" y="486383"/>
            <a:ext cx="5428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Position and energy resolutions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41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4746" y="2221653"/>
            <a:ext cx="5396678" cy="3036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81" y="963038"/>
            <a:ext cx="3614475" cy="5453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2545" y="126459"/>
            <a:ext cx="4552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accent1">
                    <a:lumMod val="75000"/>
                  </a:schemeClr>
                </a:solidFill>
              </a:rPr>
              <a:t>Earler</a:t>
            </a:r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</a:rPr>
              <a:t> attempt to avoid sparks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2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1256</Words>
  <Application>Microsoft Office PowerPoint</Application>
  <PresentationFormat>Widescreen</PresentationFormat>
  <Paragraphs>159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Adobe Ming Std L</vt:lpstr>
      <vt:lpstr>Arial</vt:lpstr>
      <vt:lpstr>Calibri</vt:lpstr>
      <vt:lpstr>Calibri Light</vt:lpstr>
      <vt:lpstr>STIXGeneral</vt:lpstr>
      <vt:lpstr>Symbol</vt:lpstr>
      <vt:lpstr>Times New Roman</vt:lpstr>
      <vt:lpstr>Wingdings</vt:lpstr>
      <vt:lpstr>Office Theme</vt:lpstr>
      <vt:lpstr>Part-VIII</vt:lpstr>
      <vt:lpstr>In the previous lecture we described resistive GEM and MICROMEGAS detectors</vt:lpstr>
      <vt:lpstr>As examples, we will introduce here three old designs which got a second life</vt:lpstr>
      <vt:lpstr>1. Microstrip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detector could be easily destroyed by sparks and was finally abanded</vt:lpstr>
      <vt:lpstr>Resistive microstrip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Resistive Microdot detectors</vt:lpstr>
      <vt:lpstr>Conventional microdot detector</vt:lpstr>
      <vt:lpstr>PowerPoint Presentation</vt:lpstr>
      <vt:lpstr>Latest progress in resistive microdot detectors</vt:lpstr>
      <vt:lpstr>PowerPoint Presentation</vt:lpstr>
      <vt:lpstr>PowerPoint Presentation</vt:lpstr>
      <vt:lpstr>4.Micro-restive well</vt:lpstr>
      <vt:lpstr>PowerPoint Presentation</vt:lpstr>
      <vt:lpstr>PowerPoint Presentation</vt:lpstr>
      <vt:lpstr>PowerPoint Presentation</vt:lpstr>
      <vt:lpstr>PowerPoint Presentation</vt:lpstr>
      <vt:lpstr>Principle of operation </vt:lpstr>
      <vt:lpstr>Towards large area &amp; detector engineering</vt:lpstr>
      <vt:lpstr>As can be seen from this review, resistive electrode approach gave birth to many designs of micropattern detectors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Part-VIII</dc:title>
  <dc:creator>Win7</dc:creator>
  <cp:lastModifiedBy>Win7</cp:lastModifiedBy>
  <cp:revision>50</cp:revision>
  <dcterms:created xsi:type="dcterms:W3CDTF">2016-06-29T05:15:32Z</dcterms:created>
  <dcterms:modified xsi:type="dcterms:W3CDTF">2016-06-30T04:29:03Z</dcterms:modified>
</cp:coreProperties>
</file>