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0" r:id="rId6"/>
    <p:sldId id="266" r:id="rId7"/>
    <p:sldId id="261" r:id="rId8"/>
    <p:sldId id="274" r:id="rId9"/>
    <p:sldId id="267" r:id="rId10"/>
    <p:sldId id="278" r:id="rId11"/>
    <p:sldId id="268" r:id="rId12"/>
    <p:sldId id="275" r:id="rId13"/>
    <p:sldId id="277" r:id="rId14"/>
    <p:sldId id="282" r:id="rId15"/>
    <p:sldId id="289" r:id="rId16"/>
    <p:sldId id="276" r:id="rId17"/>
    <p:sldId id="283" r:id="rId18"/>
    <p:sldId id="284" r:id="rId19"/>
    <p:sldId id="271" r:id="rId20"/>
    <p:sldId id="272" r:id="rId21"/>
    <p:sldId id="285" r:id="rId22"/>
    <p:sldId id="286" r:id="rId23"/>
    <p:sldId id="287" r:id="rId24"/>
    <p:sldId id="28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20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6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0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2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1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3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2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BDAD-AEA5-433D-92F9-7E60C9264A05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0B75C-FA5C-4CD4-9854-6DD638448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1324"/>
          </a:xfrm>
        </p:spPr>
        <p:txBody>
          <a:bodyPr/>
          <a:lstStyle/>
          <a:p>
            <a:r>
              <a:rPr lang="en-GB" u="sng" dirty="0" smtClean="0">
                <a:solidFill>
                  <a:srgbClr val="0000FF"/>
                </a:solidFill>
              </a:rPr>
              <a:t>Part-VI</a:t>
            </a:r>
            <a:endParaRPr lang="en-GB" u="sng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15793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The main characteristics and limitations of gaseous detectors</a:t>
            </a:r>
            <a:endParaRPr lang="en-GB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84" y="715617"/>
            <a:ext cx="6337190" cy="4556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6994" y="5740842"/>
            <a:ext cx="8400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Schematic drawing illustrating the appearance of a fluorescent photoelectron following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transition of an electron from the outer shell to the vacancy in the inner shell</a:t>
            </a:r>
          </a:p>
        </p:txBody>
      </p:sp>
    </p:spTree>
    <p:extLst>
      <p:ext uri="{BB962C8B-B14F-4D97-AF65-F5344CB8AC3E}">
        <p14:creationId xmlns:p14="http://schemas.microsoft.com/office/powerpoint/2010/main" val="2175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4. Maximum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achievable counting rate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8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5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9" y="228293"/>
            <a:ext cx="4378064" cy="372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g36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55" y="3904240"/>
            <a:ext cx="5410613" cy="2661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59940" y="1284051"/>
            <a:ext cx="5722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The physics of gain drop with rate in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ire detectors is a space charge effect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39" y="1196831"/>
            <a:ext cx="7665396" cy="48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805" y="272150"/>
            <a:ext cx="913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T</a:t>
            </a:r>
            <a:r>
              <a:rPr lang="en-GB" sz="2400" dirty="0" smtClean="0">
                <a:solidFill>
                  <a:srgbClr val="00B0F0"/>
                </a:solidFill>
              </a:rPr>
              <a:t>he first version of proportional counters has not any imaging capability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333" y="6352155"/>
            <a:ext cx="957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(The space charge appear at some critical value of </a:t>
            </a:r>
            <a:r>
              <a:rPr lang="en-GB" dirty="0">
                <a:solidFill>
                  <a:srgbClr val="C00000"/>
                </a:solidFill>
              </a:rPr>
              <a:t>An</a:t>
            </a:r>
            <a:r>
              <a:rPr lang="en-GB" baseline="-25000" dirty="0">
                <a:solidFill>
                  <a:srgbClr val="C00000"/>
                </a:solidFill>
              </a:rPr>
              <a:t>0 </a:t>
            </a:r>
            <a:r>
              <a:rPr lang="en-GB" dirty="0" smtClean="0">
                <a:solidFill>
                  <a:srgbClr val="C00000"/>
                </a:solidFill>
              </a:rPr>
              <a:t>which depends on geometry and electric field)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1C7-6187-480C-90CA-1CD5DBCDA97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space charge in wire-type detectors effect plays a “stabilization” role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71" y="433241"/>
            <a:ext cx="8281869" cy="615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0173" y="5250730"/>
            <a:ext cx="3210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At high counting rates ions start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Contributing!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D61D-53E9-4DDE-84C4-41AE6B8CCFF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88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35" y="1789889"/>
            <a:ext cx="7538322" cy="416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512" y="710119"/>
            <a:ext cx="500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Parallel-plate avalanche chamber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3821" y="6157609"/>
            <a:ext cx="441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Physicsof</a:t>
            </a:r>
            <a:r>
              <a:rPr lang="en-GB" dirty="0" smtClean="0">
                <a:solidFill>
                  <a:srgbClr val="C00000"/>
                </a:solidFill>
              </a:rPr>
              <a:t> breakdown : avalanche overlapping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976086" y="6274339"/>
            <a:ext cx="544749" cy="1845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919669" y="6147879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Raether</a:t>
            </a:r>
            <a:r>
              <a:rPr lang="en-GB" dirty="0" smtClean="0">
                <a:solidFill>
                  <a:srgbClr val="C00000"/>
                </a:solidFill>
              </a:rPr>
              <a:t> limit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6970" y="1963972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space  charge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02588" y="2417197"/>
            <a:ext cx="405516" cy="874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6376" y="3355451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Breakdowns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19669" y="3724783"/>
            <a:ext cx="532568" cy="338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1763"/>
            <a:ext cx="9144000" cy="107342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Physics of breakdown-avalanche overlapping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653133" y="3028131"/>
            <a:ext cx="311286" cy="665165"/>
          </a:xfrm>
          <a:custGeom>
            <a:avLst/>
            <a:gdLst>
              <a:gd name="connsiteX0" fmla="*/ 97277 w 311286"/>
              <a:gd name="connsiteY0" fmla="*/ 100961 h 665165"/>
              <a:gd name="connsiteX1" fmla="*/ 87549 w 311286"/>
              <a:gd name="connsiteY1" fmla="*/ 149599 h 665165"/>
              <a:gd name="connsiteX2" fmla="*/ 68094 w 311286"/>
              <a:gd name="connsiteY2" fmla="*/ 207965 h 665165"/>
              <a:gd name="connsiteX3" fmla="*/ 48639 w 311286"/>
              <a:gd name="connsiteY3" fmla="*/ 266331 h 665165"/>
              <a:gd name="connsiteX4" fmla="*/ 38911 w 311286"/>
              <a:gd name="connsiteY4" fmla="*/ 295514 h 665165"/>
              <a:gd name="connsiteX5" fmla="*/ 9728 w 311286"/>
              <a:gd name="connsiteY5" fmla="*/ 392791 h 665165"/>
              <a:gd name="connsiteX6" fmla="*/ 0 w 311286"/>
              <a:gd name="connsiteY6" fmla="*/ 421974 h 665165"/>
              <a:gd name="connsiteX7" fmla="*/ 9728 w 311286"/>
              <a:gd name="connsiteY7" fmla="*/ 548433 h 665165"/>
              <a:gd name="connsiteX8" fmla="*/ 19456 w 311286"/>
              <a:gd name="connsiteY8" fmla="*/ 577616 h 665165"/>
              <a:gd name="connsiteX9" fmla="*/ 48639 w 311286"/>
              <a:gd name="connsiteY9" fmla="*/ 597071 h 665165"/>
              <a:gd name="connsiteX10" fmla="*/ 97277 w 311286"/>
              <a:gd name="connsiteY10" fmla="*/ 626254 h 665165"/>
              <a:gd name="connsiteX11" fmla="*/ 116732 w 311286"/>
              <a:gd name="connsiteY11" fmla="*/ 645710 h 665165"/>
              <a:gd name="connsiteX12" fmla="*/ 194554 w 311286"/>
              <a:gd name="connsiteY12" fmla="*/ 665165 h 665165"/>
              <a:gd name="connsiteX13" fmla="*/ 282103 w 311286"/>
              <a:gd name="connsiteY13" fmla="*/ 626254 h 665165"/>
              <a:gd name="connsiteX14" fmla="*/ 301558 w 311286"/>
              <a:gd name="connsiteY14" fmla="*/ 567888 h 665165"/>
              <a:gd name="connsiteX15" fmla="*/ 311286 w 311286"/>
              <a:gd name="connsiteY15" fmla="*/ 538705 h 665165"/>
              <a:gd name="connsiteX16" fmla="*/ 282103 w 311286"/>
              <a:gd name="connsiteY16" fmla="*/ 402518 h 665165"/>
              <a:gd name="connsiteX17" fmla="*/ 262647 w 311286"/>
              <a:gd name="connsiteY17" fmla="*/ 383063 h 665165"/>
              <a:gd name="connsiteX18" fmla="*/ 243192 w 311286"/>
              <a:gd name="connsiteY18" fmla="*/ 324697 h 665165"/>
              <a:gd name="connsiteX19" fmla="*/ 223737 w 311286"/>
              <a:gd name="connsiteY19" fmla="*/ 246876 h 665165"/>
              <a:gd name="connsiteX20" fmla="*/ 184826 w 311286"/>
              <a:gd name="connsiteY20" fmla="*/ 198237 h 665165"/>
              <a:gd name="connsiteX21" fmla="*/ 175098 w 311286"/>
              <a:gd name="connsiteY21" fmla="*/ 169054 h 665165"/>
              <a:gd name="connsiteX22" fmla="*/ 136188 w 311286"/>
              <a:gd name="connsiteY22" fmla="*/ 110688 h 665165"/>
              <a:gd name="connsiteX23" fmla="*/ 126460 w 311286"/>
              <a:gd name="connsiteY23" fmla="*/ 62050 h 665165"/>
              <a:gd name="connsiteX24" fmla="*/ 116732 w 311286"/>
              <a:gd name="connsiteY24" fmla="*/ 3684 h 665165"/>
              <a:gd name="connsiteX25" fmla="*/ 97277 w 311286"/>
              <a:gd name="connsiteY25" fmla="*/ 100961 h 6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1286" h="665165">
                <a:moveTo>
                  <a:pt x="97277" y="100961"/>
                </a:moveTo>
                <a:cubicBezTo>
                  <a:pt x="92413" y="125280"/>
                  <a:pt x="91899" y="133648"/>
                  <a:pt x="87549" y="149599"/>
                </a:cubicBezTo>
                <a:cubicBezTo>
                  <a:pt x="82153" y="169384"/>
                  <a:pt x="74579" y="188510"/>
                  <a:pt x="68094" y="207965"/>
                </a:cubicBezTo>
                <a:lnTo>
                  <a:pt x="48639" y="266331"/>
                </a:lnTo>
                <a:cubicBezTo>
                  <a:pt x="45396" y="276059"/>
                  <a:pt x="41398" y="285566"/>
                  <a:pt x="38911" y="295514"/>
                </a:cubicBezTo>
                <a:cubicBezTo>
                  <a:pt x="24210" y="354317"/>
                  <a:pt x="33410" y="321746"/>
                  <a:pt x="9728" y="392791"/>
                </a:cubicBezTo>
                <a:lnTo>
                  <a:pt x="0" y="421974"/>
                </a:lnTo>
                <a:cubicBezTo>
                  <a:pt x="3243" y="464127"/>
                  <a:pt x="4484" y="506482"/>
                  <a:pt x="9728" y="548433"/>
                </a:cubicBezTo>
                <a:cubicBezTo>
                  <a:pt x="11000" y="558608"/>
                  <a:pt x="13050" y="569609"/>
                  <a:pt x="19456" y="577616"/>
                </a:cubicBezTo>
                <a:cubicBezTo>
                  <a:pt x="26759" y="586745"/>
                  <a:pt x="39510" y="589768"/>
                  <a:pt x="48639" y="597071"/>
                </a:cubicBezTo>
                <a:cubicBezTo>
                  <a:pt x="86791" y="627593"/>
                  <a:pt x="46596" y="609361"/>
                  <a:pt x="97277" y="626254"/>
                </a:cubicBezTo>
                <a:cubicBezTo>
                  <a:pt x="103762" y="632739"/>
                  <a:pt x="108868" y="640991"/>
                  <a:pt x="116732" y="645710"/>
                </a:cubicBezTo>
                <a:cubicBezTo>
                  <a:pt x="131685" y="654682"/>
                  <a:pt x="184099" y="663074"/>
                  <a:pt x="194554" y="665165"/>
                </a:cubicBezTo>
                <a:cubicBezTo>
                  <a:pt x="251761" y="656992"/>
                  <a:pt x="261381" y="672878"/>
                  <a:pt x="282103" y="626254"/>
                </a:cubicBezTo>
                <a:cubicBezTo>
                  <a:pt x="290432" y="607514"/>
                  <a:pt x="295073" y="587343"/>
                  <a:pt x="301558" y="567888"/>
                </a:cubicBezTo>
                <a:lnTo>
                  <a:pt x="311286" y="538705"/>
                </a:lnTo>
                <a:cubicBezTo>
                  <a:pt x="309112" y="521312"/>
                  <a:pt x="301904" y="422318"/>
                  <a:pt x="282103" y="402518"/>
                </a:cubicBezTo>
                <a:lnTo>
                  <a:pt x="262647" y="383063"/>
                </a:lnTo>
                <a:cubicBezTo>
                  <a:pt x="256162" y="363608"/>
                  <a:pt x="248166" y="344592"/>
                  <a:pt x="243192" y="324697"/>
                </a:cubicBezTo>
                <a:cubicBezTo>
                  <a:pt x="236707" y="298757"/>
                  <a:pt x="242644" y="265783"/>
                  <a:pt x="223737" y="246876"/>
                </a:cubicBezTo>
                <a:cubicBezTo>
                  <a:pt x="205640" y="228779"/>
                  <a:pt x="197098" y="222781"/>
                  <a:pt x="184826" y="198237"/>
                </a:cubicBezTo>
                <a:cubicBezTo>
                  <a:pt x="180240" y="189066"/>
                  <a:pt x="180078" y="178018"/>
                  <a:pt x="175098" y="169054"/>
                </a:cubicBezTo>
                <a:cubicBezTo>
                  <a:pt x="163743" y="148614"/>
                  <a:pt x="136188" y="110688"/>
                  <a:pt x="136188" y="110688"/>
                </a:cubicBezTo>
                <a:cubicBezTo>
                  <a:pt x="132945" y="94475"/>
                  <a:pt x="129418" y="78317"/>
                  <a:pt x="126460" y="62050"/>
                </a:cubicBezTo>
                <a:cubicBezTo>
                  <a:pt x="122932" y="42644"/>
                  <a:pt x="122969" y="-15027"/>
                  <a:pt x="116732" y="3684"/>
                </a:cubicBezTo>
                <a:cubicBezTo>
                  <a:pt x="107503" y="31369"/>
                  <a:pt x="102141" y="76642"/>
                  <a:pt x="97277" y="100961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8883352" y="3005433"/>
            <a:ext cx="311286" cy="665165"/>
          </a:xfrm>
          <a:custGeom>
            <a:avLst/>
            <a:gdLst>
              <a:gd name="connsiteX0" fmla="*/ 97277 w 311286"/>
              <a:gd name="connsiteY0" fmla="*/ 100961 h 665165"/>
              <a:gd name="connsiteX1" fmla="*/ 87549 w 311286"/>
              <a:gd name="connsiteY1" fmla="*/ 149599 h 665165"/>
              <a:gd name="connsiteX2" fmla="*/ 68094 w 311286"/>
              <a:gd name="connsiteY2" fmla="*/ 207965 h 665165"/>
              <a:gd name="connsiteX3" fmla="*/ 48639 w 311286"/>
              <a:gd name="connsiteY3" fmla="*/ 266331 h 665165"/>
              <a:gd name="connsiteX4" fmla="*/ 38911 w 311286"/>
              <a:gd name="connsiteY4" fmla="*/ 295514 h 665165"/>
              <a:gd name="connsiteX5" fmla="*/ 9728 w 311286"/>
              <a:gd name="connsiteY5" fmla="*/ 392791 h 665165"/>
              <a:gd name="connsiteX6" fmla="*/ 0 w 311286"/>
              <a:gd name="connsiteY6" fmla="*/ 421974 h 665165"/>
              <a:gd name="connsiteX7" fmla="*/ 9728 w 311286"/>
              <a:gd name="connsiteY7" fmla="*/ 548433 h 665165"/>
              <a:gd name="connsiteX8" fmla="*/ 19456 w 311286"/>
              <a:gd name="connsiteY8" fmla="*/ 577616 h 665165"/>
              <a:gd name="connsiteX9" fmla="*/ 48639 w 311286"/>
              <a:gd name="connsiteY9" fmla="*/ 597071 h 665165"/>
              <a:gd name="connsiteX10" fmla="*/ 97277 w 311286"/>
              <a:gd name="connsiteY10" fmla="*/ 626254 h 665165"/>
              <a:gd name="connsiteX11" fmla="*/ 116732 w 311286"/>
              <a:gd name="connsiteY11" fmla="*/ 645710 h 665165"/>
              <a:gd name="connsiteX12" fmla="*/ 194554 w 311286"/>
              <a:gd name="connsiteY12" fmla="*/ 665165 h 665165"/>
              <a:gd name="connsiteX13" fmla="*/ 282103 w 311286"/>
              <a:gd name="connsiteY13" fmla="*/ 626254 h 665165"/>
              <a:gd name="connsiteX14" fmla="*/ 301558 w 311286"/>
              <a:gd name="connsiteY14" fmla="*/ 567888 h 665165"/>
              <a:gd name="connsiteX15" fmla="*/ 311286 w 311286"/>
              <a:gd name="connsiteY15" fmla="*/ 538705 h 665165"/>
              <a:gd name="connsiteX16" fmla="*/ 282103 w 311286"/>
              <a:gd name="connsiteY16" fmla="*/ 402518 h 665165"/>
              <a:gd name="connsiteX17" fmla="*/ 262647 w 311286"/>
              <a:gd name="connsiteY17" fmla="*/ 383063 h 665165"/>
              <a:gd name="connsiteX18" fmla="*/ 243192 w 311286"/>
              <a:gd name="connsiteY18" fmla="*/ 324697 h 665165"/>
              <a:gd name="connsiteX19" fmla="*/ 223737 w 311286"/>
              <a:gd name="connsiteY19" fmla="*/ 246876 h 665165"/>
              <a:gd name="connsiteX20" fmla="*/ 184826 w 311286"/>
              <a:gd name="connsiteY20" fmla="*/ 198237 h 665165"/>
              <a:gd name="connsiteX21" fmla="*/ 175098 w 311286"/>
              <a:gd name="connsiteY21" fmla="*/ 169054 h 665165"/>
              <a:gd name="connsiteX22" fmla="*/ 136188 w 311286"/>
              <a:gd name="connsiteY22" fmla="*/ 110688 h 665165"/>
              <a:gd name="connsiteX23" fmla="*/ 126460 w 311286"/>
              <a:gd name="connsiteY23" fmla="*/ 62050 h 665165"/>
              <a:gd name="connsiteX24" fmla="*/ 116732 w 311286"/>
              <a:gd name="connsiteY24" fmla="*/ 3684 h 665165"/>
              <a:gd name="connsiteX25" fmla="*/ 97277 w 311286"/>
              <a:gd name="connsiteY25" fmla="*/ 100961 h 6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1286" h="665165">
                <a:moveTo>
                  <a:pt x="97277" y="100961"/>
                </a:moveTo>
                <a:cubicBezTo>
                  <a:pt x="92413" y="125280"/>
                  <a:pt x="91899" y="133648"/>
                  <a:pt x="87549" y="149599"/>
                </a:cubicBezTo>
                <a:cubicBezTo>
                  <a:pt x="82153" y="169384"/>
                  <a:pt x="74579" y="188510"/>
                  <a:pt x="68094" y="207965"/>
                </a:cubicBezTo>
                <a:lnTo>
                  <a:pt x="48639" y="266331"/>
                </a:lnTo>
                <a:cubicBezTo>
                  <a:pt x="45396" y="276059"/>
                  <a:pt x="41398" y="285566"/>
                  <a:pt x="38911" y="295514"/>
                </a:cubicBezTo>
                <a:cubicBezTo>
                  <a:pt x="24210" y="354317"/>
                  <a:pt x="33410" y="321746"/>
                  <a:pt x="9728" y="392791"/>
                </a:cubicBezTo>
                <a:lnTo>
                  <a:pt x="0" y="421974"/>
                </a:lnTo>
                <a:cubicBezTo>
                  <a:pt x="3243" y="464127"/>
                  <a:pt x="4484" y="506482"/>
                  <a:pt x="9728" y="548433"/>
                </a:cubicBezTo>
                <a:cubicBezTo>
                  <a:pt x="11000" y="558608"/>
                  <a:pt x="13050" y="569609"/>
                  <a:pt x="19456" y="577616"/>
                </a:cubicBezTo>
                <a:cubicBezTo>
                  <a:pt x="26759" y="586745"/>
                  <a:pt x="39510" y="589768"/>
                  <a:pt x="48639" y="597071"/>
                </a:cubicBezTo>
                <a:cubicBezTo>
                  <a:pt x="86791" y="627593"/>
                  <a:pt x="46596" y="609361"/>
                  <a:pt x="97277" y="626254"/>
                </a:cubicBezTo>
                <a:cubicBezTo>
                  <a:pt x="103762" y="632739"/>
                  <a:pt x="108868" y="640991"/>
                  <a:pt x="116732" y="645710"/>
                </a:cubicBezTo>
                <a:cubicBezTo>
                  <a:pt x="131685" y="654682"/>
                  <a:pt x="184099" y="663074"/>
                  <a:pt x="194554" y="665165"/>
                </a:cubicBezTo>
                <a:cubicBezTo>
                  <a:pt x="251761" y="656992"/>
                  <a:pt x="261381" y="672878"/>
                  <a:pt x="282103" y="626254"/>
                </a:cubicBezTo>
                <a:cubicBezTo>
                  <a:pt x="290432" y="607514"/>
                  <a:pt x="295073" y="587343"/>
                  <a:pt x="301558" y="567888"/>
                </a:cubicBezTo>
                <a:lnTo>
                  <a:pt x="311286" y="538705"/>
                </a:lnTo>
                <a:cubicBezTo>
                  <a:pt x="309112" y="521312"/>
                  <a:pt x="301904" y="422318"/>
                  <a:pt x="282103" y="402518"/>
                </a:cubicBezTo>
                <a:lnTo>
                  <a:pt x="262647" y="383063"/>
                </a:lnTo>
                <a:cubicBezTo>
                  <a:pt x="256162" y="363608"/>
                  <a:pt x="248166" y="344592"/>
                  <a:pt x="243192" y="324697"/>
                </a:cubicBezTo>
                <a:cubicBezTo>
                  <a:pt x="236707" y="298757"/>
                  <a:pt x="242644" y="265783"/>
                  <a:pt x="223737" y="246876"/>
                </a:cubicBezTo>
                <a:cubicBezTo>
                  <a:pt x="205640" y="228779"/>
                  <a:pt x="197098" y="222781"/>
                  <a:pt x="184826" y="198237"/>
                </a:cubicBezTo>
                <a:cubicBezTo>
                  <a:pt x="180240" y="189066"/>
                  <a:pt x="180078" y="178018"/>
                  <a:pt x="175098" y="169054"/>
                </a:cubicBezTo>
                <a:cubicBezTo>
                  <a:pt x="163743" y="148614"/>
                  <a:pt x="136188" y="110688"/>
                  <a:pt x="136188" y="110688"/>
                </a:cubicBezTo>
                <a:cubicBezTo>
                  <a:pt x="132945" y="94475"/>
                  <a:pt x="129418" y="78317"/>
                  <a:pt x="126460" y="62050"/>
                </a:cubicBezTo>
                <a:cubicBezTo>
                  <a:pt x="122932" y="42644"/>
                  <a:pt x="122969" y="-15027"/>
                  <a:pt x="116732" y="3684"/>
                </a:cubicBezTo>
                <a:cubicBezTo>
                  <a:pt x="107503" y="31369"/>
                  <a:pt x="102141" y="76642"/>
                  <a:pt x="97277" y="100961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678524" y="2981738"/>
            <a:ext cx="788245" cy="2387694"/>
          </a:xfrm>
          <a:custGeom>
            <a:avLst/>
            <a:gdLst>
              <a:gd name="connsiteX0" fmla="*/ 207799 w 788245"/>
              <a:gd name="connsiteY0" fmla="*/ 429370 h 2387694"/>
              <a:gd name="connsiteX1" fmla="*/ 223702 w 788245"/>
              <a:gd name="connsiteY1" fmla="*/ 739471 h 2387694"/>
              <a:gd name="connsiteX2" fmla="*/ 215751 w 788245"/>
              <a:gd name="connsiteY2" fmla="*/ 930303 h 2387694"/>
              <a:gd name="connsiteX3" fmla="*/ 207799 w 788245"/>
              <a:gd name="connsiteY3" fmla="*/ 970059 h 2387694"/>
              <a:gd name="connsiteX4" fmla="*/ 191897 w 788245"/>
              <a:gd name="connsiteY4" fmla="*/ 1001864 h 2387694"/>
              <a:gd name="connsiteX5" fmla="*/ 183946 w 788245"/>
              <a:gd name="connsiteY5" fmla="*/ 1033669 h 2387694"/>
              <a:gd name="connsiteX6" fmla="*/ 152140 w 788245"/>
              <a:gd name="connsiteY6" fmla="*/ 1097280 h 2387694"/>
              <a:gd name="connsiteX7" fmla="*/ 136238 w 788245"/>
              <a:gd name="connsiteY7" fmla="*/ 1152939 h 2387694"/>
              <a:gd name="connsiteX8" fmla="*/ 120335 w 788245"/>
              <a:gd name="connsiteY8" fmla="*/ 1200647 h 2387694"/>
              <a:gd name="connsiteX9" fmla="*/ 104433 w 788245"/>
              <a:gd name="connsiteY9" fmla="*/ 1224501 h 2387694"/>
              <a:gd name="connsiteX10" fmla="*/ 80579 w 788245"/>
              <a:gd name="connsiteY10" fmla="*/ 1304014 h 2387694"/>
              <a:gd name="connsiteX11" fmla="*/ 64676 w 788245"/>
              <a:gd name="connsiteY11" fmla="*/ 1351722 h 2387694"/>
              <a:gd name="connsiteX12" fmla="*/ 56725 w 788245"/>
              <a:gd name="connsiteY12" fmla="*/ 1375576 h 2387694"/>
              <a:gd name="connsiteX13" fmla="*/ 48773 w 788245"/>
              <a:gd name="connsiteY13" fmla="*/ 1415332 h 2387694"/>
              <a:gd name="connsiteX14" fmla="*/ 24919 w 788245"/>
              <a:gd name="connsiteY14" fmla="*/ 1502796 h 2387694"/>
              <a:gd name="connsiteX15" fmla="*/ 16968 w 788245"/>
              <a:gd name="connsiteY15" fmla="*/ 1550504 h 2387694"/>
              <a:gd name="connsiteX16" fmla="*/ 1066 w 788245"/>
              <a:gd name="connsiteY16" fmla="*/ 1789043 h 2387694"/>
              <a:gd name="connsiteX17" fmla="*/ 9017 w 788245"/>
              <a:gd name="connsiteY17" fmla="*/ 1908313 h 2387694"/>
              <a:gd name="connsiteX18" fmla="*/ 16968 w 788245"/>
              <a:gd name="connsiteY18" fmla="*/ 1940118 h 2387694"/>
              <a:gd name="connsiteX19" fmla="*/ 24919 w 788245"/>
              <a:gd name="connsiteY19" fmla="*/ 1987826 h 2387694"/>
              <a:gd name="connsiteX20" fmla="*/ 32871 w 788245"/>
              <a:gd name="connsiteY20" fmla="*/ 2043485 h 2387694"/>
              <a:gd name="connsiteX21" fmla="*/ 48773 w 788245"/>
              <a:gd name="connsiteY21" fmla="*/ 2091193 h 2387694"/>
              <a:gd name="connsiteX22" fmla="*/ 56725 w 788245"/>
              <a:gd name="connsiteY22" fmla="*/ 2115047 h 2387694"/>
              <a:gd name="connsiteX23" fmla="*/ 96481 w 788245"/>
              <a:gd name="connsiteY23" fmla="*/ 2186609 h 2387694"/>
              <a:gd name="connsiteX24" fmla="*/ 120335 w 788245"/>
              <a:gd name="connsiteY24" fmla="*/ 2202511 h 2387694"/>
              <a:gd name="connsiteX25" fmla="*/ 152140 w 788245"/>
              <a:gd name="connsiteY25" fmla="*/ 2250219 h 2387694"/>
              <a:gd name="connsiteX26" fmla="*/ 215751 w 788245"/>
              <a:gd name="connsiteY26" fmla="*/ 2305878 h 2387694"/>
              <a:gd name="connsiteX27" fmla="*/ 263459 w 788245"/>
              <a:gd name="connsiteY27" fmla="*/ 2337683 h 2387694"/>
              <a:gd name="connsiteX28" fmla="*/ 287313 w 788245"/>
              <a:gd name="connsiteY28" fmla="*/ 2353586 h 2387694"/>
              <a:gd name="connsiteX29" fmla="*/ 311166 w 788245"/>
              <a:gd name="connsiteY29" fmla="*/ 2361537 h 2387694"/>
              <a:gd name="connsiteX30" fmla="*/ 494046 w 788245"/>
              <a:gd name="connsiteY30" fmla="*/ 2369489 h 2387694"/>
              <a:gd name="connsiteX31" fmla="*/ 517900 w 788245"/>
              <a:gd name="connsiteY31" fmla="*/ 2361537 h 2387694"/>
              <a:gd name="connsiteX32" fmla="*/ 565608 w 788245"/>
              <a:gd name="connsiteY32" fmla="*/ 2329732 h 2387694"/>
              <a:gd name="connsiteX33" fmla="*/ 629219 w 788245"/>
              <a:gd name="connsiteY33" fmla="*/ 2313829 h 2387694"/>
              <a:gd name="connsiteX34" fmla="*/ 676926 w 788245"/>
              <a:gd name="connsiteY34" fmla="*/ 2274073 h 2387694"/>
              <a:gd name="connsiteX35" fmla="*/ 684878 w 788245"/>
              <a:gd name="connsiteY35" fmla="*/ 2250219 h 2387694"/>
              <a:gd name="connsiteX36" fmla="*/ 700780 w 788245"/>
              <a:gd name="connsiteY36" fmla="*/ 2226365 h 2387694"/>
              <a:gd name="connsiteX37" fmla="*/ 708732 w 788245"/>
              <a:gd name="connsiteY37" fmla="*/ 2202511 h 2387694"/>
              <a:gd name="connsiteX38" fmla="*/ 724634 w 788245"/>
              <a:gd name="connsiteY38" fmla="*/ 2178657 h 2387694"/>
              <a:gd name="connsiteX39" fmla="*/ 732586 w 788245"/>
              <a:gd name="connsiteY39" fmla="*/ 2154803 h 2387694"/>
              <a:gd name="connsiteX40" fmla="*/ 756439 w 788245"/>
              <a:gd name="connsiteY40" fmla="*/ 2138901 h 2387694"/>
              <a:gd name="connsiteX41" fmla="*/ 772342 w 788245"/>
              <a:gd name="connsiteY41" fmla="*/ 2115047 h 2387694"/>
              <a:gd name="connsiteX42" fmla="*/ 788245 w 788245"/>
              <a:gd name="connsiteY42" fmla="*/ 2067339 h 2387694"/>
              <a:gd name="connsiteX43" fmla="*/ 780293 w 788245"/>
              <a:gd name="connsiteY43" fmla="*/ 1804946 h 2387694"/>
              <a:gd name="connsiteX44" fmla="*/ 756439 w 788245"/>
              <a:gd name="connsiteY44" fmla="*/ 1709530 h 2387694"/>
              <a:gd name="connsiteX45" fmla="*/ 740537 w 788245"/>
              <a:gd name="connsiteY45" fmla="*/ 1653871 h 2387694"/>
              <a:gd name="connsiteX46" fmla="*/ 716683 w 788245"/>
              <a:gd name="connsiteY46" fmla="*/ 1574358 h 2387694"/>
              <a:gd name="connsiteX47" fmla="*/ 708732 w 788245"/>
              <a:gd name="connsiteY47" fmla="*/ 1550504 h 2387694"/>
              <a:gd name="connsiteX48" fmla="*/ 692829 w 788245"/>
              <a:gd name="connsiteY48" fmla="*/ 1526650 h 2387694"/>
              <a:gd name="connsiteX49" fmla="*/ 653073 w 788245"/>
              <a:gd name="connsiteY49" fmla="*/ 1455089 h 2387694"/>
              <a:gd name="connsiteX50" fmla="*/ 637170 w 788245"/>
              <a:gd name="connsiteY50" fmla="*/ 1431235 h 2387694"/>
              <a:gd name="connsiteX51" fmla="*/ 621267 w 788245"/>
              <a:gd name="connsiteY51" fmla="*/ 1383527 h 2387694"/>
              <a:gd name="connsiteX52" fmla="*/ 613316 w 788245"/>
              <a:gd name="connsiteY52" fmla="*/ 1359673 h 2387694"/>
              <a:gd name="connsiteX53" fmla="*/ 597413 w 788245"/>
              <a:gd name="connsiteY53" fmla="*/ 1335819 h 2387694"/>
              <a:gd name="connsiteX54" fmla="*/ 565608 w 788245"/>
              <a:gd name="connsiteY54" fmla="*/ 1240403 h 2387694"/>
              <a:gd name="connsiteX55" fmla="*/ 549706 w 788245"/>
              <a:gd name="connsiteY55" fmla="*/ 1192696 h 2387694"/>
              <a:gd name="connsiteX56" fmla="*/ 533803 w 788245"/>
              <a:gd name="connsiteY56" fmla="*/ 1168842 h 2387694"/>
              <a:gd name="connsiteX57" fmla="*/ 517900 w 788245"/>
              <a:gd name="connsiteY57" fmla="*/ 1113183 h 2387694"/>
              <a:gd name="connsiteX58" fmla="*/ 501998 w 788245"/>
              <a:gd name="connsiteY58" fmla="*/ 1089329 h 2387694"/>
              <a:gd name="connsiteX59" fmla="*/ 486095 w 788245"/>
              <a:gd name="connsiteY59" fmla="*/ 1041621 h 2387694"/>
              <a:gd name="connsiteX60" fmla="*/ 470193 w 788245"/>
              <a:gd name="connsiteY60" fmla="*/ 993913 h 2387694"/>
              <a:gd name="connsiteX61" fmla="*/ 462241 w 788245"/>
              <a:gd name="connsiteY61" fmla="*/ 970059 h 2387694"/>
              <a:gd name="connsiteX62" fmla="*/ 454290 w 788245"/>
              <a:gd name="connsiteY62" fmla="*/ 938254 h 2387694"/>
              <a:gd name="connsiteX63" fmla="*/ 438387 w 788245"/>
              <a:gd name="connsiteY63" fmla="*/ 914400 h 2387694"/>
              <a:gd name="connsiteX64" fmla="*/ 430436 w 788245"/>
              <a:gd name="connsiteY64" fmla="*/ 882595 h 2387694"/>
              <a:gd name="connsiteX65" fmla="*/ 422485 w 788245"/>
              <a:gd name="connsiteY65" fmla="*/ 834887 h 2387694"/>
              <a:gd name="connsiteX66" fmla="*/ 406582 w 788245"/>
              <a:gd name="connsiteY66" fmla="*/ 787179 h 2387694"/>
              <a:gd name="connsiteX67" fmla="*/ 398631 w 788245"/>
              <a:gd name="connsiteY67" fmla="*/ 763325 h 2387694"/>
              <a:gd name="connsiteX68" fmla="*/ 390679 w 788245"/>
              <a:gd name="connsiteY68" fmla="*/ 739471 h 2387694"/>
              <a:gd name="connsiteX69" fmla="*/ 366826 w 788245"/>
              <a:gd name="connsiteY69" fmla="*/ 659958 h 2387694"/>
              <a:gd name="connsiteX70" fmla="*/ 350923 w 788245"/>
              <a:gd name="connsiteY70" fmla="*/ 636104 h 2387694"/>
              <a:gd name="connsiteX71" fmla="*/ 342972 w 788245"/>
              <a:gd name="connsiteY71" fmla="*/ 604299 h 2387694"/>
              <a:gd name="connsiteX72" fmla="*/ 327069 w 788245"/>
              <a:gd name="connsiteY72" fmla="*/ 516835 h 2387694"/>
              <a:gd name="connsiteX73" fmla="*/ 311166 w 788245"/>
              <a:gd name="connsiteY73" fmla="*/ 381663 h 2387694"/>
              <a:gd name="connsiteX74" fmla="*/ 303215 w 788245"/>
              <a:gd name="connsiteY74" fmla="*/ 238539 h 2387694"/>
              <a:gd name="connsiteX75" fmla="*/ 287313 w 788245"/>
              <a:gd name="connsiteY75" fmla="*/ 159026 h 2387694"/>
              <a:gd name="connsiteX76" fmla="*/ 279361 w 788245"/>
              <a:gd name="connsiteY76" fmla="*/ 119269 h 2387694"/>
              <a:gd name="connsiteX77" fmla="*/ 255507 w 788245"/>
              <a:gd name="connsiteY77" fmla="*/ 47708 h 2387694"/>
              <a:gd name="connsiteX78" fmla="*/ 247556 w 788245"/>
              <a:gd name="connsiteY78" fmla="*/ 23854 h 2387694"/>
              <a:gd name="connsiteX79" fmla="*/ 239605 w 788245"/>
              <a:gd name="connsiteY79" fmla="*/ 0 h 2387694"/>
              <a:gd name="connsiteX80" fmla="*/ 223702 w 788245"/>
              <a:gd name="connsiteY80" fmla="*/ 47708 h 2387694"/>
              <a:gd name="connsiteX81" fmla="*/ 207799 w 788245"/>
              <a:gd name="connsiteY81" fmla="*/ 429370 h 238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88245" h="2387694">
                <a:moveTo>
                  <a:pt x="207799" y="429370"/>
                </a:moveTo>
                <a:cubicBezTo>
                  <a:pt x="207799" y="544664"/>
                  <a:pt x="223702" y="652963"/>
                  <a:pt x="223702" y="739471"/>
                </a:cubicBezTo>
                <a:cubicBezTo>
                  <a:pt x="223702" y="803137"/>
                  <a:pt x="220131" y="866788"/>
                  <a:pt x="215751" y="930303"/>
                </a:cubicBezTo>
                <a:cubicBezTo>
                  <a:pt x="214821" y="943785"/>
                  <a:pt x="212073" y="957238"/>
                  <a:pt x="207799" y="970059"/>
                </a:cubicBezTo>
                <a:cubicBezTo>
                  <a:pt x="204051" y="981304"/>
                  <a:pt x="196059" y="990766"/>
                  <a:pt x="191897" y="1001864"/>
                </a:cubicBezTo>
                <a:cubicBezTo>
                  <a:pt x="188060" y="1012096"/>
                  <a:pt x="188149" y="1023582"/>
                  <a:pt x="183946" y="1033669"/>
                </a:cubicBezTo>
                <a:cubicBezTo>
                  <a:pt x="174828" y="1055552"/>
                  <a:pt x="159636" y="1074790"/>
                  <a:pt x="152140" y="1097280"/>
                </a:cubicBezTo>
                <a:cubicBezTo>
                  <a:pt x="125409" y="1177475"/>
                  <a:pt x="166202" y="1053060"/>
                  <a:pt x="136238" y="1152939"/>
                </a:cubicBezTo>
                <a:cubicBezTo>
                  <a:pt x="131421" y="1168995"/>
                  <a:pt x="129633" y="1186699"/>
                  <a:pt x="120335" y="1200647"/>
                </a:cubicBezTo>
                <a:cubicBezTo>
                  <a:pt x="115034" y="1208598"/>
                  <a:pt x="108314" y="1215768"/>
                  <a:pt x="104433" y="1224501"/>
                </a:cubicBezTo>
                <a:cubicBezTo>
                  <a:pt x="87129" y="1263435"/>
                  <a:pt x="91256" y="1268425"/>
                  <a:pt x="80579" y="1304014"/>
                </a:cubicBezTo>
                <a:cubicBezTo>
                  <a:pt x="75762" y="1320070"/>
                  <a:pt x="69977" y="1335819"/>
                  <a:pt x="64676" y="1351722"/>
                </a:cubicBezTo>
                <a:cubicBezTo>
                  <a:pt x="62026" y="1359673"/>
                  <a:pt x="58369" y="1367357"/>
                  <a:pt x="56725" y="1375576"/>
                </a:cubicBezTo>
                <a:cubicBezTo>
                  <a:pt x="54074" y="1388828"/>
                  <a:pt x="52051" y="1402221"/>
                  <a:pt x="48773" y="1415332"/>
                </a:cubicBezTo>
                <a:cubicBezTo>
                  <a:pt x="33361" y="1476978"/>
                  <a:pt x="44288" y="1386575"/>
                  <a:pt x="24919" y="1502796"/>
                </a:cubicBezTo>
                <a:lnTo>
                  <a:pt x="16968" y="1550504"/>
                </a:lnTo>
                <a:cubicBezTo>
                  <a:pt x="11667" y="1630017"/>
                  <a:pt x="-4235" y="1709530"/>
                  <a:pt x="1066" y="1789043"/>
                </a:cubicBezTo>
                <a:cubicBezTo>
                  <a:pt x="3716" y="1828800"/>
                  <a:pt x="4846" y="1868687"/>
                  <a:pt x="9017" y="1908313"/>
                </a:cubicBezTo>
                <a:cubicBezTo>
                  <a:pt x="10161" y="1919181"/>
                  <a:pt x="14825" y="1929402"/>
                  <a:pt x="16968" y="1940118"/>
                </a:cubicBezTo>
                <a:cubicBezTo>
                  <a:pt x="20130" y="1955927"/>
                  <a:pt x="22467" y="1971891"/>
                  <a:pt x="24919" y="1987826"/>
                </a:cubicBezTo>
                <a:cubicBezTo>
                  <a:pt x="27769" y="2006349"/>
                  <a:pt x="28657" y="2025224"/>
                  <a:pt x="32871" y="2043485"/>
                </a:cubicBezTo>
                <a:cubicBezTo>
                  <a:pt x="36640" y="2059819"/>
                  <a:pt x="43472" y="2075290"/>
                  <a:pt x="48773" y="2091193"/>
                </a:cubicBezTo>
                <a:lnTo>
                  <a:pt x="56725" y="2115047"/>
                </a:lnTo>
                <a:cubicBezTo>
                  <a:pt x="65011" y="2139905"/>
                  <a:pt x="73044" y="2170985"/>
                  <a:pt x="96481" y="2186609"/>
                </a:cubicBezTo>
                <a:lnTo>
                  <a:pt x="120335" y="2202511"/>
                </a:lnTo>
                <a:cubicBezTo>
                  <a:pt x="134308" y="2244431"/>
                  <a:pt x="119051" y="2210512"/>
                  <a:pt x="152140" y="2250219"/>
                </a:cubicBezTo>
                <a:cubicBezTo>
                  <a:pt x="193553" y="2299915"/>
                  <a:pt x="130275" y="2248894"/>
                  <a:pt x="215751" y="2305878"/>
                </a:cubicBezTo>
                <a:lnTo>
                  <a:pt x="263459" y="2337683"/>
                </a:lnTo>
                <a:cubicBezTo>
                  <a:pt x="271410" y="2342984"/>
                  <a:pt x="278247" y="2350564"/>
                  <a:pt x="287313" y="2353586"/>
                </a:cubicBezTo>
                <a:lnTo>
                  <a:pt x="311166" y="2361537"/>
                </a:lnTo>
                <a:cubicBezTo>
                  <a:pt x="377692" y="2405889"/>
                  <a:pt x="333743" y="2383429"/>
                  <a:pt x="494046" y="2369489"/>
                </a:cubicBezTo>
                <a:cubicBezTo>
                  <a:pt x="502396" y="2368763"/>
                  <a:pt x="510573" y="2365607"/>
                  <a:pt x="517900" y="2361537"/>
                </a:cubicBezTo>
                <a:cubicBezTo>
                  <a:pt x="534607" y="2352255"/>
                  <a:pt x="547066" y="2334368"/>
                  <a:pt x="565608" y="2329732"/>
                </a:cubicBezTo>
                <a:lnTo>
                  <a:pt x="629219" y="2313829"/>
                </a:lnTo>
                <a:cubicBezTo>
                  <a:pt x="646823" y="2302094"/>
                  <a:pt x="664680" y="2292442"/>
                  <a:pt x="676926" y="2274073"/>
                </a:cubicBezTo>
                <a:cubicBezTo>
                  <a:pt x="681575" y="2267099"/>
                  <a:pt x="681130" y="2257716"/>
                  <a:pt x="684878" y="2250219"/>
                </a:cubicBezTo>
                <a:cubicBezTo>
                  <a:pt x="689152" y="2241672"/>
                  <a:pt x="696506" y="2234912"/>
                  <a:pt x="700780" y="2226365"/>
                </a:cubicBezTo>
                <a:cubicBezTo>
                  <a:pt x="704528" y="2218868"/>
                  <a:pt x="704984" y="2210008"/>
                  <a:pt x="708732" y="2202511"/>
                </a:cubicBezTo>
                <a:cubicBezTo>
                  <a:pt x="713006" y="2193964"/>
                  <a:pt x="720360" y="2187204"/>
                  <a:pt x="724634" y="2178657"/>
                </a:cubicBezTo>
                <a:cubicBezTo>
                  <a:pt x="728382" y="2171160"/>
                  <a:pt x="727350" y="2161348"/>
                  <a:pt x="732586" y="2154803"/>
                </a:cubicBezTo>
                <a:cubicBezTo>
                  <a:pt x="738556" y="2147341"/>
                  <a:pt x="748488" y="2144202"/>
                  <a:pt x="756439" y="2138901"/>
                </a:cubicBezTo>
                <a:cubicBezTo>
                  <a:pt x="761740" y="2130950"/>
                  <a:pt x="768461" y="2123780"/>
                  <a:pt x="772342" y="2115047"/>
                </a:cubicBezTo>
                <a:cubicBezTo>
                  <a:pt x="779150" y="2099729"/>
                  <a:pt x="788245" y="2067339"/>
                  <a:pt x="788245" y="2067339"/>
                </a:cubicBezTo>
                <a:cubicBezTo>
                  <a:pt x="785594" y="1979875"/>
                  <a:pt x="784775" y="1892336"/>
                  <a:pt x="780293" y="1804946"/>
                </a:cubicBezTo>
                <a:cubicBezTo>
                  <a:pt x="777608" y="1752588"/>
                  <a:pt x="769100" y="1760175"/>
                  <a:pt x="756439" y="1709530"/>
                </a:cubicBezTo>
                <a:cubicBezTo>
                  <a:pt x="731583" y="1610103"/>
                  <a:pt x="763350" y="1733720"/>
                  <a:pt x="740537" y="1653871"/>
                </a:cubicBezTo>
                <a:cubicBezTo>
                  <a:pt x="716505" y="1569758"/>
                  <a:pt x="754472" y="1687726"/>
                  <a:pt x="716683" y="1574358"/>
                </a:cubicBezTo>
                <a:cubicBezTo>
                  <a:pt x="714033" y="1566407"/>
                  <a:pt x="713381" y="1557478"/>
                  <a:pt x="708732" y="1550504"/>
                </a:cubicBezTo>
                <a:lnTo>
                  <a:pt x="692829" y="1526650"/>
                </a:lnTo>
                <a:cubicBezTo>
                  <a:pt x="678834" y="1484665"/>
                  <a:pt x="689527" y="1509769"/>
                  <a:pt x="653073" y="1455089"/>
                </a:cubicBezTo>
                <a:lnTo>
                  <a:pt x="637170" y="1431235"/>
                </a:lnTo>
                <a:lnTo>
                  <a:pt x="621267" y="1383527"/>
                </a:lnTo>
                <a:cubicBezTo>
                  <a:pt x="618617" y="1375576"/>
                  <a:pt x="617965" y="1366647"/>
                  <a:pt x="613316" y="1359673"/>
                </a:cubicBezTo>
                <a:lnTo>
                  <a:pt x="597413" y="1335819"/>
                </a:lnTo>
                <a:lnTo>
                  <a:pt x="565608" y="1240403"/>
                </a:lnTo>
                <a:cubicBezTo>
                  <a:pt x="565608" y="1240402"/>
                  <a:pt x="549707" y="1192697"/>
                  <a:pt x="549706" y="1192696"/>
                </a:cubicBezTo>
                <a:lnTo>
                  <a:pt x="533803" y="1168842"/>
                </a:lnTo>
                <a:cubicBezTo>
                  <a:pt x="531253" y="1158643"/>
                  <a:pt x="523607" y="1124596"/>
                  <a:pt x="517900" y="1113183"/>
                </a:cubicBezTo>
                <a:cubicBezTo>
                  <a:pt x="513626" y="1104636"/>
                  <a:pt x="505879" y="1098062"/>
                  <a:pt x="501998" y="1089329"/>
                </a:cubicBezTo>
                <a:cubicBezTo>
                  <a:pt x="495190" y="1074011"/>
                  <a:pt x="491396" y="1057524"/>
                  <a:pt x="486095" y="1041621"/>
                </a:cubicBezTo>
                <a:lnTo>
                  <a:pt x="470193" y="993913"/>
                </a:lnTo>
                <a:cubicBezTo>
                  <a:pt x="467542" y="985962"/>
                  <a:pt x="464274" y="978190"/>
                  <a:pt x="462241" y="970059"/>
                </a:cubicBezTo>
                <a:cubicBezTo>
                  <a:pt x="459591" y="959457"/>
                  <a:pt x="458595" y="948298"/>
                  <a:pt x="454290" y="938254"/>
                </a:cubicBezTo>
                <a:cubicBezTo>
                  <a:pt x="450526" y="929470"/>
                  <a:pt x="443688" y="922351"/>
                  <a:pt x="438387" y="914400"/>
                </a:cubicBezTo>
                <a:cubicBezTo>
                  <a:pt x="435737" y="903798"/>
                  <a:pt x="432579" y="893311"/>
                  <a:pt x="430436" y="882595"/>
                </a:cubicBezTo>
                <a:cubicBezTo>
                  <a:pt x="427274" y="866786"/>
                  <a:pt x="426395" y="850528"/>
                  <a:pt x="422485" y="834887"/>
                </a:cubicBezTo>
                <a:cubicBezTo>
                  <a:pt x="418419" y="818625"/>
                  <a:pt x="411883" y="803082"/>
                  <a:pt x="406582" y="787179"/>
                </a:cubicBezTo>
                <a:lnTo>
                  <a:pt x="398631" y="763325"/>
                </a:lnTo>
                <a:cubicBezTo>
                  <a:pt x="395980" y="755374"/>
                  <a:pt x="392712" y="747602"/>
                  <a:pt x="390679" y="739471"/>
                </a:cubicBezTo>
                <a:cubicBezTo>
                  <a:pt x="386235" y="721693"/>
                  <a:pt x="374569" y="671572"/>
                  <a:pt x="366826" y="659958"/>
                </a:cubicBezTo>
                <a:lnTo>
                  <a:pt x="350923" y="636104"/>
                </a:lnTo>
                <a:cubicBezTo>
                  <a:pt x="348273" y="625502"/>
                  <a:pt x="345343" y="614967"/>
                  <a:pt x="342972" y="604299"/>
                </a:cubicBezTo>
                <a:cubicBezTo>
                  <a:pt x="337489" y="579628"/>
                  <a:pt x="330524" y="541019"/>
                  <a:pt x="327069" y="516835"/>
                </a:cubicBezTo>
                <a:cubicBezTo>
                  <a:pt x="321609" y="478611"/>
                  <a:pt x="315337" y="419199"/>
                  <a:pt x="311166" y="381663"/>
                </a:cubicBezTo>
                <a:cubicBezTo>
                  <a:pt x="308516" y="333955"/>
                  <a:pt x="307183" y="286156"/>
                  <a:pt x="303215" y="238539"/>
                </a:cubicBezTo>
                <a:cubicBezTo>
                  <a:pt x="300099" y="201148"/>
                  <a:pt x="294679" y="192172"/>
                  <a:pt x="287313" y="159026"/>
                </a:cubicBezTo>
                <a:cubicBezTo>
                  <a:pt x="284381" y="145833"/>
                  <a:pt x="282917" y="132308"/>
                  <a:pt x="279361" y="119269"/>
                </a:cubicBezTo>
                <a:cubicBezTo>
                  <a:pt x="279350" y="119229"/>
                  <a:pt x="259489" y="59654"/>
                  <a:pt x="255507" y="47708"/>
                </a:cubicBezTo>
                <a:lnTo>
                  <a:pt x="247556" y="23854"/>
                </a:lnTo>
                <a:lnTo>
                  <a:pt x="239605" y="0"/>
                </a:lnTo>
                <a:cubicBezTo>
                  <a:pt x="234304" y="15903"/>
                  <a:pt x="224121" y="30950"/>
                  <a:pt x="223702" y="47708"/>
                </a:cubicBezTo>
                <a:cubicBezTo>
                  <a:pt x="215420" y="379008"/>
                  <a:pt x="207799" y="314076"/>
                  <a:pt x="207799" y="429370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6751" y="5589766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An</a:t>
            </a:r>
            <a:r>
              <a:rPr lang="en-GB" baseline="-25000" dirty="0"/>
              <a:t>0</a:t>
            </a:r>
            <a:r>
              <a:rPr lang="en-GB" dirty="0"/>
              <a:t>~10</a:t>
            </a:r>
            <a:r>
              <a:rPr lang="en-GB" baseline="30000" dirty="0"/>
              <a:t>8</a:t>
            </a:r>
            <a:r>
              <a:rPr lang="en-GB" dirty="0"/>
              <a:t> electrons </a:t>
            </a:r>
            <a:r>
              <a:rPr lang="en-GB" dirty="0" smtClean="0"/>
              <a:t>transition to a streamer</a:t>
            </a:r>
            <a:endParaRPr lang="en-GB" dirty="0"/>
          </a:p>
          <a:p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8883352" y="3951798"/>
            <a:ext cx="149330" cy="38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8595360" y="4548146"/>
            <a:ext cx="843023" cy="818984"/>
          </a:xfrm>
          <a:custGeom>
            <a:avLst/>
            <a:gdLst>
              <a:gd name="connsiteX0" fmla="*/ 214685 w 843023"/>
              <a:gd name="connsiteY0" fmla="*/ 119270 h 818984"/>
              <a:gd name="connsiteX1" fmla="*/ 198783 w 843023"/>
              <a:gd name="connsiteY1" fmla="*/ 159026 h 818984"/>
              <a:gd name="connsiteX2" fmla="*/ 190831 w 843023"/>
              <a:gd name="connsiteY2" fmla="*/ 182880 h 818984"/>
              <a:gd name="connsiteX3" fmla="*/ 166978 w 843023"/>
              <a:gd name="connsiteY3" fmla="*/ 198783 h 818984"/>
              <a:gd name="connsiteX4" fmla="*/ 143124 w 843023"/>
              <a:gd name="connsiteY4" fmla="*/ 246491 h 818984"/>
              <a:gd name="connsiteX5" fmla="*/ 119270 w 843023"/>
              <a:gd name="connsiteY5" fmla="*/ 262393 h 818984"/>
              <a:gd name="connsiteX6" fmla="*/ 87465 w 843023"/>
              <a:gd name="connsiteY6" fmla="*/ 302150 h 818984"/>
              <a:gd name="connsiteX7" fmla="*/ 55659 w 843023"/>
              <a:gd name="connsiteY7" fmla="*/ 349857 h 818984"/>
              <a:gd name="connsiteX8" fmla="*/ 39757 w 843023"/>
              <a:gd name="connsiteY8" fmla="*/ 373711 h 818984"/>
              <a:gd name="connsiteX9" fmla="*/ 15903 w 843023"/>
              <a:gd name="connsiteY9" fmla="*/ 445273 h 818984"/>
              <a:gd name="connsiteX10" fmla="*/ 7951 w 843023"/>
              <a:gd name="connsiteY10" fmla="*/ 469127 h 818984"/>
              <a:gd name="connsiteX11" fmla="*/ 0 w 843023"/>
              <a:gd name="connsiteY11" fmla="*/ 500932 h 818984"/>
              <a:gd name="connsiteX12" fmla="*/ 7951 w 843023"/>
              <a:gd name="connsiteY12" fmla="*/ 659958 h 818984"/>
              <a:gd name="connsiteX13" fmla="*/ 23854 w 843023"/>
              <a:gd name="connsiteY13" fmla="*/ 683812 h 818984"/>
              <a:gd name="connsiteX14" fmla="*/ 39757 w 843023"/>
              <a:gd name="connsiteY14" fmla="*/ 731520 h 818984"/>
              <a:gd name="connsiteX15" fmla="*/ 87465 w 843023"/>
              <a:gd name="connsiteY15" fmla="*/ 747423 h 818984"/>
              <a:gd name="connsiteX16" fmla="*/ 111318 w 843023"/>
              <a:gd name="connsiteY16" fmla="*/ 755374 h 818984"/>
              <a:gd name="connsiteX17" fmla="*/ 135172 w 843023"/>
              <a:gd name="connsiteY17" fmla="*/ 771277 h 818984"/>
              <a:gd name="connsiteX18" fmla="*/ 214685 w 843023"/>
              <a:gd name="connsiteY18" fmla="*/ 795131 h 818984"/>
              <a:gd name="connsiteX19" fmla="*/ 310101 w 843023"/>
              <a:gd name="connsiteY19" fmla="*/ 811033 h 818984"/>
              <a:gd name="connsiteX20" fmla="*/ 341906 w 843023"/>
              <a:gd name="connsiteY20" fmla="*/ 818984 h 818984"/>
              <a:gd name="connsiteX21" fmla="*/ 564543 w 843023"/>
              <a:gd name="connsiteY21" fmla="*/ 811033 h 818984"/>
              <a:gd name="connsiteX22" fmla="*/ 596348 w 843023"/>
              <a:gd name="connsiteY22" fmla="*/ 803082 h 818984"/>
              <a:gd name="connsiteX23" fmla="*/ 636105 w 843023"/>
              <a:gd name="connsiteY23" fmla="*/ 795131 h 818984"/>
              <a:gd name="connsiteX24" fmla="*/ 683812 w 843023"/>
              <a:gd name="connsiteY24" fmla="*/ 779228 h 818984"/>
              <a:gd name="connsiteX25" fmla="*/ 731520 w 843023"/>
              <a:gd name="connsiteY25" fmla="*/ 763325 h 818984"/>
              <a:gd name="connsiteX26" fmla="*/ 755374 w 843023"/>
              <a:gd name="connsiteY26" fmla="*/ 755374 h 818984"/>
              <a:gd name="connsiteX27" fmla="*/ 779228 w 843023"/>
              <a:gd name="connsiteY27" fmla="*/ 747423 h 818984"/>
              <a:gd name="connsiteX28" fmla="*/ 803082 w 843023"/>
              <a:gd name="connsiteY28" fmla="*/ 731520 h 818984"/>
              <a:gd name="connsiteX29" fmla="*/ 811033 w 843023"/>
              <a:gd name="connsiteY29" fmla="*/ 707666 h 818984"/>
              <a:gd name="connsiteX30" fmla="*/ 826936 w 843023"/>
              <a:gd name="connsiteY30" fmla="*/ 683812 h 818984"/>
              <a:gd name="connsiteX31" fmla="*/ 842838 w 843023"/>
              <a:gd name="connsiteY31" fmla="*/ 636104 h 818984"/>
              <a:gd name="connsiteX32" fmla="*/ 818985 w 843023"/>
              <a:gd name="connsiteY32" fmla="*/ 516835 h 818984"/>
              <a:gd name="connsiteX33" fmla="*/ 811033 w 843023"/>
              <a:gd name="connsiteY33" fmla="*/ 492981 h 818984"/>
              <a:gd name="connsiteX34" fmla="*/ 787179 w 843023"/>
              <a:gd name="connsiteY34" fmla="*/ 445273 h 818984"/>
              <a:gd name="connsiteX35" fmla="*/ 763325 w 843023"/>
              <a:gd name="connsiteY35" fmla="*/ 429371 h 818984"/>
              <a:gd name="connsiteX36" fmla="*/ 731520 w 843023"/>
              <a:gd name="connsiteY36" fmla="*/ 381663 h 818984"/>
              <a:gd name="connsiteX37" fmla="*/ 691764 w 843023"/>
              <a:gd name="connsiteY37" fmla="*/ 333955 h 818984"/>
              <a:gd name="connsiteX38" fmla="*/ 667910 w 843023"/>
              <a:gd name="connsiteY38" fmla="*/ 318052 h 818984"/>
              <a:gd name="connsiteX39" fmla="*/ 652007 w 843023"/>
              <a:gd name="connsiteY39" fmla="*/ 294198 h 818984"/>
              <a:gd name="connsiteX40" fmla="*/ 604299 w 843023"/>
              <a:gd name="connsiteY40" fmla="*/ 270344 h 818984"/>
              <a:gd name="connsiteX41" fmla="*/ 580445 w 843023"/>
              <a:gd name="connsiteY41" fmla="*/ 254442 h 818984"/>
              <a:gd name="connsiteX42" fmla="*/ 540689 w 843023"/>
              <a:gd name="connsiteY42" fmla="*/ 214685 h 818984"/>
              <a:gd name="connsiteX43" fmla="*/ 492981 w 843023"/>
              <a:gd name="connsiteY43" fmla="*/ 182880 h 818984"/>
              <a:gd name="connsiteX44" fmla="*/ 453225 w 843023"/>
              <a:gd name="connsiteY44" fmla="*/ 111318 h 818984"/>
              <a:gd name="connsiteX45" fmla="*/ 429371 w 843023"/>
              <a:gd name="connsiteY45" fmla="*/ 95416 h 818984"/>
              <a:gd name="connsiteX46" fmla="*/ 397565 w 843023"/>
              <a:gd name="connsiteY46" fmla="*/ 23854 h 818984"/>
              <a:gd name="connsiteX47" fmla="*/ 373711 w 843023"/>
              <a:gd name="connsiteY47" fmla="*/ 7951 h 818984"/>
              <a:gd name="connsiteX48" fmla="*/ 349858 w 843023"/>
              <a:gd name="connsiteY48" fmla="*/ 0 h 818984"/>
              <a:gd name="connsiteX49" fmla="*/ 302150 w 843023"/>
              <a:gd name="connsiteY49" fmla="*/ 31805 h 818984"/>
              <a:gd name="connsiteX50" fmla="*/ 278296 w 843023"/>
              <a:gd name="connsiteY50" fmla="*/ 47708 h 818984"/>
              <a:gd name="connsiteX51" fmla="*/ 262393 w 843023"/>
              <a:gd name="connsiteY51" fmla="*/ 71562 h 818984"/>
              <a:gd name="connsiteX52" fmla="*/ 214685 w 843023"/>
              <a:gd name="connsiteY52" fmla="*/ 119270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43023" h="818984">
                <a:moveTo>
                  <a:pt x="214685" y="119270"/>
                </a:moveTo>
                <a:cubicBezTo>
                  <a:pt x="204083" y="133847"/>
                  <a:pt x="203795" y="145662"/>
                  <a:pt x="198783" y="159026"/>
                </a:cubicBezTo>
                <a:cubicBezTo>
                  <a:pt x="195840" y="166874"/>
                  <a:pt x="196067" y="176335"/>
                  <a:pt x="190831" y="182880"/>
                </a:cubicBezTo>
                <a:cubicBezTo>
                  <a:pt x="184861" y="190342"/>
                  <a:pt x="174929" y="193482"/>
                  <a:pt x="166978" y="198783"/>
                </a:cubicBezTo>
                <a:cubicBezTo>
                  <a:pt x="160511" y="218182"/>
                  <a:pt x="158536" y="231079"/>
                  <a:pt x="143124" y="246491"/>
                </a:cubicBezTo>
                <a:cubicBezTo>
                  <a:pt x="136367" y="253248"/>
                  <a:pt x="127221" y="257092"/>
                  <a:pt x="119270" y="262393"/>
                </a:cubicBezTo>
                <a:cubicBezTo>
                  <a:pt x="101363" y="316110"/>
                  <a:pt x="126196" y="257886"/>
                  <a:pt x="87465" y="302150"/>
                </a:cubicBezTo>
                <a:cubicBezTo>
                  <a:pt x="74879" y="316534"/>
                  <a:pt x="66261" y="333955"/>
                  <a:pt x="55659" y="349857"/>
                </a:cubicBezTo>
                <a:cubicBezTo>
                  <a:pt x="50358" y="357808"/>
                  <a:pt x="42779" y="364645"/>
                  <a:pt x="39757" y="373711"/>
                </a:cubicBezTo>
                <a:lnTo>
                  <a:pt x="15903" y="445273"/>
                </a:lnTo>
                <a:cubicBezTo>
                  <a:pt x="13252" y="453224"/>
                  <a:pt x="9984" y="460996"/>
                  <a:pt x="7951" y="469127"/>
                </a:cubicBezTo>
                <a:lnTo>
                  <a:pt x="0" y="500932"/>
                </a:lnTo>
                <a:cubicBezTo>
                  <a:pt x="2650" y="553941"/>
                  <a:pt x="1086" y="607329"/>
                  <a:pt x="7951" y="659958"/>
                </a:cubicBezTo>
                <a:cubicBezTo>
                  <a:pt x="9187" y="669434"/>
                  <a:pt x="19973" y="675079"/>
                  <a:pt x="23854" y="683812"/>
                </a:cubicBezTo>
                <a:cubicBezTo>
                  <a:pt x="30662" y="699130"/>
                  <a:pt x="23854" y="726219"/>
                  <a:pt x="39757" y="731520"/>
                </a:cubicBezTo>
                <a:lnTo>
                  <a:pt x="87465" y="747423"/>
                </a:lnTo>
                <a:lnTo>
                  <a:pt x="111318" y="755374"/>
                </a:lnTo>
                <a:cubicBezTo>
                  <a:pt x="119269" y="760675"/>
                  <a:pt x="126439" y="767396"/>
                  <a:pt x="135172" y="771277"/>
                </a:cubicBezTo>
                <a:cubicBezTo>
                  <a:pt x="150189" y="777951"/>
                  <a:pt x="194688" y="791382"/>
                  <a:pt x="214685" y="795131"/>
                </a:cubicBezTo>
                <a:cubicBezTo>
                  <a:pt x="246377" y="801073"/>
                  <a:pt x="278820" y="803213"/>
                  <a:pt x="310101" y="811033"/>
                </a:cubicBezTo>
                <a:lnTo>
                  <a:pt x="341906" y="818984"/>
                </a:lnTo>
                <a:cubicBezTo>
                  <a:pt x="416118" y="816334"/>
                  <a:pt x="490428" y="815665"/>
                  <a:pt x="564543" y="811033"/>
                </a:cubicBezTo>
                <a:cubicBezTo>
                  <a:pt x="575450" y="810351"/>
                  <a:pt x="585680" y="805453"/>
                  <a:pt x="596348" y="803082"/>
                </a:cubicBezTo>
                <a:cubicBezTo>
                  <a:pt x="609541" y="800150"/>
                  <a:pt x="623066" y="798687"/>
                  <a:pt x="636105" y="795131"/>
                </a:cubicBezTo>
                <a:cubicBezTo>
                  <a:pt x="652277" y="790720"/>
                  <a:pt x="667910" y="784529"/>
                  <a:pt x="683812" y="779228"/>
                </a:cubicBezTo>
                <a:lnTo>
                  <a:pt x="731520" y="763325"/>
                </a:lnTo>
                <a:lnTo>
                  <a:pt x="755374" y="755374"/>
                </a:lnTo>
                <a:lnTo>
                  <a:pt x="779228" y="747423"/>
                </a:lnTo>
                <a:cubicBezTo>
                  <a:pt x="787179" y="742122"/>
                  <a:pt x="797112" y="738982"/>
                  <a:pt x="803082" y="731520"/>
                </a:cubicBezTo>
                <a:cubicBezTo>
                  <a:pt x="808318" y="724975"/>
                  <a:pt x="807285" y="715163"/>
                  <a:pt x="811033" y="707666"/>
                </a:cubicBezTo>
                <a:cubicBezTo>
                  <a:pt x="815307" y="699119"/>
                  <a:pt x="821635" y="691763"/>
                  <a:pt x="826936" y="683812"/>
                </a:cubicBezTo>
                <a:cubicBezTo>
                  <a:pt x="832237" y="667909"/>
                  <a:pt x="844689" y="652764"/>
                  <a:pt x="842838" y="636104"/>
                </a:cubicBezTo>
                <a:cubicBezTo>
                  <a:pt x="833037" y="547889"/>
                  <a:pt x="842476" y="587307"/>
                  <a:pt x="818985" y="516835"/>
                </a:cubicBezTo>
                <a:lnTo>
                  <a:pt x="811033" y="492981"/>
                </a:lnTo>
                <a:cubicBezTo>
                  <a:pt x="804565" y="473579"/>
                  <a:pt x="802594" y="460688"/>
                  <a:pt x="787179" y="445273"/>
                </a:cubicBezTo>
                <a:cubicBezTo>
                  <a:pt x="780422" y="438516"/>
                  <a:pt x="771276" y="434672"/>
                  <a:pt x="763325" y="429371"/>
                </a:cubicBezTo>
                <a:lnTo>
                  <a:pt x="731520" y="381663"/>
                </a:lnTo>
                <a:cubicBezTo>
                  <a:pt x="715883" y="358206"/>
                  <a:pt x="714724" y="353089"/>
                  <a:pt x="691764" y="333955"/>
                </a:cubicBezTo>
                <a:cubicBezTo>
                  <a:pt x="684423" y="327837"/>
                  <a:pt x="675861" y="323353"/>
                  <a:pt x="667910" y="318052"/>
                </a:cubicBezTo>
                <a:cubicBezTo>
                  <a:pt x="662609" y="310101"/>
                  <a:pt x="658764" y="300955"/>
                  <a:pt x="652007" y="294198"/>
                </a:cubicBezTo>
                <a:cubicBezTo>
                  <a:pt x="629223" y="271414"/>
                  <a:pt x="630164" y="283276"/>
                  <a:pt x="604299" y="270344"/>
                </a:cubicBezTo>
                <a:cubicBezTo>
                  <a:pt x="595752" y="266070"/>
                  <a:pt x="588396" y="259743"/>
                  <a:pt x="580445" y="254442"/>
                </a:cubicBezTo>
                <a:cubicBezTo>
                  <a:pt x="551292" y="210711"/>
                  <a:pt x="580444" y="247815"/>
                  <a:pt x="540689" y="214685"/>
                </a:cubicBezTo>
                <a:cubicBezTo>
                  <a:pt x="500982" y="181596"/>
                  <a:pt x="534901" y="196853"/>
                  <a:pt x="492981" y="182880"/>
                </a:cubicBezTo>
                <a:cubicBezTo>
                  <a:pt x="484696" y="158023"/>
                  <a:pt x="476660" y="126941"/>
                  <a:pt x="453225" y="111318"/>
                </a:cubicBezTo>
                <a:lnTo>
                  <a:pt x="429371" y="95416"/>
                </a:lnTo>
                <a:cubicBezTo>
                  <a:pt x="421497" y="71795"/>
                  <a:pt x="416466" y="42755"/>
                  <a:pt x="397565" y="23854"/>
                </a:cubicBezTo>
                <a:cubicBezTo>
                  <a:pt x="390808" y="17097"/>
                  <a:pt x="382258" y="12225"/>
                  <a:pt x="373711" y="7951"/>
                </a:cubicBezTo>
                <a:cubicBezTo>
                  <a:pt x="366215" y="4203"/>
                  <a:pt x="357809" y="2650"/>
                  <a:pt x="349858" y="0"/>
                </a:cubicBezTo>
                <a:lnTo>
                  <a:pt x="302150" y="31805"/>
                </a:lnTo>
                <a:lnTo>
                  <a:pt x="278296" y="47708"/>
                </a:lnTo>
                <a:cubicBezTo>
                  <a:pt x="272995" y="55659"/>
                  <a:pt x="266667" y="63015"/>
                  <a:pt x="262393" y="71562"/>
                </a:cubicBezTo>
                <a:cubicBezTo>
                  <a:pt x="244119" y="108109"/>
                  <a:pt x="225287" y="104693"/>
                  <a:pt x="214685" y="119270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16993" y="5566113"/>
            <a:ext cx="298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As a results An</a:t>
            </a:r>
            <a:r>
              <a:rPr lang="en-GB" baseline="-25000" dirty="0" smtClean="0"/>
              <a:t>0</a:t>
            </a:r>
            <a:r>
              <a:rPr lang="en-GB" dirty="0" smtClean="0"/>
              <a:t>~10</a:t>
            </a:r>
            <a:r>
              <a:rPr lang="en-GB" baseline="30000" dirty="0" smtClean="0"/>
              <a:t>8</a:t>
            </a:r>
            <a:r>
              <a:rPr lang="en-GB" dirty="0" smtClean="0"/>
              <a:t>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35" y="1789889"/>
            <a:ext cx="7538322" cy="416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512" y="710119"/>
            <a:ext cx="500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Parallel-plate avalanche chamber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0885" y="3356973"/>
            <a:ext cx="14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Raether</a:t>
            </a:r>
            <a:r>
              <a:rPr lang="en-GB" dirty="0" smtClean="0">
                <a:solidFill>
                  <a:srgbClr val="C00000"/>
                </a:solidFill>
              </a:rPr>
              <a:t> limit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303520" y="2918129"/>
            <a:ext cx="2782957" cy="1447137"/>
          </a:xfrm>
          <a:custGeom>
            <a:avLst/>
            <a:gdLst>
              <a:gd name="connsiteX0" fmla="*/ 0 w 2782957"/>
              <a:gd name="connsiteY0" fmla="*/ 0 h 1447137"/>
              <a:gd name="connsiteX1" fmla="*/ 214685 w 2782957"/>
              <a:gd name="connsiteY1" fmla="*/ 87464 h 1447137"/>
              <a:gd name="connsiteX2" fmla="*/ 413468 w 2782957"/>
              <a:gd name="connsiteY2" fmla="*/ 174928 h 1447137"/>
              <a:gd name="connsiteX3" fmla="*/ 675861 w 2782957"/>
              <a:gd name="connsiteY3" fmla="*/ 262393 h 1447137"/>
              <a:gd name="connsiteX4" fmla="*/ 898497 w 2782957"/>
              <a:gd name="connsiteY4" fmla="*/ 357808 h 1447137"/>
              <a:gd name="connsiteX5" fmla="*/ 1129085 w 2782957"/>
              <a:gd name="connsiteY5" fmla="*/ 453224 h 1447137"/>
              <a:gd name="connsiteX6" fmla="*/ 1415332 w 2782957"/>
              <a:gd name="connsiteY6" fmla="*/ 588396 h 1447137"/>
              <a:gd name="connsiteX7" fmla="*/ 1677725 w 2782957"/>
              <a:gd name="connsiteY7" fmla="*/ 747422 h 1447137"/>
              <a:gd name="connsiteX8" fmla="*/ 2067339 w 2782957"/>
              <a:gd name="connsiteY8" fmla="*/ 985961 h 1447137"/>
              <a:gd name="connsiteX9" fmla="*/ 2091193 w 2782957"/>
              <a:gd name="connsiteY9" fmla="*/ 993913 h 1447137"/>
              <a:gd name="connsiteX10" fmla="*/ 2297927 w 2782957"/>
              <a:gd name="connsiteY10" fmla="*/ 1137036 h 1447137"/>
              <a:gd name="connsiteX11" fmla="*/ 2449002 w 2782957"/>
              <a:gd name="connsiteY11" fmla="*/ 1232452 h 1447137"/>
              <a:gd name="connsiteX12" fmla="*/ 2608028 w 2782957"/>
              <a:gd name="connsiteY12" fmla="*/ 1319916 h 1447137"/>
              <a:gd name="connsiteX13" fmla="*/ 2782957 w 2782957"/>
              <a:gd name="connsiteY13" fmla="*/ 1447137 h 14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2957" h="1447137">
                <a:moveTo>
                  <a:pt x="0" y="0"/>
                </a:moveTo>
                <a:lnTo>
                  <a:pt x="214685" y="87464"/>
                </a:lnTo>
                <a:cubicBezTo>
                  <a:pt x="283596" y="116619"/>
                  <a:pt x="336605" y="145773"/>
                  <a:pt x="413468" y="174928"/>
                </a:cubicBezTo>
                <a:cubicBezTo>
                  <a:pt x="490331" y="204083"/>
                  <a:pt x="595023" y="231913"/>
                  <a:pt x="675861" y="262393"/>
                </a:cubicBezTo>
                <a:cubicBezTo>
                  <a:pt x="756699" y="292873"/>
                  <a:pt x="898497" y="357808"/>
                  <a:pt x="898497" y="357808"/>
                </a:cubicBezTo>
                <a:cubicBezTo>
                  <a:pt x="974034" y="389613"/>
                  <a:pt x="1042946" y="414793"/>
                  <a:pt x="1129085" y="453224"/>
                </a:cubicBezTo>
                <a:cubicBezTo>
                  <a:pt x="1215224" y="491655"/>
                  <a:pt x="1323892" y="539363"/>
                  <a:pt x="1415332" y="588396"/>
                </a:cubicBezTo>
                <a:cubicBezTo>
                  <a:pt x="1506772" y="637429"/>
                  <a:pt x="1677725" y="747422"/>
                  <a:pt x="1677725" y="747422"/>
                </a:cubicBezTo>
                <a:lnTo>
                  <a:pt x="2067339" y="985961"/>
                </a:lnTo>
                <a:cubicBezTo>
                  <a:pt x="2136250" y="1027043"/>
                  <a:pt x="2052762" y="968734"/>
                  <a:pt x="2091193" y="993913"/>
                </a:cubicBezTo>
                <a:cubicBezTo>
                  <a:pt x="2129624" y="1019092"/>
                  <a:pt x="2238292" y="1097280"/>
                  <a:pt x="2297927" y="1137036"/>
                </a:cubicBezTo>
                <a:cubicBezTo>
                  <a:pt x="2357562" y="1176792"/>
                  <a:pt x="2397318" y="1201972"/>
                  <a:pt x="2449002" y="1232452"/>
                </a:cubicBezTo>
                <a:cubicBezTo>
                  <a:pt x="2500686" y="1262932"/>
                  <a:pt x="2552369" y="1284135"/>
                  <a:pt x="2608028" y="1319916"/>
                </a:cubicBezTo>
                <a:cubicBezTo>
                  <a:pt x="2663687" y="1355697"/>
                  <a:pt x="2723322" y="1401417"/>
                  <a:pt x="2782957" y="14471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87694" y="3726305"/>
            <a:ext cx="500932" cy="312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384" y="1463040"/>
            <a:ext cx="4897680" cy="3559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5494" y="573255"/>
            <a:ext cx="357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Micropattern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detectors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9384" y="5261203"/>
            <a:ext cx="531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-Roman"/>
              </a:rPr>
              <a:t>The maximum achievable gain, limited by breakdown, as</a:t>
            </a:r>
          </a:p>
          <a:p>
            <a:r>
              <a:rPr lang="en-GB" sz="1200" dirty="0">
                <a:latin typeface="Times-Roman"/>
              </a:rPr>
              <a:t>a function of the x-ray flux for various detectors: (1) PPAC with</a:t>
            </a:r>
          </a:p>
          <a:p>
            <a:r>
              <a:rPr lang="en-GB" sz="1200" dirty="0">
                <a:latin typeface="Times-Roman"/>
              </a:rPr>
              <a:t>3mm gap; (2) MICROMEGAS; (3) PPAC with 0.6mm gap;</a:t>
            </a:r>
          </a:p>
          <a:p>
            <a:r>
              <a:rPr lang="en-GB" sz="1200" dirty="0">
                <a:latin typeface="Times-Roman"/>
              </a:rPr>
              <a:t>(4) </a:t>
            </a:r>
            <a:r>
              <a:rPr lang="en-GB" sz="1200" dirty="0" err="1">
                <a:latin typeface="Times-Roman"/>
              </a:rPr>
              <a:t>microstrip</a:t>
            </a:r>
            <a:r>
              <a:rPr lang="en-GB" sz="1200" dirty="0">
                <a:latin typeface="Times-Roman"/>
              </a:rPr>
              <a:t> gas chamber with 1mm strip pitch; (5) </a:t>
            </a:r>
            <a:r>
              <a:rPr lang="en-GB" sz="1200" dirty="0" err="1">
                <a:latin typeface="Times-Roman"/>
              </a:rPr>
              <a:t>microstrip</a:t>
            </a:r>
            <a:r>
              <a:rPr lang="en-GB" sz="1200" dirty="0">
                <a:latin typeface="Times-Roman"/>
              </a:rPr>
              <a:t> gas</a:t>
            </a:r>
          </a:p>
          <a:p>
            <a:r>
              <a:rPr lang="en-GB" sz="1200" dirty="0">
                <a:latin typeface="Times-Roman"/>
              </a:rPr>
              <a:t>chamber with 0.2mm strip pitch; (6) GEM; (7) </a:t>
            </a:r>
            <a:r>
              <a:rPr lang="en-GB" sz="1200" dirty="0" err="1">
                <a:latin typeface="Times-Roman"/>
              </a:rPr>
              <a:t>microgap</a:t>
            </a:r>
            <a:r>
              <a:rPr lang="en-GB" sz="1200" dirty="0">
                <a:latin typeface="Times-Roman"/>
              </a:rPr>
              <a:t> detectors</a:t>
            </a:r>
          </a:p>
          <a:p>
            <a:r>
              <a:rPr lang="en-GB" sz="1200" dirty="0">
                <a:latin typeface="Times-Roman"/>
              </a:rPr>
              <a:t>with 0.2mm strip pitch.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04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7659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During last lectures we consider various designs of gaseous detectors: from a singe wire to </a:t>
            </a:r>
            <a:r>
              <a:rPr lang="en-GB" sz="4400" dirty="0" err="1" smtClean="0"/>
              <a:t>micropattern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0" y="67204"/>
            <a:ext cx="3189970" cy="1062264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Sfolv-DmLsjuhaTyM6cz9ngKojg0uW_b7VzpeZ3GBAi52Oa-aR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98" y="575111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323"/>
            <a:ext cx="9144000" cy="139942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5. Maximum achievable gas gain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032885" y="3511515"/>
            <a:ext cx="1656945" cy="1634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794885" y="4231362"/>
            <a:ext cx="145915" cy="155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32885" y="2631882"/>
            <a:ext cx="20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Wire-type detectors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3816" y="2564555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Parallel-plate detectors</a:t>
            </a:r>
            <a:endParaRPr lang="en-GB" dirty="0"/>
          </a:p>
        </p:txBody>
      </p:sp>
      <p:cxnSp>
        <p:nvCxnSpPr>
          <p:cNvPr id="8" name="Straight Arrow Connector 7"/>
          <p:cNvCxnSpPr>
            <a:stCxn id="5" idx="7"/>
            <a:endCxn id="4" idx="7"/>
          </p:cNvCxnSpPr>
          <p:nvPr/>
        </p:nvCxnSpPr>
        <p:spPr>
          <a:xfrm flipV="1">
            <a:off x="2919431" y="3750845"/>
            <a:ext cx="527745" cy="503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6"/>
          </p:cNvCxnSpPr>
          <p:nvPr/>
        </p:nvCxnSpPr>
        <p:spPr>
          <a:xfrm>
            <a:off x="2940800" y="4325510"/>
            <a:ext cx="749030" cy="312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5"/>
          </p:cNvCxnSpPr>
          <p:nvPr/>
        </p:nvCxnSpPr>
        <p:spPr>
          <a:xfrm>
            <a:off x="2919431" y="4387005"/>
            <a:ext cx="527745" cy="5194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4"/>
          </p:cNvCxnSpPr>
          <p:nvPr/>
        </p:nvCxnSpPr>
        <p:spPr>
          <a:xfrm flipH="1">
            <a:off x="2861358" y="4399994"/>
            <a:ext cx="58073" cy="7457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4" idx="3"/>
          </p:cNvCxnSpPr>
          <p:nvPr/>
        </p:nvCxnSpPr>
        <p:spPr>
          <a:xfrm flipH="1">
            <a:off x="2275539" y="4387005"/>
            <a:ext cx="592304" cy="5194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4" idx="2"/>
          </p:cNvCxnSpPr>
          <p:nvPr/>
        </p:nvCxnSpPr>
        <p:spPr>
          <a:xfrm flipH="1">
            <a:off x="2032885" y="4309184"/>
            <a:ext cx="762000" cy="1945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1"/>
          </p:cNvCxnSpPr>
          <p:nvPr/>
        </p:nvCxnSpPr>
        <p:spPr>
          <a:xfrm flipH="1" flipV="1">
            <a:off x="2275539" y="3750845"/>
            <a:ext cx="519346" cy="48051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" idx="0"/>
          </p:cNvCxnSpPr>
          <p:nvPr/>
        </p:nvCxnSpPr>
        <p:spPr>
          <a:xfrm flipH="1" flipV="1">
            <a:off x="2861358" y="3511515"/>
            <a:ext cx="58073" cy="71984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57238" y="5674314"/>
            <a:ext cx="2464905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Aγ</a:t>
            </a:r>
            <a:r>
              <a:rPr lang="en-GB" baseline="-250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 or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Aγ</a:t>
            </a:r>
            <a:r>
              <a:rPr lang="en-GB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(radial electric field)</a:t>
            </a:r>
            <a:endParaRPr lang="en-GB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6033" y="4148410"/>
            <a:ext cx="1574358" cy="10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499408" y="4443928"/>
            <a:ext cx="1574358" cy="10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499408" y="3683555"/>
            <a:ext cx="675861" cy="47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081718" y="3666873"/>
            <a:ext cx="675861" cy="47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175269" y="3666873"/>
            <a:ext cx="1582310" cy="1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098951" y="3771567"/>
            <a:ext cx="675861" cy="47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57579" y="3666873"/>
            <a:ext cx="17233" cy="10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1"/>
          </p:cNvCxnSpPr>
          <p:nvPr/>
        </p:nvCxnSpPr>
        <p:spPr>
          <a:xfrm flipV="1">
            <a:off x="7499408" y="4269003"/>
            <a:ext cx="298175" cy="227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073766" y="3955894"/>
            <a:ext cx="701046" cy="485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073766" y="4059257"/>
            <a:ext cx="701046" cy="485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74812" y="3955894"/>
            <a:ext cx="0" cy="10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507909" y="3955894"/>
            <a:ext cx="258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870422" y="3948460"/>
            <a:ext cx="167136" cy="329342"/>
          </a:xfrm>
          <a:custGeom>
            <a:avLst/>
            <a:gdLst>
              <a:gd name="connsiteX0" fmla="*/ 135173 w 167136"/>
              <a:gd name="connsiteY0" fmla="*/ 11290 h 329342"/>
              <a:gd name="connsiteX1" fmla="*/ 119270 w 167136"/>
              <a:gd name="connsiteY1" fmla="*/ 51046 h 329342"/>
              <a:gd name="connsiteX2" fmla="*/ 95416 w 167136"/>
              <a:gd name="connsiteY2" fmla="*/ 66949 h 329342"/>
              <a:gd name="connsiteX3" fmla="*/ 87465 w 167136"/>
              <a:gd name="connsiteY3" fmla="*/ 90803 h 329342"/>
              <a:gd name="connsiteX4" fmla="*/ 63611 w 167136"/>
              <a:gd name="connsiteY4" fmla="*/ 114657 h 329342"/>
              <a:gd name="connsiteX5" fmla="*/ 23854 w 167136"/>
              <a:gd name="connsiteY5" fmla="*/ 146462 h 329342"/>
              <a:gd name="connsiteX6" fmla="*/ 0 w 167136"/>
              <a:gd name="connsiteY6" fmla="*/ 241877 h 329342"/>
              <a:gd name="connsiteX7" fmla="*/ 31806 w 167136"/>
              <a:gd name="connsiteY7" fmla="*/ 305488 h 329342"/>
              <a:gd name="connsiteX8" fmla="*/ 63611 w 167136"/>
              <a:gd name="connsiteY8" fmla="*/ 313439 h 329342"/>
              <a:gd name="connsiteX9" fmla="*/ 111319 w 167136"/>
              <a:gd name="connsiteY9" fmla="*/ 329342 h 329342"/>
              <a:gd name="connsiteX10" fmla="*/ 143124 w 167136"/>
              <a:gd name="connsiteY10" fmla="*/ 321390 h 329342"/>
              <a:gd name="connsiteX11" fmla="*/ 166978 w 167136"/>
              <a:gd name="connsiteY11" fmla="*/ 273683 h 329342"/>
              <a:gd name="connsiteX12" fmla="*/ 135173 w 167136"/>
              <a:gd name="connsiteY12" fmla="*/ 11290 h 3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136" h="329342">
                <a:moveTo>
                  <a:pt x="135173" y="11290"/>
                </a:moveTo>
                <a:cubicBezTo>
                  <a:pt x="127222" y="-25816"/>
                  <a:pt x="127566" y="39432"/>
                  <a:pt x="119270" y="51046"/>
                </a:cubicBezTo>
                <a:cubicBezTo>
                  <a:pt x="113715" y="58822"/>
                  <a:pt x="101386" y="59487"/>
                  <a:pt x="95416" y="66949"/>
                </a:cubicBezTo>
                <a:cubicBezTo>
                  <a:pt x="90180" y="73494"/>
                  <a:pt x="92114" y="83829"/>
                  <a:pt x="87465" y="90803"/>
                </a:cubicBezTo>
                <a:cubicBezTo>
                  <a:pt x="81228" y="100159"/>
                  <a:pt x="70810" y="106019"/>
                  <a:pt x="63611" y="114657"/>
                </a:cubicBezTo>
                <a:cubicBezTo>
                  <a:pt x="35945" y="147855"/>
                  <a:pt x="63013" y="133408"/>
                  <a:pt x="23854" y="146462"/>
                </a:cubicBezTo>
                <a:cubicBezTo>
                  <a:pt x="2854" y="209464"/>
                  <a:pt x="10708" y="177635"/>
                  <a:pt x="0" y="241877"/>
                </a:cubicBezTo>
                <a:cubicBezTo>
                  <a:pt x="6836" y="282889"/>
                  <a:pt x="-3869" y="290198"/>
                  <a:pt x="31806" y="305488"/>
                </a:cubicBezTo>
                <a:cubicBezTo>
                  <a:pt x="41850" y="309793"/>
                  <a:pt x="53144" y="310299"/>
                  <a:pt x="63611" y="313439"/>
                </a:cubicBezTo>
                <a:cubicBezTo>
                  <a:pt x="79667" y="318256"/>
                  <a:pt x="111319" y="329342"/>
                  <a:pt x="111319" y="329342"/>
                </a:cubicBezTo>
                <a:cubicBezTo>
                  <a:pt x="121921" y="326691"/>
                  <a:pt x="134031" y="327452"/>
                  <a:pt x="143124" y="321390"/>
                </a:cubicBezTo>
                <a:cubicBezTo>
                  <a:pt x="151496" y="315809"/>
                  <a:pt x="166687" y="284459"/>
                  <a:pt x="166978" y="273683"/>
                </a:cubicBezTo>
                <a:cubicBezTo>
                  <a:pt x="169413" y="183601"/>
                  <a:pt x="143124" y="48396"/>
                  <a:pt x="135173" y="11290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8356822" y="4266539"/>
            <a:ext cx="122468" cy="130532"/>
          </a:xfrm>
          <a:custGeom>
            <a:avLst/>
            <a:gdLst>
              <a:gd name="connsiteX0" fmla="*/ 39757 w 122468"/>
              <a:gd name="connsiteY0" fmla="*/ 3311 h 130532"/>
              <a:gd name="connsiteX1" fmla="*/ 23854 w 122468"/>
              <a:gd name="connsiteY1" fmla="*/ 66922 h 130532"/>
              <a:gd name="connsiteX2" fmla="*/ 0 w 122468"/>
              <a:gd name="connsiteY2" fmla="*/ 82824 h 130532"/>
              <a:gd name="connsiteX3" fmla="*/ 7952 w 122468"/>
              <a:gd name="connsiteY3" fmla="*/ 106678 h 130532"/>
              <a:gd name="connsiteX4" fmla="*/ 55660 w 122468"/>
              <a:gd name="connsiteY4" fmla="*/ 130532 h 130532"/>
              <a:gd name="connsiteX5" fmla="*/ 119270 w 122468"/>
              <a:gd name="connsiteY5" fmla="*/ 122581 h 130532"/>
              <a:gd name="connsiteX6" fmla="*/ 111319 w 122468"/>
              <a:gd name="connsiteY6" fmla="*/ 90776 h 130532"/>
              <a:gd name="connsiteX7" fmla="*/ 79513 w 122468"/>
              <a:gd name="connsiteY7" fmla="*/ 43068 h 130532"/>
              <a:gd name="connsiteX8" fmla="*/ 39757 w 122468"/>
              <a:gd name="connsiteY8" fmla="*/ 3311 h 13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68" h="130532">
                <a:moveTo>
                  <a:pt x="39757" y="3311"/>
                </a:moveTo>
                <a:cubicBezTo>
                  <a:pt x="30480" y="7287"/>
                  <a:pt x="30376" y="58770"/>
                  <a:pt x="23854" y="66922"/>
                </a:cubicBezTo>
                <a:cubicBezTo>
                  <a:pt x="17884" y="74384"/>
                  <a:pt x="7951" y="77523"/>
                  <a:pt x="0" y="82824"/>
                </a:cubicBezTo>
                <a:cubicBezTo>
                  <a:pt x="2651" y="90775"/>
                  <a:pt x="2716" y="100133"/>
                  <a:pt x="7952" y="106678"/>
                </a:cubicBezTo>
                <a:cubicBezTo>
                  <a:pt x="19163" y="120692"/>
                  <a:pt x="39945" y="125294"/>
                  <a:pt x="55660" y="130532"/>
                </a:cubicBezTo>
                <a:cubicBezTo>
                  <a:pt x="76863" y="127882"/>
                  <a:pt x="101882" y="135001"/>
                  <a:pt x="119270" y="122581"/>
                </a:cubicBezTo>
                <a:cubicBezTo>
                  <a:pt x="128162" y="116229"/>
                  <a:pt x="116206" y="100550"/>
                  <a:pt x="111319" y="90776"/>
                </a:cubicBezTo>
                <a:cubicBezTo>
                  <a:pt x="102771" y="73681"/>
                  <a:pt x="79513" y="43068"/>
                  <a:pt x="79513" y="43068"/>
                </a:cubicBezTo>
                <a:cubicBezTo>
                  <a:pt x="61737" y="-10263"/>
                  <a:pt x="49034" y="-665"/>
                  <a:pt x="39757" y="3311"/>
                </a:cubicBezTo>
                <a:close/>
              </a:path>
            </a:pathLst>
          </a:custGeom>
          <a:solidFill>
            <a:srgbClr val="D20C90"/>
          </a:solidFill>
          <a:ln>
            <a:solidFill>
              <a:srgbClr val="D20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643163" y="5524624"/>
            <a:ext cx="1970476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GB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~10</a:t>
            </a:r>
            <a:r>
              <a:rPr lang="en-GB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(parallel field lines)</a:t>
            </a:r>
            <a:endParaRPr lang="en-GB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29"/>
            <a:ext cx="9144000" cy="122450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Why in </a:t>
            </a: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</a:rPr>
              <a:t>micropattern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detectors a discharge is governed by the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ather limit?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s://www.lctpc.org/sites/sites_custom/site_lctpc/content/e8/e46/e47/e21016/GemWor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18" y="1675073"/>
            <a:ext cx="8572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5552" y="6408751"/>
            <a:ext cx="478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There are always regions of parallel electric fields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40" y="1463040"/>
            <a:ext cx="4897680" cy="3559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950" y="573255"/>
            <a:ext cx="357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Micropattern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detectors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1330" y="5261203"/>
            <a:ext cx="531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-Roman"/>
              </a:rPr>
              <a:t>The maximum achievable gain, limited by breakdown, as</a:t>
            </a:r>
          </a:p>
          <a:p>
            <a:r>
              <a:rPr lang="en-GB" sz="1200" dirty="0">
                <a:latin typeface="Times-Roman"/>
              </a:rPr>
              <a:t>a function of the x-ray flux for various detectors: (1) PPAC with</a:t>
            </a:r>
          </a:p>
          <a:p>
            <a:r>
              <a:rPr lang="en-GB" sz="1200" dirty="0">
                <a:latin typeface="Times-Roman"/>
              </a:rPr>
              <a:t>3mm gap; (2) MICROMEGAS; (3) PPAC with 0.6mm gap;</a:t>
            </a:r>
          </a:p>
          <a:p>
            <a:r>
              <a:rPr lang="en-GB" sz="1200" dirty="0">
                <a:latin typeface="Times-Roman"/>
              </a:rPr>
              <a:t>(4) </a:t>
            </a:r>
            <a:r>
              <a:rPr lang="en-GB" sz="1200" dirty="0" err="1">
                <a:latin typeface="Times-Roman"/>
              </a:rPr>
              <a:t>microstrip</a:t>
            </a:r>
            <a:r>
              <a:rPr lang="en-GB" sz="1200" dirty="0">
                <a:latin typeface="Times-Roman"/>
              </a:rPr>
              <a:t> gas chamber with 1mm strip pitch; (5) </a:t>
            </a:r>
            <a:r>
              <a:rPr lang="en-GB" sz="1200" dirty="0" err="1">
                <a:latin typeface="Times-Roman"/>
              </a:rPr>
              <a:t>microstrip</a:t>
            </a:r>
            <a:r>
              <a:rPr lang="en-GB" sz="1200" dirty="0">
                <a:latin typeface="Times-Roman"/>
              </a:rPr>
              <a:t> gas</a:t>
            </a:r>
          </a:p>
          <a:p>
            <a:r>
              <a:rPr lang="en-GB" sz="1200" dirty="0">
                <a:latin typeface="Times-Roman"/>
              </a:rPr>
              <a:t>chamber with 0.2mm strip pitch; (6) GEM; (7) </a:t>
            </a:r>
            <a:r>
              <a:rPr lang="en-GB" sz="1200" dirty="0" err="1">
                <a:latin typeface="Times-Roman"/>
              </a:rPr>
              <a:t>microgap</a:t>
            </a:r>
            <a:r>
              <a:rPr lang="en-GB" sz="1200" dirty="0">
                <a:latin typeface="Times-Roman"/>
              </a:rPr>
              <a:t> detectors</a:t>
            </a:r>
          </a:p>
          <a:p>
            <a:r>
              <a:rPr lang="en-GB" sz="1200" dirty="0">
                <a:latin typeface="Times-Roman"/>
              </a:rPr>
              <a:t>with 0.2mm strip pitch.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950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854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The conclusion concerning the counting  rate capability: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Micropattern detectors have in general higher rate capability than MWPC, however less or equal than parallel-plate chambers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0173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Summary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41799"/>
              </p:ext>
            </p:extLst>
          </p:nvPr>
        </p:nvGraphicFramePr>
        <p:xfrm>
          <a:off x="1926076" y="2996120"/>
          <a:ext cx="8741923" cy="308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191"/>
                <a:gridCol w="1748191"/>
                <a:gridCol w="1748191"/>
                <a:gridCol w="1748191"/>
                <a:gridCol w="1749159"/>
              </a:tblGrid>
              <a:tr h="680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Pos. resolution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Time resolution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Energy resol.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Max. achievable counting rate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Max. achievable gains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3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Classical gas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detectors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 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12-17% FWHM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highest in PPAC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Aγ=1 in wire-type detectors and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</a:t>
                      </a:r>
                      <a:r>
                        <a:rPr lang="en-GB" sz="1100" baseline="-25000">
                          <a:effectLst/>
                        </a:rPr>
                        <a:t>0</a:t>
                      </a:r>
                      <a:r>
                        <a:rPr lang="en-GB" sz="1100">
                          <a:effectLst/>
                        </a:rPr>
                        <a:t>~10</a:t>
                      </a:r>
                      <a:r>
                        <a:rPr lang="en-GB" sz="1100" baseline="30000">
                          <a:effectLst/>
                        </a:rPr>
                        <a:t>8</a:t>
                      </a:r>
                      <a:r>
                        <a:rPr lang="en-GB" sz="1100">
                          <a:effectLst/>
                        </a:rPr>
                        <a:t> electrons in PPAC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0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Micropattern detectors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2-3 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12-17% FWHM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Below or equal to PPAC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</a:t>
                      </a:r>
                      <a:r>
                        <a:rPr lang="en-GB" sz="1100" baseline="-25000" dirty="0">
                          <a:effectLst/>
                        </a:rPr>
                        <a:t>0</a:t>
                      </a:r>
                      <a:r>
                        <a:rPr lang="en-GB" sz="1100" dirty="0">
                          <a:effectLst/>
                        </a:rPr>
                        <a:t>~10</a:t>
                      </a:r>
                      <a:r>
                        <a:rPr lang="en-GB" sz="1100" baseline="30000" dirty="0">
                          <a:effectLst/>
                        </a:rPr>
                        <a:t>6</a:t>
                      </a:r>
                      <a:r>
                        <a:rPr lang="en-GB" sz="1100" dirty="0">
                          <a:effectLst/>
                        </a:rPr>
                        <a:t>-10</a:t>
                      </a:r>
                      <a:r>
                        <a:rPr lang="en-GB" sz="1100" baseline="30000" dirty="0">
                          <a:effectLst/>
                        </a:rPr>
                        <a:t>7</a:t>
                      </a:r>
                      <a:r>
                        <a:rPr lang="en-GB" sz="1100" dirty="0">
                          <a:effectLst/>
                        </a:rPr>
                        <a:t> electrons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380"/>
            <a:ext cx="9144000" cy="113813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Qualitative comparison to other detectors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23836"/>
              </p:ext>
            </p:extLst>
          </p:nvPr>
        </p:nvGraphicFramePr>
        <p:xfrm>
          <a:off x="1984444" y="2389830"/>
          <a:ext cx="847279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495"/>
                <a:gridCol w="1558106"/>
                <a:gridCol w="1459434"/>
                <a:gridCol w="1358879"/>
                <a:gridCol w="1474468"/>
                <a:gridCol w="1475408"/>
              </a:tblGrid>
              <a:tr h="502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Detector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type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Pos. resolution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Time resolution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Energy resol.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achievable counting rate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achievable gains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11715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Classical gas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Typically~100 µm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70 ps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12-17% FWHM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highest in PPAC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Aγ=1 in wire-type detectors and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</a:t>
                      </a:r>
                      <a:r>
                        <a:rPr lang="en-GB" sz="1000" baseline="-25000">
                          <a:effectLst/>
                        </a:rPr>
                        <a:t>0</a:t>
                      </a:r>
                      <a:r>
                        <a:rPr lang="en-GB" sz="1000">
                          <a:effectLst/>
                        </a:rPr>
                        <a:t>~10</a:t>
                      </a:r>
                      <a:r>
                        <a:rPr lang="en-GB" sz="1000" baseline="30000">
                          <a:effectLst/>
                        </a:rPr>
                        <a:t>8</a:t>
                      </a:r>
                      <a:r>
                        <a:rPr lang="en-GB" sz="1000">
                          <a:effectLst/>
                        </a:rPr>
                        <a:t> electrons in PPAC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502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Micropattern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Close to 20 -30 µm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2-3 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12-17% FWHM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Below or equal to PPAC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</a:t>
                      </a:r>
                      <a:r>
                        <a:rPr lang="en-GB" sz="1000" baseline="-25000">
                          <a:effectLst/>
                        </a:rPr>
                        <a:t>0</a:t>
                      </a:r>
                      <a:r>
                        <a:rPr lang="en-GB" sz="1000">
                          <a:effectLst/>
                        </a:rPr>
                        <a:t>~10</a:t>
                      </a:r>
                      <a:r>
                        <a:rPr lang="en-GB" sz="1000" baseline="30000">
                          <a:effectLst/>
                        </a:rPr>
                        <a:t>6</a:t>
                      </a:r>
                      <a:r>
                        <a:rPr lang="en-GB" sz="1000">
                          <a:effectLst/>
                        </a:rPr>
                        <a:t>-10</a:t>
                      </a:r>
                      <a:r>
                        <a:rPr lang="en-GB" sz="1000" baseline="30000">
                          <a:effectLst/>
                        </a:rPr>
                        <a:t>7</a:t>
                      </a:r>
                      <a:r>
                        <a:rPr lang="en-GB" sz="1000">
                          <a:effectLst/>
                        </a:rPr>
                        <a:t> electrons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502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Vacuum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3-10 µm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2-3 ns PMT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50ps or less MCP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Often much less than 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Below or equal to gaseous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~10</a:t>
                      </a:r>
                      <a:r>
                        <a:rPr lang="en-GB" sz="1000" baseline="30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669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Solid-state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Around 7 µm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Below 50ps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Often much less than 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Below or equal to gaseous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and high (&gt;10</a:t>
                      </a:r>
                      <a:r>
                        <a:rPr lang="en-GB" sz="1000" baseline="30000">
                          <a:effectLst/>
                        </a:rPr>
                        <a:t>3</a:t>
                      </a:r>
                      <a:r>
                        <a:rPr lang="en-GB" sz="1000">
                          <a:effectLst/>
                        </a:rPr>
                        <a:t>) in avalanche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  <a:tr h="1004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Liquid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Have potentials,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but in practice &gt; mm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(depends on a design)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µs?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(depends on a design)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Potentially high, but not fully exploited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Not less than gaseous detectors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Typically 1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6395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Their main characteristics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3938" y="3172668"/>
            <a:ext cx="6222460" cy="1655762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1. Position resolution </a:t>
            </a:r>
          </a:p>
          <a:p>
            <a:pPr algn="l"/>
            <a:r>
              <a:rPr lang="en-GB" sz="2800" dirty="0" smtClean="0"/>
              <a:t>2. Time resolution</a:t>
            </a:r>
          </a:p>
          <a:p>
            <a:pPr algn="l"/>
            <a:r>
              <a:rPr lang="en-GB" sz="2800" dirty="0" smtClean="0"/>
              <a:t>3. Energy resolution</a:t>
            </a:r>
          </a:p>
          <a:p>
            <a:pPr algn="l"/>
            <a:r>
              <a:rPr lang="en-GB" sz="2800" dirty="0" smtClean="0"/>
              <a:t>4. Maximum achievable counting rate</a:t>
            </a:r>
            <a:endParaRPr lang="en-GB" sz="2800" dirty="0"/>
          </a:p>
          <a:p>
            <a:pPr algn="l"/>
            <a:r>
              <a:rPr lang="en-GB" sz="2800" dirty="0" smtClean="0"/>
              <a:t>5. Maximum achievable gas gain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9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Let’s consider these parameters in more details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7473"/>
            <a:ext cx="9144000" cy="9046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1. Position resolution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766" y="1734577"/>
            <a:ext cx="10729608" cy="165576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Due to the small gap between electrodes and a small pitch  of a pattern structure </a:t>
            </a:r>
            <a:r>
              <a:rPr lang="en-GB" u="sng" dirty="0"/>
              <a:t>m</a:t>
            </a:r>
            <a:r>
              <a:rPr lang="en-GB" u="sng" dirty="0" smtClean="0"/>
              <a:t>icropttern</a:t>
            </a:r>
            <a:r>
              <a:rPr lang="en-GB" dirty="0" smtClean="0"/>
              <a:t> detectors have unprecidently high position  resolution  approaching ~10 µm which is close </a:t>
            </a:r>
            <a:r>
              <a:rPr lang="en-GB" u="sng" dirty="0" smtClean="0"/>
              <a:t>the solid state </a:t>
            </a:r>
            <a:r>
              <a:rPr lang="en-GB" dirty="0" smtClean="0"/>
              <a:t>detectors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065" y="3180941"/>
            <a:ext cx="5753758" cy="340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69" y="3199099"/>
            <a:ext cx="3531140" cy="36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7051" y="61913"/>
            <a:ext cx="11330516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814918" y="188913"/>
            <a:ext cx="10731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</a:t>
            </a:r>
            <a:r>
              <a:rPr lang="en-US" sz="24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InGrid</a:t>
            </a:r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 Detector: Single Electron Response and Discharges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6" descr="55FeHigh_10us_340V_2kV_Time_25mm_Animation_slo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349501"/>
            <a:ext cx="585681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02784" y="4581525"/>
            <a:ext cx="812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</a:t>
            </a:r>
            <a:r>
              <a:rPr lang="en-US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</a:t>
            </a:r>
          </a:p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60800" y="15049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3934" y="692151"/>
            <a:ext cx="5712884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Observe electrons (~220) from an </a:t>
            </a:r>
            <a:b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X-ray (5.9 keV) conversion one by one and count them </a:t>
            </a:r>
            <a:b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 micro-TPC (6 cm drift)</a:t>
            </a:r>
            <a:b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CA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CA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 </a:t>
            </a:r>
            <a:r>
              <a:rPr lang="en-CA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Study single electron response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34433" y="2997200"/>
            <a:ext cx="4032251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36233" y="3068638"/>
            <a:ext cx="816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1.5 cm</a:t>
            </a:r>
            <a:endParaRPr lang="fr-F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488018" y="6308726"/>
            <a:ext cx="2475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 Colas, RD51 Collab. Meet., </a:t>
            </a:r>
          </a:p>
          <a:p>
            <a:pPr>
              <a:defRPr/>
            </a:pPr>
            <a:r>
              <a:rPr lang="en-US" sz="14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Jun.16-17, 2009, WG2 Meeting</a:t>
            </a:r>
            <a:endParaRPr lang="fr-FR" sz="1400" b="1" i="1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00751" y="692151"/>
            <a:ext cx="6096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Provoke discharges by introducing small amount of Thorium in the Ar gas </a:t>
            </a:r>
            <a:r>
              <a:rPr lang="en-US" sz="16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Thorium decays to Radon 222 which emits 2 alphas of 6.3 &amp; 6.8 MeV</a:t>
            </a:r>
          </a:p>
          <a:p>
            <a:pPr>
              <a:defRPr/>
            </a:pPr>
            <a:endParaRPr lang="en-US" sz="1600" b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n-US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 Round-shape images of discharges</a:t>
            </a:r>
            <a:endParaRPr lang="en-US" sz="1600" u="sng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2" name="Picture 14" descr="dischar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551" y="2349501"/>
            <a:ext cx="609388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68118" y="6308726"/>
            <a:ext cx="2583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Fransen, RD51 Collab. Meet.,</a:t>
            </a:r>
          </a:p>
          <a:p>
            <a:pPr>
              <a:defRPr/>
            </a:pPr>
            <a:r>
              <a:rPr lang="en-US" sz="14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Oct.13-15, 2008, WG2 Meeting</a:t>
            </a:r>
            <a:endParaRPr lang="fr-FR" sz="1400" b="1" i="1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1C7-6187-480C-90CA-1CD5DBCDA9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76093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2. Time resolution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03582"/>
            <a:ext cx="9144000" cy="1655762"/>
          </a:xfrm>
        </p:spPr>
        <p:txBody>
          <a:bodyPr/>
          <a:lstStyle/>
          <a:p>
            <a:r>
              <a:rPr lang="en-GB" dirty="0" smtClean="0"/>
              <a:t>Although intrinsically (due to the small gap) time resolutions of some </a:t>
            </a:r>
            <a:r>
              <a:rPr lang="en-GB" dirty="0" err="1" smtClean="0"/>
              <a:t>micropattern</a:t>
            </a:r>
            <a:r>
              <a:rPr lang="en-GB" dirty="0" smtClean="0"/>
              <a:t> detectors are rather high, in practice it is less  than that achieved with micro gap parallel-plate detectors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6" y="2859022"/>
            <a:ext cx="6604801" cy="35825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98" y="3069542"/>
            <a:ext cx="4545406" cy="3128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1863" y="6465409"/>
            <a:ext cx="106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time resolution depends on several factors, one of them is the jitter in creation/arrival primary electrons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cTPUsO5tXiR3IGdMoWH46Z-LB8TeiadQk_WxiGzCnofHJTiPKeHLEK4MARQqfgLc3TFDTqRQkQh0CN7a7tubHdccPtO5NGJ0AnE0RLaLvoKr_4L55CWoRgfAdNwenwaPTOqwMX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2387"/>
            <a:ext cx="4308649" cy="25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l7N4Yzz3MiHoQeUe7HC47DfQaxVUoOCCgWpNarbTyhx0uLOCHnCLMf9FUyFs7jj5lrMCT3H7VvxRKq8X4KkrcRhAtKL59pB-AtEeJI4SMcoVDf-QuUYS8LiNIy3xKRmoT4dAzEk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62" y="2317461"/>
            <a:ext cx="3864169" cy="22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6.googleusercontent.com/CwR7oKbMieh-293gRMaQbSE7a9x_DLwYxuua8-iC1jEWuE8AaV00mvUP4grMyS3glK5FtSEiwh1h-SMA3JqQDlKfbM_06q9eUFEn_LYsZFws03yoVOnvdwRtKUsD0c4aayElOc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69" y="4463757"/>
            <a:ext cx="4190169" cy="24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8678" y="5228020"/>
            <a:ext cx="59314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N</a:t>
            </a:r>
            <a:r>
              <a:rPr lang="en-GB" baseline="-25000" dirty="0">
                <a:solidFill>
                  <a:srgbClr val="C00000"/>
                </a:solidFill>
              </a:rPr>
              <a:t>e</a:t>
            </a:r>
            <a:r>
              <a:rPr lang="en-GB" dirty="0">
                <a:solidFill>
                  <a:srgbClr val="C00000"/>
                </a:solidFill>
              </a:rPr>
              <a:t> = n</a:t>
            </a:r>
            <a:r>
              <a:rPr lang="en-GB" baseline="-25000" dirty="0">
                <a:solidFill>
                  <a:srgbClr val="C00000"/>
                </a:solidFill>
              </a:rPr>
              <a:t>0</a:t>
            </a:r>
            <a:r>
              <a:rPr lang="en-GB" dirty="0">
                <a:solidFill>
                  <a:srgbClr val="C00000"/>
                </a:solidFill>
              </a:rPr>
              <a:t>exp </a:t>
            </a:r>
            <a:r>
              <a:rPr lang="en-GB" dirty="0" smtClean="0">
                <a:solidFill>
                  <a:srgbClr val="C00000"/>
                </a:solidFill>
              </a:rPr>
              <a:t>αx, so the maximum gain obtain electrons create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close to the cathode.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Another important factors are a high gas gain (signal shaping)</a:t>
            </a:r>
          </a:p>
          <a:p>
            <a:r>
              <a:rPr lang="en-GB" dirty="0">
                <a:solidFill>
                  <a:srgbClr val="C00000"/>
                </a:solidFill>
              </a:rPr>
              <a:t>a</a:t>
            </a:r>
            <a:r>
              <a:rPr lang="en-GB" dirty="0" smtClean="0">
                <a:solidFill>
                  <a:srgbClr val="C00000"/>
                </a:solidFill>
              </a:rPr>
              <a:t>nd a space charge effect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5687" y="1033670"/>
            <a:ext cx="254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Small gap PPACs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9923"/>
            <a:ext cx="9144000" cy="180934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3. Energy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resolution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04" y="1526163"/>
            <a:ext cx="6888139" cy="8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0" y="2961250"/>
            <a:ext cx="5805001" cy="397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621" y="2990050"/>
            <a:ext cx="5311302" cy="37690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28877" y="1693628"/>
            <a:ext cx="24171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7214" y="332364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peak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51437" y="5414838"/>
            <a:ext cx="13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Escape peak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6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863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Times-Roman</vt:lpstr>
      <vt:lpstr>Verdana</vt:lpstr>
      <vt:lpstr>Wingdings</vt:lpstr>
      <vt:lpstr>Office Theme</vt:lpstr>
      <vt:lpstr>Part-VI</vt:lpstr>
      <vt:lpstr>During last lectures we consider various designs of gaseous detectors: from a singe wire to micropattern</vt:lpstr>
      <vt:lpstr>Their main characteristics</vt:lpstr>
      <vt:lpstr>Let’s consider these parameters in more details</vt:lpstr>
      <vt:lpstr>1. Position resolution</vt:lpstr>
      <vt:lpstr>PowerPoint Presentation</vt:lpstr>
      <vt:lpstr>2. Time resolution</vt:lpstr>
      <vt:lpstr>PowerPoint Presentation</vt:lpstr>
      <vt:lpstr>3. Energy resolution </vt:lpstr>
      <vt:lpstr>PowerPoint Presentation</vt:lpstr>
      <vt:lpstr>4. Maximum achievable counting rate </vt:lpstr>
      <vt:lpstr>PowerPoint Presentation</vt:lpstr>
      <vt:lpstr>PowerPoint Presentation</vt:lpstr>
      <vt:lpstr>The space charge in wire-type detectors effect plays a “stabilization” role</vt:lpstr>
      <vt:lpstr>PowerPoint Presentation</vt:lpstr>
      <vt:lpstr>PowerPoint Presentation</vt:lpstr>
      <vt:lpstr>Physics of breakdown-avalanche overlapping</vt:lpstr>
      <vt:lpstr>PowerPoint Presentation</vt:lpstr>
      <vt:lpstr>PowerPoint Presentation</vt:lpstr>
      <vt:lpstr>5. Maximum achievable gas gain </vt:lpstr>
      <vt:lpstr>Why in micropattern detectors a discharge is governed by the Rather limit?</vt:lpstr>
      <vt:lpstr>PowerPoint Presentation</vt:lpstr>
      <vt:lpstr>The conclusion concerning the counting  rate capability:</vt:lpstr>
      <vt:lpstr>Summary</vt:lpstr>
      <vt:lpstr>Qualitative comparison to other detectors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Part-VI</dc:title>
  <dc:creator>Win7</dc:creator>
  <cp:lastModifiedBy>Win7</cp:lastModifiedBy>
  <cp:revision>67</cp:revision>
  <dcterms:created xsi:type="dcterms:W3CDTF">2016-06-28T18:00:09Z</dcterms:created>
  <dcterms:modified xsi:type="dcterms:W3CDTF">2016-07-01T09:12:24Z</dcterms:modified>
</cp:coreProperties>
</file>