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06" r:id="rId2"/>
    <p:sldId id="268" r:id="rId3"/>
    <p:sldId id="278" r:id="rId4"/>
    <p:sldId id="277" r:id="rId5"/>
    <p:sldId id="279" r:id="rId6"/>
    <p:sldId id="280" r:id="rId7"/>
    <p:sldId id="281" r:id="rId8"/>
    <p:sldId id="282" r:id="rId9"/>
    <p:sldId id="293" r:id="rId10"/>
    <p:sldId id="283" r:id="rId11"/>
    <p:sldId id="284" r:id="rId12"/>
    <p:sldId id="285" r:id="rId13"/>
    <p:sldId id="264" r:id="rId14"/>
    <p:sldId id="286" r:id="rId15"/>
    <p:sldId id="292" r:id="rId16"/>
    <p:sldId id="294" r:id="rId17"/>
    <p:sldId id="295" r:id="rId18"/>
    <p:sldId id="296" r:id="rId19"/>
    <p:sldId id="297" r:id="rId20"/>
    <p:sldId id="288" r:id="rId21"/>
    <p:sldId id="289" r:id="rId22"/>
    <p:sldId id="290" r:id="rId23"/>
    <p:sldId id="291"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20" r:id="rId37"/>
    <p:sldId id="343" r:id="rId38"/>
    <p:sldId id="300" r:id="rId39"/>
    <p:sldId id="299" r:id="rId40"/>
    <p:sldId id="322" r:id="rId41"/>
    <p:sldId id="323" r:id="rId42"/>
    <p:sldId id="301" r:id="rId43"/>
    <p:sldId id="302" r:id="rId44"/>
    <p:sldId id="303" r:id="rId45"/>
    <p:sldId id="304" r:id="rId46"/>
    <p:sldId id="305" r:id="rId47"/>
    <p:sldId id="324" r:id="rId48"/>
    <p:sldId id="325" r:id="rId49"/>
    <p:sldId id="326" r:id="rId50"/>
    <p:sldId id="327" r:id="rId51"/>
    <p:sldId id="329" r:id="rId52"/>
    <p:sldId id="330" r:id="rId53"/>
    <p:sldId id="331" r:id="rId54"/>
    <p:sldId id="332" r:id="rId55"/>
    <p:sldId id="333" r:id="rId56"/>
    <p:sldId id="334" r:id="rId57"/>
    <p:sldId id="335" r:id="rId58"/>
    <p:sldId id="336" r:id="rId59"/>
    <p:sldId id="337" r:id="rId60"/>
    <p:sldId id="338" r:id="rId61"/>
    <p:sldId id="339" r:id="rId62"/>
    <p:sldId id="340" r:id="rId63"/>
    <p:sldId id="341" r:id="rId64"/>
    <p:sldId id="342" r:id="rId65"/>
    <p:sldId id="30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5F64B-C077-4299-B444-42C140882EBC}" type="datetimeFigureOut">
              <a:rPr lang="en-GB" smtClean="0"/>
              <a:t>01/07/2016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3EDCB-0E3F-4E0F-8A0F-8C5FBDBEA705}" type="slidenum">
              <a:rPr lang="en-GB" smtClean="0"/>
              <a:t>‹#›</a:t>
            </a:fld>
            <a:endParaRPr lang="en-GB"/>
          </a:p>
        </p:txBody>
      </p:sp>
    </p:spTree>
    <p:extLst>
      <p:ext uri="{BB962C8B-B14F-4D97-AF65-F5344CB8AC3E}">
        <p14:creationId xmlns:p14="http://schemas.microsoft.com/office/powerpoint/2010/main" val="2896531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9E291447-5DDE-4F1A-A518-31AEA3544473}" type="slidenum">
              <a:rPr lang="en-GB"/>
              <a:pPr/>
              <a:t>49</a:t>
            </a:fld>
            <a:endParaRPr lang="en-GB"/>
          </a:p>
        </p:txBody>
      </p:sp>
      <p:sp>
        <p:nvSpPr>
          <p:cNvPr id="73731" name="Rectangle 2"/>
          <p:cNvSpPr>
            <a:spLocks noGrp="1" noRot="1" noChangeAspect="1" noChangeArrowheads="1" noTextEdit="1"/>
          </p:cNvSpPr>
          <p:nvPr>
            <p:ph type="sldImg"/>
          </p:nvPr>
        </p:nvSpPr>
        <p:spPr>
          <a:xfrm>
            <a:off x="381000" y="685800"/>
            <a:ext cx="6097588" cy="3430588"/>
          </a:xfrm>
          <a:ln/>
        </p:spPr>
      </p:sp>
      <p:sp>
        <p:nvSpPr>
          <p:cNvPr id="73732" name="Rectangle 3"/>
          <p:cNvSpPr>
            <a:spLocks noGrp="1" noChangeArrowheads="1"/>
          </p:cNvSpPr>
          <p:nvPr>
            <p:ph type="body" idx="1"/>
          </p:nvPr>
        </p:nvSpPr>
        <p:spPr>
          <a:xfrm>
            <a:off x="914400" y="4343400"/>
            <a:ext cx="5029200" cy="4114800"/>
          </a:xfrm>
          <a:noFill/>
          <a:ln/>
        </p:spPr>
        <p:txBody>
          <a:bodyPr/>
          <a:lstStyle/>
          <a:p>
            <a:pPr eaLnBrk="1" hangingPunct="1"/>
            <a:endParaRPr lang="sv-SE" smtClean="0"/>
          </a:p>
        </p:txBody>
      </p:sp>
    </p:spTree>
    <p:extLst>
      <p:ext uri="{BB962C8B-B14F-4D97-AF65-F5344CB8AC3E}">
        <p14:creationId xmlns:p14="http://schemas.microsoft.com/office/powerpoint/2010/main" val="3557596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1777323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91585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198862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609600" y="6245225"/>
            <a:ext cx="2844800" cy="476250"/>
          </a:xfrm>
        </p:spPr>
        <p:txBody>
          <a:bodyPr/>
          <a:lstStyle>
            <a:lvl1pPr>
              <a:defRPr/>
            </a:lvl1pPr>
          </a:lstStyle>
          <a:p>
            <a:fld id="{F0645130-6C42-42E0-AAD3-FCAFB0A16133}" type="datetime1">
              <a:rPr lang="en-GB" altLang="en-US" smtClean="0"/>
              <a:t>01/07/2016</a:t>
            </a:fld>
            <a:endParaRPr lang="en-US" altLang="en-US"/>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p:cNvSpPr>
            <a:spLocks noGrp="1"/>
          </p:cNvSpPr>
          <p:nvPr>
            <p:ph type="sldNum" sz="quarter" idx="12"/>
          </p:nvPr>
        </p:nvSpPr>
        <p:spPr>
          <a:xfrm>
            <a:off x="8737600" y="6245225"/>
            <a:ext cx="2844800" cy="476250"/>
          </a:xfrm>
        </p:spPr>
        <p:txBody>
          <a:bodyPr/>
          <a:lstStyle>
            <a:lvl1pPr>
              <a:defRPr/>
            </a:lvl1pPr>
          </a:lstStyle>
          <a:p>
            <a:fld id="{4C6729BF-3D61-47A4-A52F-8E368952B98E}" type="slidenum">
              <a:rPr lang="en-US" altLang="en-US"/>
              <a:pPr/>
              <a:t>‹#›</a:t>
            </a:fld>
            <a:endParaRPr lang="en-US" altLang="en-US"/>
          </a:p>
        </p:txBody>
      </p:sp>
    </p:spTree>
    <p:extLst>
      <p:ext uri="{BB962C8B-B14F-4D97-AF65-F5344CB8AC3E}">
        <p14:creationId xmlns:p14="http://schemas.microsoft.com/office/powerpoint/2010/main" val="302505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127482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1282140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386316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4231677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3201841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487445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191241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205826-C1B9-43A3-9B2C-6C3ECC92EAB4}" type="datetimeFigureOut">
              <a:rPr lang="en-GB" smtClean="0"/>
              <a:t>01/07/2016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0134693-499C-4D84-A788-D2BA1507F86D}" type="slidenum">
              <a:rPr lang="en-GB" smtClean="0"/>
              <a:t>‹#›</a:t>
            </a:fld>
            <a:endParaRPr lang="en-GB" dirty="0"/>
          </a:p>
        </p:txBody>
      </p:sp>
    </p:spTree>
    <p:extLst>
      <p:ext uri="{BB962C8B-B14F-4D97-AF65-F5344CB8AC3E}">
        <p14:creationId xmlns:p14="http://schemas.microsoft.com/office/powerpoint/2010/main" val="3554204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05826-C1B9-43A3-9B2C-6C3ECC92EAB4}" type="datetimeFigureOut">
              <a:rPr lang="en-GB" smtClean="0"/>
              <a:t>01/07/2016</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34693-499C-4D84-A788-D2BA1507F86D}" type="slidenum">
              <a:rPr lang="en-GB" smtClean="0"/>
              <a:t>‹#›</a:t>
            </a:fld>
            <a:endParaRPr lang="en-GB" dirty="0"/>
          </a:p>
        </p:txBody>
      </p:sp>
    </p:spTree>
    <p:extLst>
      <p:ext uri="{BB962C8B-B14F-4D97-AF65-F5344CB8AC3E}">
        <p14:creationId xmlns:p14="http://schemas.microsoft.com/office/powerpoint/2010/main" val="249950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patient.info/health/infertility-a-basic-understandin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image" Target="../media/image24.emf"/></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2.png"/><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file:///C:\Documents%20and%20Settings\Christian\Mina%20dokument\powerpoint%20filer\Portal_Imaging%20Raris\Newton5.avi" TargetMode="External"/><Relationship Id="rId5" Type="http://schemas.openxmlformats.org/officeDocument/2006/relationships/image" Target="../media/image53.emf"/><Relationship Id="rId4" Type="http://schemas.openxmlformats.org/officeDocument/2006/relationships/hyperlink" Target="../Portal%20Imaging%20Project/RayTherapy_Imaging/Presentationer/pendel_5.M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file:///C:\Documents%20and%20Settings\Christian\Mina%20dokument\powerpoint%20filer\Portal_Imaging%20Raris\Newton5.avi" TargetMode="External"/><Relationship Id="rId5" Type="http://schemas.openxmlformats.org/officeDocument/2006/relationships/image" Target="../media/image53.emf"/><Relationship Id="rId4" Type="http://schemas.openxmlformats.org/officeDocument/2006/relationships/hyperlink" Target="../Portal%20Imaging%20Project/RayTherapy_Imaging/Presentationer/pendel_5.MOV"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en.wikipedia.org/wiki/File:PET-schema.png" TargetMode="External"/><Relationship Id="rId1" Type="http://schemas.openxmlformats.org/officeDocument/2006/relationships/slideLayout" Target="../slideLayouts/slideLayout1.xml"/><Relationship Id="rId4" Type="http://schemas.openxmlformats.org/officeDocument/2006/relationships/hyperlink" Target="https://en.wikipedia.org/wiki/Positron_emission_tomography#Radionuclides_and_radiotracers"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en.wikipedia.org/wiki/Electron" TargetMode="External"/><Relationship Id="rId13" Type="http://schemas.openxmlformats.org/officeDocument/2006/relationships/hyperlink" Target="https://en.wikipedia.org/wiki/Photon" TargetMode="External"/><Relationship Id="rId18" Type="http://schemas.openxmlformats.org/officeDocument/2006/relationships/image" Target="../media/image56.gif"/><Relationship Id="rId3" Type="http://schemas.openxmlformats.org/officeDocument/2006/relationships/hyperlink" Target="https://en.wikipedia.org/wiki/Isotope" TargetMode="External"/><Relationship Id="rId7" Type="http://schemas.openxmlformats.org/officeDocument/2006/relationships/hyperlink" Target="https://en.wikipedia.org/wiki/Beta_decay" TargetMode="External"/><Relationship Id="rId12" Type="http://schemas.openxmlformats.org/officeDocument/2006/relationships/hyperlink" Target="https://en.wikipedia.org/wiki/Gamma_ray" TargetMode="External"/><Relationship Id="rId17" Type="http://schemas.openxmlformats.org/officeDocument/2006/relationships/hyperlink" Target="https://en.wikipedia.org/wiki/Center_of_mass_frame" TargetMode="External"/><Relationship Id="rId2" Type="http://schemas.openxmlformats.org/officeDocument/2006/relationships/hyperlink" Target="https://en.wikipedia.org/wiki/Radioactivity" TargetMode="External"/><Relationship Id="rId16" Type="http://schemas.openxmlformats.org/officeDocument/2006/relationships/hyperlink" Target="https://en.wikipedia.org/wiki/Avalanche_photodiode" TargetMode="External"/><Relationship Id="rId1" Type="http://schemas.openxmlformats.org/officeDocument/2006/relationships/slideLayout" Target="../slideLayouts/slideLayout1.xml"/><Relationship Id="rId6" Type="http://schemas.openxmlformats.org/officeDocument/2006/relationships/hyperlink" Target="https://en.wikipedia.org/wiki/Positron_emission" TargetMode="External"/><Relationship Id="rId11" Type="http://schemas.openxmlformats.org/officeDocument/2006/relationships/hyperlink" Target="https://en.wikipedia.org/wiki/Electron%E2%80%93positron_annihilation" TargetMode="External"/><Relationship Id="rId5" Type="http://schemas.openxmlformats.org/officeDocument/2006/relationships/hyperlink" Target="https://en.wikipedia.org/wiki/Fluorodeoxyglucose" TargetMode="External"/><Relationship Id="rId15" Type="http://schemas.openxmlformats.org/officeDocument/2006/relationships/hyperlink" Target="https://en.wikipedia.org/wiki/Photomultiplier" TargetMode="External"/><Relationship Id="rId10" Type="http://schemas.openxmlformats.org/officeDocument/2006/relationships/hyperlink" Target="https://en.wikipedia.org/wiki/Positron_emission_tomography#cite_note-13" TargetMode="External"/><Relationship Id="rId4" Type="http://schemas.openxmlformats.org/officeDocument/2006/relationships/hyperlink" Target="https://en.wikipedia.org/wiki/Blood" TargetMode="External"/><Relationship Id="rId9" Type="http://schemas.openxmlformats.org/officeDocument/2006/relationships/hyperlink" Target="https://en.wikipedia.org/wiki/Positron_emission_tomography#cite_note-12" TargetMode="External"/><Relationship Id="rId14" Type="http://schemas.openxmlformats.org/officeDocument/2006/relationships/hyperlink" Target="https://en.wikipedia.org/wiki/Scintillator"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miil.stanford.edu/research/images/tof.PNG" TargetMode="Externa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solidFill>
                  <a:schemeClr val="accent1">
                    <a:lumMod val="75000"/>
                  </a:schemeClr>
                </a:solidFill>
              </a:rPr>
              <a:t> </a:t>
            </a:r>
            <a:r>
              <a:rPr lang="en-GB" dirty="0">
                <a:solidFill>
                  <a:schemeClr val="accent1">
                    <a:lumMod val="75000"/>
                  </a:schemeClr>
                </a:solidFill>
              </a:rPr>
              <a:t>Smaller </a:t>
            </a:r>
            <a:r>
              <a:rPr lang="en-GB" dirty="0" smtClean="0">
                <a:solidFill>
                  <a:schemeClr val="accent1">
                    <a:lumMod val="75000"/>
                  </a:schemeClr>
                </a:solidFill>
              </a:rPr>
              <a:t>scale applications of gaseous  detectors </a:t>
            </a:r>
            <a:r>
              <a:rPr lang="en-GB" u="sng" dirty="0"/>
              <a:t/>
            </a:r>
            <a:br>
              <a:rPr lang="en-GB" u="sng" dirty="0"/>
            </a:br>
            <a:endParaRPr lang="en-GB" u="sng" dirty="0"/>
          </a:p>
        </p:txBody>
      </p:sp>
      <p:sp>
        <p:nvSpPr>
          <p:cNvPr id="3" name="Subtitle 2"/>
          <p:cNvSpPr>
            <a:spLocks noGrp="1"/>
          </p:cNvSpPr>
          <p:nvPr>
            <p:ph type="subTitle" idx="1"/>
          </p:nvPr>
        </p:nvSpPr>
        <p:spPr>
          <a:xfrm>
            <a:off x="5303520" y="3602038"/>
            <a:ext cx="5364480" cy="1655762"/>
          </a:xfrm>
        </p:spPr>
        <p:txBody>
          <a:bodyPr>
            <a:normAutofit lnSpcReduction="10000"/>
          </a:bodyPr>
          <a:lstStyle/>
          <a:p>
            <a:pPr algn="l"/>
            <a:r>
              <a:rPr lang="en-GB" dirty="0" smtClean="0"/>
              <a:t>Medical</a:t>
            </a:r>
          </a:p>
          <a:p>
            <a:pPr algn="l"/>
            <a:r>
              <a:rPr lang="en-GB" dirty="0" smtClean="0"/>
              <a:t>Biology </a:t>
            </a:r>
          </a:p>
          <a:p>
            <a:pPr algn="l"/>
            <a:r>
              <a:rPr lang="en-GB" dirty="0" smtClean="0"/>
              <a:t>Home-land security</a:t>
            </a:r>
          </a:p>
          <a:p>
            <a:pPr algn="l"/>
            <a:r>
              <a:rPr lang="en-GB" dirty="0" smtClean="0"/>
              <a:t>Environmental</a:t>
            </a:r>
            <a:endParaRPr lang="en-GB" dirty="0"/>
          </a:p>
        </p:txBody>
      </p:sp>
      <p:sp>
        <p:nvSpPr>
          <p:cNvPr id="4" name="Slide Number Placeholder 3"/>
          <p:cNvSpPr>
            <a:spLocks noGrp="1"/>
          </p:cNvSpPr>
          <p:nvPr>
            <p:ph type="sldNum" sz="quarter" idx="12"/>
          </p:nvPr>
        </p:nvSpPr>
        <p:spPr/>
        <p:txBody>
          <a:bodyPr/>
          <a:lstStyle/>
          <a:p>
            <a:fld id="{1BC7D61D-53E9-4DDE-84C4-41AE6B8CCFFA}" type="slidenum">
              <a:rPr lang="en-GB" smtClean="0"/>
              <a:t>1</a:t>
            </a:fld>
            <a:endParaRPr lang="en-GB" dirty="0"/>
          </a:p>
        </p:txBody>
      </p:sp>
    </p:spTree>
    <p:extLst>
      <p:ext uri="{BB962C8B-B14F-4D97-AF65-F5344CB8AC3E}">
        <p14:creationId xmlns:p14="http://schemas.microsoft.com/office/powerpoint/2010/main" val="5504946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2364037" y="711199"/>
            <a:ext cx="7463926" cy="5435601"/>
          </a:xfrm>
          <a:prstGeom prst="rect">
            <a:avLst/>
          </a:prstGeom>
        </p:spPr>
      </p:pic>
      <p:cxnSp>
        <p:nvCxnSpPr>
          <p:cNvPr id="6" name="Straight Connector 5"/>
          <p:cNvCxnSpPr/>
          <p:nvPr/>
        </p:nvCxnSpPr>
        <p:spPr>
          <a:xfrm flipV="1">
            <a:off x="8185212" y="5797118"/>
            <a:ext cx="967666" cy="88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105509" y="2493034"/>
            <a:ext cx="5986733" cy="517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8857C90E-F3D8-4F4A-854A-B481E28F12AD}" type="slidenum">
              <a:rPr lang="en-GB" smtClean="0"/>
              <a:t>10</a:t>
            </a:fld>
            <a:endParaRPr lang="en-GB"/>
          </a:p>
        </p:txBody>
      </p:sp>
    </p:spTree>
    <p:extLst>
      <p:ext uri="{BB962C8B-B14F-4D97-AF65-F5344CB8AC3E}">
        <p14:creationId xmlns:p14="http://schemas.microsoft.com/office/powerpoint/2010/main" val="3787336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188202"/>
            <a:ext cx="9144000" cy="1979768"/>
          </a:xfrm>
        </p:spPr>
        <p:txBody>
          <a:bodyPr>
            <a:normAutofit/>
          </a:bodyPr>
          <a:lstStyle/>
          <a:p>
            <a:r>
              <a:rPr lang="en-GB" sz="2000" dirty="0" smtClean="0"/>
              <a:t>1</a:t>
            </a:r>
            <a:r>
              <a:rPr lang="en-GB" sz="2000" dirty="0"/>
              <a:t> </a:t>
            </a:r>
            <a:r>
              <a:rPr lang="en-GB" sz="2000" dirty="0" err="1" smtClean="0"/>
              <a:t>Gy</a:t>
            </a:r>
            <a:r>
              <a:rPr lang="en-GB" sz="2000" dirty="0" smtClean="0"/>
              <a:t> (</a:t>
            </a:r>
            <a:r>
              <a:rPr lang="en-GB" sz="2000" dirty="0" err="1" smtClean="0"/>
              <a:t>Gray</a:t>
            </a:r>
            <a:r>
              <a:rPr lang="en-GB" sz="2000" dirty="0" smtClean="0"/>
              <a:t>) </a:t>
            </a:r>
            <a:r>
              <a:rPr lang="en-GB" sz="2000" dirty="0"/>
              <a:t>= 1 joule/kilogram - a physical quantity. 1 </a:t>
            </a:r>
            <a:r>
              <a:rPr lang="en-GB" sz="2000" dirty="0" err="1"/>
              <a:t>Gy</a:t>
            </a:r>
            <a:r>
              <a:rPr lang="en-GB" sz="2000" dirty="0"/>
              <a:t> is the deposit of a joule of radiation energy in a kg of matter or tissue</a:t>
            </a:r>
            <a:r>
              <a:rPr lang="en-GB" sz="2000" dirty="0" smtClean="0"/>
              <a:t>.</a:t>
            </a:r>
          </a:p>
          <a:p>
            <a:r>
              <a:rPr lang="en-GB" sz="2000" dirty="0"/>
              <a:t>1 </a:t>
            </a:r>
            <a:r>
              <a:rPr lang="en-GB" sz="2000" dirty="0" err="1"/>
              <a:t>Gy</a:t>
            </a:r>
            <a:r>
              <a:rPr lang="en-GB" sz="2000" dirty="0"/>
              <a:t> = 100 </a:t>
            </a:r>
            <a:r>
              <a:rPr lang="en-GB" sz="2000" dirty="0" err="1" smtClean="0"/>
              <a:t>rads</a:t>
            </a:r>
            <a:endParaRPr lang="en-GB" sz="2000" dirty="0" smtClean="0"/>
          </a:p>
          <a:p>
            <a:r>
              <a:rPr lang="en-GB" sz="2000" dirty="0"/>
              <a:t>Dose in </a:t>
            </a:r>
            <a:r>
              <a:rPr lang="en-GB" sz="2000" dirty="0" err="1"/>
              <a:t>Sv</a:t>
            </a:r>
            <a:r>
              <a:rPr lang="en-GB" sz="2000" dirty="0"/>
              <a:t> = Absorbed Dose in </a:t>
            </a:r>
            <a:r>
              <a:rPr lang="en-GB" sz="2000" dirty="0" err="1"/>
              <a:t>Gy</a:t>
            </a:r>
            <a:r>
              <a:rPr lang="en-GB" sz="2000" dirty="0"/>
              <a:t> x radiation weighting factor (WR</a:t>
            </a:r>
            <a:r>
              <a:rPr lang="en-GB" sz="2500" dirty="0" smtClean="0"/>
              <a:t>)</a:t>
            </a:r>
          </a:p>
          <a:p>
            <a:endParaRPr lang="en-GB" sz="2500" dirty="0"/>
          </a:p>
          <a:p>
            <a:endParaRPr lang="en-GB" sz="2500" dirty="0" smtClean="0"/>
          </a:p>
          <a:p>
            <a:endParaRPr lang="en-GB" sz="2500" dirty="0"/>
          </a:p>
          <a:p>
            <a:endParaRPr lang="en-GB" dirty="0"/>
          </a:p>
          <a:p>
            <a:endParaRPr lang="en-GB" dirty="0" smtClean="0"/>
          </a:p>
          <a:p>
            <a:endParaRPr lang="en-GB" dirty="0"/>
          </a:p>
          <a:p>
            <a:endParaRPr lang="en-GB" dirty="0" smtClean="0"/>
          </a:p>
          <a:p>
            <a:endParaRPr lang="en-GB" dirty="0"/>
          </a:p>
          <a:p>
            <a:endParaRPr lang="en-GB" dirty="0"/>
          </a:p>
          <a:p>
            <a:endParaRPr lang="en-GB" dirty="0"/>
          </a:p>
        </p:txBody>
      </p:sp>
      <p:graphicFrame>
        <p:nvGraphicFramePr>
          <p:cNvPr id="5" name="Table 4"/>
          <p:cNvGraphicFramePr>
            <a:graphicFrameLocks noGrp="1"/>
          </p:cNvGraphicFramePr>
          <p:nvPr>
            <p:extLst/>
          </p:nvPr>
        </p:nvGraphicFramePr>
        <p:xfrm>
          <a:off x="881332" y="3364992"/>
          <a:ext cx="10515600" cy="3089187"/>
        </p:xfrm>
        <a:graphic>
          <a:graphicData uri="http://schemas.openxmlformats.org/drawingml/2006/table">
            <a:tbl>
              <a:tblPr firstRow="1" firstCol="1" bandRow="1">
                <a:tableStyleId>{5C22544A-7EE6-4342-B048-85BDC9FD1C3A}</a:tableStyleId>
              </a:tblPr>
              <a:tblGrid>
                <a:gridCol w="5257800"/>
                <a:gridCol w="5257800"/>
              </a:tblGrid>
              <a:tr h="370115">
                <a:tc>
                  <a:txBody>
                    <a:bodyPr/>
                    <a:lstStyle/>
                    <a:p>
                      <a:pPr algn="ctr">
                        <a:lnSpc>
                          <a:spcPct val="115000"/>
                        </a:lnSpc>
                        <a:spcAft>
                          <a:spcPts val="1000"/>
                        </a:spcAft>
                      </a:pPr>
                      <a:r>
                        <a:rPr lang="en-GB" sz="1100" dirty="0">
                          <a:effectLst/>
                        </a:rPr>
                        <a:t>Type and energy range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c>
                  <a:txBody>
                    <a:bodyPr/>
                    <a:lstStyle/>
                    <a:p>
                      <a:pPr algn="ctr">
                        <a:lnSpc>
                          <a:spcPct val="115000"/>
                        </a:lnSpc>
                        <a:spcAft>
                          <a:spcPts val="1000"/>
                        </a:spcAft>
                      </a:pPr>
                      <a:r>
                        <a:rPr lang="en-GB" sz="1100">
                          <a:effectLst/>
                        </a:rPr>
                        <a:t>Radiation weighting factor, WR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r>
              <a:tr h="370115">
                <a:tc>
                  <a:txBody>
                    <a:bodyPr/>
                    <a:lstStyle/>
                    <a:p>
                      <a:pPr algn="ctr">
                        <a:lnSpc>
                          <a:spcPct val="115000"/>
                        </a:lnSpc>
                        <a:spcAft>
                          <a:spcPts val="1000"/>
                        </a:spcAft>
                      </a:pPr>
                      <a:r>
                        <a:rPr lang="en-GB" sz="1100" dirty="0">
                          <a:effectLst/>
                        </a:rPr>
                        <a:t>Gamma rays and x </a:t>
                      </a:r>
                      <a:r>
                        <a:rPr lang="en-GB" sz="1100" dirty="0" err="1" smtClean="0">
                          <a:effectLst/>
                        </a:rPr>
                        <a:t>rys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c>
                  <a:txBody>
                    <a:bodyPr/>
                    <a:lstStyle/>
                    <a:p>
                      <a:pPr algn="ct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nchor="ctr"/>
                </a:tc>
              </a:tr>
              <a:tr h="370115">
                <a:tc>
                  <a:txBody>
                    <a:bodyPr/>
                    <a:lstStyle/>
                    <a:p>
                      <a:pPr>
                        <a:lnSpc>
                          <a:spcPct val="115000"/>
                        </a:lnSpc>
                        <a:spcAft>
                          <a:spcPts val="1000"/>
                        </a:spcAft>
                      </a:pPr>
                      <a:r>
                        <a:rPr lang="en-GB" sz="1100" dirty="0">
                          <a:effectLst/>
                        </a:rPr>
                        <a:t>Beta particles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r>
              <a:tr h="1608727">
                <a:tc>
                  <a:txBody>
                    <a:bodyPr/>
                    <a:lstStyle/>
                    <a:p>
                      <a:pPr>
                        <a:lnSpc>
                          <a:spcPct val="115000"/>
                        </a:lnSpc>
                        <a:spcAft>
                          <a:spcPts val="1000"/>
                        </a:spcAft>
                      </a:pPr>
                      <a:r>
                        <a:rPr lang="en-GB" sz="1100" dirty="0">
                          <a:effectLst/>
                        </a:rPr>
                        <a:t>Neutrons, energy</a:t>
                      </a:r>
                      <a:br>
                        <a:rPr lang="en-GB" sz="1100" dirty="0">
                          <a:effectLst/>
                        </a:rPr>
                      </a:br>
                      <a:r>
                        <a:rPr lang="en-GB" sz="1100" dirty="0">
                          <a:effectLst/>
                        </a:rPr>
                        <a:t>&lt; 10 </a:t>
                      </a:r>
                      <a:r>
                        <a:rPr lang="en-GB" sz="1100" dirty="0" err="1">
                          <a:effectLst/>
                        </a:rPr>
                        <a:t>keV</a:t>
                      </a:r>
                      <a:r>
                        <a:rPr lang="en-GB" sz="1100" dirty="0">
                          <a:effectLst/>
                        </a:rPr>
                        <a:t/>
                      </a:r>
                      <a:br>
                        <a:rPr lang="en-GB" sz="1100" dirty="0">
                          <a:effectLst/>
                        </a:rPr>
                      </a:br>
                      <a:r>
                        <a:rPr lang="en-GB" sz="1100" dirty="0">
                          <a:effectLst/>
                        </a:rPr>
                        <a:t>&gt; 10 </a:t>
                      </a:r>
                      <a:r>
                        <a:rPr lang="en-GB" sz="1100" dirty="0" err="1">
                          <a:effectLst/>
                        </a:rPr>
                        <a:t>keV</a:t>
                      </a:r>
                      <a:r>
                        <a:rPr lang="en-GB" sz="1100" dirty="0">
                          <a:effectLst/>
                        </a:rPr>
                        <a:t> to 100 </a:t>
                      </a:r>
                      <a:r>
                        <a:rPr lang="en-GB" sz="1100" dirty="0" err="1">
                          <a:effectLst/>
                        </a:rPr>
                        <a:t>keV</a:t>
                      </a:r>
                      <a:r>
                        <a:rPr lang="en-GB" sz="1100" dirty="0">
                          <a:effectLst/>
                        </a:rPr>
                        <a:t/>
                      </a:r>
                      <a:br>
                        <a:rPr lang="en-GB" sz="1100" dirty="0">
                          <a:effectLst/>
                        </a:rPr>
                      </a:br>
                      <a:r>
                        <a:rPr lang="en-GB" sz="1100" dirty="0">
                          <a:effectLst/>
                        </a:rPr>
                        <a:t>&gt; 100 </a:t>
                      </a:r>
                      <a:r>
                        <a:rPr lang="en-GB" sz="1100" dirty="0" err="1">
                          <a:effectLst/>
                        </a:rPr>
                        <a:t>keV</a:t>
                      </a:r>
                      <a:r>
                        <a:rPr lang="en-GB" sz="1100" dirty="0">
                          <a:effectLst/>
                        </a:rPr>
                        <a:t> to 2 MeV</a:t>
                      </a:r>
                      <a:br>
                        <a:rPr lang="en-GB" sz="1100" dirty="0">
                          <a:effectLst/>
                        </a:rPr>
                      </a:br>
                      <a:r>
                        <a:rPr lang="en-GB" sz="1100" dirty="0">
                          <a:effectLst/>
                        </a:rPr>
                        <a:t>&gt; 2 MeV to 20 MeV</a:t>
                      </a:r>
                      <a:br>
                        <a:rPr lang="en-GB" sz="1100" dirty="0">
                          <a:effectLst/>
                        </a:rPr>
                      </a:br>
                      <a:r>
                        <a:rPr lang="en-GB" sz="1100" dirty="0">
                          <a:effectLst/>
                        </a:rPr>
                        <a:t>&gt; 20 MeV</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15000"/>
                        </a:lnSpc>
                        <a:spcAft>
                          <a:spcPts val="1000"/>
                        </a:spcAft>
                      </a:pPr>
                      <a:r>
                        <a:rPr lang="en-GB" sz="1100">
                          <a:effectLst/>
                        </a:rPr>
                        <a:t/>
                      </a:r>
                      <a:br>
                        <a:rPr lang="en-GB" sz="1100">
                          <a:effectLst/>
                        </a:rPr>
                      </a:br>
                      <a:r>
                        <a:rPr lang="en-GB" sz="1100">
                          <a:effectLst/>
                        </a:rPr>
                        <a:t>5</a:t>
                      </a:r>
                      <a:br>
                        <a:rPr lang="en-GB" sz="1100">
                          <a:effectLst/>
                        </a:rPr>
                      </a:br>
                      <a:r>
                        <a:rPr lang="en-GB" sz="1100">
                          <a:effectLst/>
                        </a:rPr>
                        <a:t>10</a:t>
                      </a:r>
                      <a:br>
                        <a:rPr lang="en-GB" sz="1100">
                          <a:effectLst/>
                        </a:rPr>
                      </a:br>
                      <a:r>
                        <a:rPr lang="en-GB" sz="1100">
                          <a:effectLst/>
                        </a:rPr>
                        <a:t>20</a:t>
                      </a:r>
                      <a:br>
                        <a:rPr lang="en-GB" sz="1100">
                          <a:effectLst/>
                        </a:rPr>
                      </a:br>
                      <a:r>
                        <a:rPr lang="en-GB" sz="1100">
                          <a:effectLst/>
                        </a:rPr>
                        <a:t>10</a:t>
                      </a:r>
                      <a:br>
                        <a:rPr lang="en-GB" sz="1100">
                          <a:effectLst/>
                        </a:rPr>
                      </a:br>
                      <a:r>
                        <a:rPr lang="en-GB" sz="1100">
                          <a:effectLst/>
                        </a:rPr>
                        <a:t>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r>
              <a:tr h="370115">
                <a:tc>
                  <a:txBody>
                    <a:bodyPr/>
                    <a:lstStyle/>
                    <a:p>
                      <a:pPr>
                        <a:lnSpc>
                          <a:spcPct val="115000"/>
                        </a:lnSpc>
                        <a:spcAft>
                          <a:spcPts val="1000"/>
                        </a:spcAft>
                      </a:pPr>
                      <a:r>
                        <a:rPr lang="en-GB" sz="1100">
                          <a:effectLst/>
                        </a:rPr>
                        <a:t>Alpha particles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15000"/>
                        </a:lnSpc>
                        <a:spcAft>
                          <a:spcPts val="1000"/>
                        </a:spcAft>
                      </a:pPr>
                      <a:r>
                        <a:rPr lang="en-GB" sz="1100" dirty="0">
                          <a:effectLst/>
                        </a:rPr>
                        <a:t>20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r>
            </a:tbl>
          </a:graphicData>
        </a:graphic>
      </p:graphicFrame>
      <p:sp>
        <p:nvSpPr>
          <p:cNvPr id="2" name="TextBox 1"/>
          <p:cNvSpPr txBox="1"/>
          <p:nvPr/>
        </p:nvSpPr>
        <p:spPr>
          <a:xfrm>
            <a:off x="3694176" y="438912"/>
            <a:ext cx="5962081" cy="646331"/>
          </a:xfrm>
          <a:prstGeom prst="rect">
            <a:avLst/>
          </a:prstGeom>
          <a:noFill/>
        </p:spPr>
        <p:txBody>
          <a:bodyPr wrap="none" rtlCol="0">
            <a:spAutoFit/>
          </a:bodyPr>
          <a:lstStyle/>
          <a:p>
            <a:r>
              <a:rPr lang="en-GB" sz="3600" dirty="0" smtClean="0">
                <a:solidFill>
                  <a:schemeClr val="accent1">
                    <a:lumMod val="50000"/>
                  </a:schemeClr>
                </a:solidFill>
              </a:rPr>
              <a:t>A note /reminder) about doses</a:t>
            </a:r>
            <a:endParaRPr lang="en-GB" sz="3600"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8857C90E-F3D8-4F4A-854A-B481E28F12AD}" type="slidenum">
              <a:rPr lang="en-GB" smtClean="0"/>
              <a:t>11</a:t>
            </a:fld>
            <a:endParaRPr lang="en-GB"/>
          </a:p>
        </p:txBody>
      </p:sp>
    </p:spTree>
    <p:extLst>
      <p:ext uri="{BB962C8B-B14F-4D97-AF65-F5344CB8AC3E}">
        <p14:creationId xmlns:p14="http://schemas.microsoft.com/office/powerpoint/2010/main" val="337980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1764792" y="102782"/>
            <a:ext cx="8778240" cy="6866028"/>
          </a:xfrm>
          <a:prstGeom prst="rect">
            <a:avLst/>
          </a:prstGeom>
        </p:spPr>
      </p:pic>
      <p:cxnSp>
        <p:nvCxnSpPr>
          <p:cNvPr id="6" name="Straight Connector 5"/>
          <p:cNvCxnSpPr/>
          <p:nvPr/>
        </p:nvCxnSpPr>
        <p:spPr>
          <a:xfrm>
            <a:off x="3623094" y="6858000"/>
            <a:ext cx="7936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8857C90E-F3D8-4F4A-854A-B481E28F12AD}" type="slidenum">
              <a:rPr lang="en-GB" smtClean="0"/>
              <a:t>12</a:t>
            </a:fld>
            <a:endParaRPr lang="en-GB"/>
          </a:p>
        </p:txBody>
      </p:sp>
    </p:spTree>
    <p:extLst>
      <p:ext uri="{BB962C8B-B14F-4D97-AF65-F5344CB8AC3E}">
        <p14:creationId xmlns:p14="http://schemas.microsoft.com/office/powerpoint/2010/main" val="3573540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327965"/>
            <a:ext cx="9144000" cy="1655762"/>
          </a:xfrm>
        </p:spPr>
        <p:txBody>
          <a:bodyPr/>
          <a:lstStyle/>
          <a:p>
            <a:pPr algn="l"/>
            <a:r>
              <a:rPr lang="en-GB" u="sng" dirty="0" smtClean="0">
                <a:solidFill>
                  <a:schemeClr val="accent1">
                    <a:lumMod val="75000"/>
                  </a:schemeClr>
                </a:solidFill>
              </a:rPr>
              <a:t>Recall</a:t>
            </a:r>
            <a:r>
              <a:rPr lang="en-GB" dirty="0" smtClean="0">
                <a:solidFill>
                  <a:schemeClr val="accent1">
                    <a:lumMod val="75000"/>
                  </a:schemeClr>
                </a:solidFill>
              </a:rPr>
              <a:t>: </a:t>
            </a:r>
            <a:r>
              <a:rPr lang="en-GB" dirty="0" err="1">
                <a:solidFill>
                  <a:schemeClr val="accent1">
                    <a:lumMod val="75000"/>
                  </a:schemeClr>
                </a:solidFill>
              </a:rPr>
              <a:t>Hysterosalpingography</a:t>
            </a:r>
            <a:r>
              <a:rPr lang="en-GB" dirty="0">
                <a:solidFill>
                  <a:schemeClr val="accent1">
                    <a:lumMod val="75000"/>
                  </a:schemeClr>
                </a:solidFill>
              </a:rPr>
              <a:t> is a specialised form of X-ray that produces images of the parts of a woman's body needed to have a baby (reproductive tract). It helps to assess the size and shape of your womb (uterus). It can also assist in checking that your Fallopian tubes are open.</a:t>
            </a:r>
          </a:p>
        </p:txBody>
      </p:sp>
      <p:sp>
        <p:nvSpPr>
          <p:cNvPr id="4" name="TextBox 3"/>
          <p:cNvSpPr txBox="1"/>
          <p:nvPr/>
        </p:nvSpPr>
        <p:spPr>
          <a:xfrm>
            <a:off x="1781091" y="4158532"/>
            <a:ext cx="8213699" cy="923330"/>
          </a:xfrm>
          <a:prstGeom prst="rect">
            <a:avLst/>
          </a:prstGeom>
          <a:noFill/>
        </p:spPr>
        <p:txBody>
          <a:bodyPr wrap="square" rtlCol="0">
            <a:spAutoFit/>
          </a:bodyPr>
          <a:lstStyle/>
          <a:p>
            <a:r>
              <a:rPr lang="en-GB" dirty="0" err="1"/>
              <a:t>Hysterosalpingography</a:t>
            </a:r>
            <a:r>
              <a:rPr lang="en-GB" dirty="0"/>
              <a:t> is commonly used in women who are having </a:t>
            </a:r>
            <a:r>
              <a:rPr lang="en-GB" dirty="0">
                <a:hlinkClick r:id="rId2"/>
              </a:rPr>
              <a:t>difficulty becoming pregnant</a:t>
            </a:r>
            <a:r>
              <a:rPr lang="en-GB" dirty="0"/>
              <a:t>. This test allows the doctor to assess the shape and structure of the womb (uterus) and any scarring in the region.</a:t>
            </a:r>
          </a:p>
        </p:txBody>
      </p:sp>
    </p:spTree>
    <p:extLst>
      <p:ext uri="{BB962C8B-B14F-4D97-AF65-F5344CB8AC3E}">
        <p14:creationId xmlns:p14="http://schemas.microsoft.com/office/powerpoint/2010/main" val="3564926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37147"/>
            <a:ext cx="9144000" cy="2387600"/>
          </a:xfrm>
        </p:spPr>
        <p:txBody>
          <a:bodyPr/>
          <a:lstStyle/>
          <a:p>
            <a:r>
              <a:rPr lang="en-GB" dirty="0" smtClean="0">
                <a:solidFill>
                  <a:srgbClr val="C00000"/>
                </a:solidFill>
              </a:rPr>
              <a:t>At this time it was the only low dose electronic imager!</a:t>
            </a:r>
            <a:endParaRPr lang="en-GB" dirty="0">
              <a:solidFill>
                <a:srgbClr val="C00000"/>
              </a:solidFill>
            </a:endParaRPr>
          </a:p>
        </p:txBody>
      </p:sp>
      <p:sp>
        <p:nvSpPr>
          <p:cNvPr id="3" name="Subtitle 2"/>
          <p:cNvSpPr>
            <a:spLocks noGrp="1"/>
          </p:cNvSpPr>
          <p:nvPr>
            <p:ph type="subTitle" idx="1"/>
          </p:nvPr>
        </p:nvSpPr>
        <p:spPr>
          <a:xfrm>
            <a:off x="1999488" y="3976942"/>
            <a:ext cx="9144000" cy="1655762"/>
          </a:xfrm>
        </p:spPr>
        <p:txBody>
          <a:bodyPr/>
          <a:lstStyle/>
          <a:p>
            <a:endParaRPr lang="en-GB" dirty="0" smtClean="0"/>
          </a:p>
          <a:p>
            <a:pPr algn="l"/>
            <a:r>
              <a:rPr lang="en-GB" dirty="0" smtClean="0"/>
              <a:t>Commercial devise were installed in more than</a:t>
            </a:r>
          </a:p>
          <a:p>
            <a:pPr algn="l"/>
            <a:r>
              <a:rPr lang="en-GB" dirty="0" smtClean="0"/>
              <a:t> in 50 Russian clinics</a:t>
            </a:r>
            <a:endParaRPr lang="en-GB" dirty="0"/>
          </a:p>
        </p:txBody>
      </p:sp>
      <p:pic>
        <p:nvPicPr>
          <p:cNvPr id="6146" name="Picture 2" descr="http://smiles2geaux.org/wp-content/uploads/2013/04/MobileClinic_April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599" y="4002511"/>
            <a:ext cx="3831209" cy="28938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857C90E-F3D8-4F4A-854A-B481E28F12AD}" type="slidenum">
              <a:rPr lang="en-GB" smtClean="0"/>
              <a:t>14</a:t>
            </a:fld>
            <a:endParaRPr lang="en-GB"/>
          </a:p>
        </p:txBody>
      </p:sp>
    </p:spTree>
    <p:extLst>
      <p:ext uri="{BB962C8B-B14F-4D97-AF65-F5344CB8AC3E}">
        <p14:creationId xmlns:p14="http://schemas.microsoft.com/office/powerpoint/2010/main" val="1857316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solidFill>
                  <a:schemeClr val="accent1">
                    <a:lumMod val="75000"/>
                  </a:schemeClr>
                </a:solidFill>
              </a:rPr>
              <a:t>Low dose fluorography based on high pressure microstrip counters</a:t>
            </a:r>
            <a:endParaRPr lang="en-GB" dirty="0">
              <a:solidFill>
                <a:schemeClr val="accent1">
                  <a:lumMod val="75000"/>
                </a:schemeClr>
              </a:solidFill>
            </a:endParaRPr>
          </a:p>
        </p:txBody>
      </p:sp>
      <p:sp>
        <p:nvSpPr>
          <p:cNvPr id="3" name="Subtitle 2"/>
          <p:cNvSpPr>
            <a:spLocks noGrp="1"/>
          </p:cNvSpPr>
          <p:nvPr>
            <p:ph type="subTitle" idx="1"/>
          </p:nvPr>
        </p:nvSpPr>
        <p:spPr/>
        <p:txBody>
          <a:bodyPr/>
          <a:lstStyle/>
          <a:p>
            <a:endParaRPr lang="en-GB" dirty="0"/>
          </a:p>
        </p:txBody>
      </p:sp>
      <p:sp>
        <p:nvSpPr>
          <p:cNvPr id="4" name="Slide Number Placeholder 3"/>
          <p:cNvSpPr>
            <a:spLocks noGrp="1"/>
          </p:cNvSpPr>
          <p:nvPr>
            <p:ph type="sldNum" sz="quarter" idx="12"/>
          </p:nvPr>
        </p:nvSpPr>
        <p:spPr/>
        <p:txBody>
          <a:bodyPr/>
          <a:lstStyle/>
          <a:p>
            <a:fld id="{8857C90E-F3D8-4F4A-854A-B481E28F12AD}" type="slidenum">
              <a:rPr lang="en-GB" smtClean="0"/>
              <a:t>15</a:t>
            </a:fld>
            <a:endParaRPr lang="en-GB"/>
          </a:p>
        </p:txBody>
      </p:sp>
    </p:spTree>
    <p:extLst>
      <p:ext uri="{BB962C8B-B14F-4D97-AF65-F5344CB8AC3E}">
        <p14:creationId xmlns:p14="http://schemas.microsoft.com/office/powerpoint/2010/main" val="2927535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
            <a:ext cx="9005888" cy="6912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16</a:t>
            </a:fld>
            <a:endParaRPr lang="en-GB"/>
          </a:p>
        </p:txBody>
      </p:sp>
    </p:spTree>
    <p:extLst>
      <p:ext uri="{BB962C8B-B14F-4D97-AF65-F5344CB8AC3E}">
        <p14:creationId xmlns:p14="http://schemas.microsoft.com/office/powerpoint/2010/main" val="1544110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00" y="0"/>
            <a:ext cx="8929688" cy="7077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17</a:t>
            </a:fld>
            <a:endParaRPr lang="en-GB"/>
          </a:p>
        </p:txBody>
      </p:sp>
    </p:spTree>
    <p:extLst>
      <p:ext uri="{BB962C8B-B14F-4D97-AF65-F5344CB8AC3E}">
        <p14:creationId xmlns:p14="http://schemas.microsoft.com/office/powerpoint/2010/main" val="36007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599" y="0"/>
            <a:ext cx="8429625" cy="6939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18</a:t>
            </a:fld>
            <a:endParaRPr lang="en-GB"/>
          </a:p>
        </p:txBody>
      </p:sp>
    </p:spTree>
    <p:extLst>
      <p:ext uri="{BB962C8B-B14F-4D97-AF65-F5344CB8AC3E}">
        <p14:creationId xmlns:p14="http://schemas.microsoft.com/office/powerpoint/2010/main" val="1291073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0"/>
            <a:ext cx="9996488" cy="686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19</a:t>
            </a:fld>
            <a:endParaRPr lang="en-GB"/>
          </a:p>
        </p:txBody>
      </p:sp>
    </p:spTree>
    <p:extLst>
      <p:ext uri="{BB962C8B-B14F-4D97-AF65-F5344CB8AC3E}">
        <p14:creationId xmlns:p14="http://schemas.microsoft.com/office/powerpoint/2010/main" val="329718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75000"/>
                  </a:schemeClr>
                </a:solidFill>
              </a:rPr>
              <a:t>Application </a:t>
            </a:r>
            <a:r>
              <a:rPr lang="en-GB" smtClean="0">
                <a:solidFill>
                  <a:schemeClr val="accent1">
                    <a:lumMod val="75000"/>
                  </a:schemeClr>
                </a:solidFill>
              </a:rPr>
              <a:t>in </a:t>
            </a:r>
            <a:r>
              <a:rPr lang="en-GB" smtClean="0">
                <a:solidFill>
                  <a:schemeClr val="accent1">
                    <a:lumMod val="75000"/>
                  </a:schemeClr>
                </a:solidFill>
              </a:rPr>
              <a:t>medicine</a:t>
            </a:r>
            <a:endParaRPr lang="en-GB" dirty="0">
              <a:solidFill>
                <a:schemeClr val="accent1">
                  <a:lumMod val="75000"/>
                </a:schemeClr>
              </a:solidFill>
            </a:endParaRPr>
          </a:p>
        </p:txBody>
      </p:sp>
      <p:sp>
        <p:nvSpPr>
          <p:cNvPr id="3" name="Subtitle 2"/>
          <p:cNvSpPr>
            <a:spLocks noGrp="1"/>
          </p:cNvSpPr>
          <p:nvPr>
            <p:ph type="subTitle" idx="1"/>
          </p:nvPr>
        </p:nvSpPr>
        <p:spPr/>
        <p:txBody>
          <a:bodyPr/>
          <a:lstStyle/>
          <a:p>
            <a:r>
              <a:rPr lang="en-GB" dirty="0" smtClean="0"/>
              <a:t>(just a few examples)</a:t>
            </a:r>
            <a:endParaRPr lang="en-GB" dirty="0"/>
          </a:p>
        </p:txBody>
      </p:sp>
      <p:sp>
        <p:nvSpPr>
          <p:cNvPr id="4" name="Rectangle 3"/>
          <p:cNvSpPr/>
          <p:nvPr/>
        </p:nvSpPr>
        <p:spPr>
          <a:xfrm>
            <a:off x="5153051" y="1200847"/>
            <a:ext cx="1904239" cy="923330"/>
          </a:xfrm>
          <a:prstGeom prst="rect">
            <a:avLst/>
          </a:prstGeom>
        </p:spPr>
        <p:txBody>
          <a:bodyPr wrap="none">
            <a:spAutoFit/>
          </a:bodyPr>
          <a:lstStyle/>
          <a:p>
            <a:r>
              <a:rPr lang="en-GB" sz="5400" u="sng" dirty="0">
                <a:solidFill>
                  <a:srgbClr val="0000FF"/>
                </a:solidFill>
              </a:rPr>
              <a:t>Part-X</a:t>
            </a:r>
            <a:endParaRPr lang="en-GB" sz="5400" dirty="0"/>
          </a:p>
        </p:txBody>
      </p:sp>
    </p:spTree>
    <p:extLst>
      <p:ext uri="{BB962C8B-B14F-4D97-AF65-F5344CB8AC3E}">
        <p14:creationId xmlns:p14="http://schemas.microsoft.com/office/powerpoint/2010/main" val="1201550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25445"/>
            <a:ext cx="9144000" cy="2387600"/>
          </a:xfrm>
        </p:spPr>
        <p:txBody>
          <a:bodyPr>
            <a:normAutofit fontScale="90000"/>
          </a:bodyPr>
          <a:lstStyle/>
          <a:p>
            <a:r>
              <a:rPr lang="en-GB" dirty="0" smtClean="0">
                <a:solidFill>
                  <a:schemeClr val="accent1">
                    <a:lumMod val="50000"/>
                  </a:schemeClr>
                </a:solidFill>
              </a:rPr>
              <a:t>The </a:t>
            </a:r>
            <a:r>
              <a:rPr lang="en-GB" dirty="0">
                <a:solidFill>
                  <a:schemeClr val="accent1">
                    <a:lumMod val="50000"/>
                  </a:schemeClr>
                </a:solidFill>
              </a:rPr>
              <a:t>F</a:t>
            </a:r>
            <a:r>
              <a:rPr lang="en-GB" dirty="0" smtClean="0">
                <a:solidFill>
                  <a:schemeClr val="accent1">
                    <a:lumMod val="50000"/>
                  </a:schemeClr>
                </a:solidFill>
              </a:rPr>
              <a:t>rench Company Biospace developed a similar devices based on high-pressure MICROMEGAS</a:t>
            </a:r>
            <a:endParaRPr lang="en-GB"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8857C90E-F3D8-4F4A-854A-B481E28F12AD}" type="slidenum">
              <a:rPr lang="en-GB" smtClean="0"/>
              <a:t>20</a:t>
            </a:fld>
            <a:endParaRPr lang="en-GB" dirty="0"/>
          </a:p>
        </p:txBody>
      </p:sp>
      <p:sp>
        <p:nvSpPr>
          <p:cNvPr id="5" name="Rectangle 4"/>
          <p:cNvSpPr/>
          <p:nvPr/>
        </p:nvSpPr>
        <p:spPr>
          <a:xfrm>
            <a:off x="2955515" y="4882303"/>
            <a:ext cx="6798784" cy="523220"/>
          </a:xfrm>
          <a:prstGeom prst="rect">
            <a:avLst/>
          </a:prstGeom>
        </p:spPr>
        <p:txBody>
          <a:bodyPr wrap="none">
            <a:spAutoFit/>
          </a:bodyPr>
          <a:lstStyle/>
          <a:p>
            <a:r>
              <a:rPr lang="en-GB" sz="2800" dirty="0" smtClean="0">
                <a:solidFill>
                  <a:srgbClr val="C00000"/>
                </a:solidFill>
              </a:rPr>
              <a:t>They are In operation </a:t>
            </a:r>
            <a:r>
              <a:rPr lang="en-GB" sz="2800" dirty="0">
                <a:solidFill>
                  <a:srgbClr val="C00000"/>
                </a:solidFill>
              </a:rPr>
              <a:t>in several French clinics</a:t>
            </a:r>
          </a:p>
        </p:txBody>
      </p:sp>
    </p:spTree>
    <p:extLst>
      <p:ext uri="{BB962C8B-B14F-4D97-AF65-F5344CB8AC3E}">
        <p14:creationId xmlns:p14="http://schemas.microsoft.com/office/powerpoint/2010/main" val="1181267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endParaRPr lang="en-US"/>
          </a:p>
        </p:txBody>
      </p:sp>
      <p:sp>
        <p:nvSpPr>
          <p:cNvPr id="9219" name="Rectangle 3"/>
          <p:cNvSpPr>
            <a:spLocks noGrp="1" noChangeArrowheads="1"/>
          </p:cNvSpPr>
          <p:nvPr>
            <p:ph type="subTitle" idx="1"/>
          </p:nvPr>
        </p:nvSpPr>
        <p:spPr/>
        <p:txBody>
          <a:bodyPr/>
          <a:lstStyle/>
          <a:p>
            <a:endParaRPr lang="en-US"/>
          </a:p>
        </p:txBody>
      </p:sp>
      <p:pic>
        <p:nvPicPr>
          <p:cNvPr id="9220" name="Picture 4"/>
          <p:cNvPicPr>
            <a:picLocks noChangeAspect="1" noChangeArrowheads="1"/>
          </p:cNvPicPr>
          <p:nvPr/>
        </p:nvPicPr>
        <p:blipFill>
          <a:blip r:embed="rId2" cstate="print"/>
          <a:srcRect/>
          <a:stretch>
            <a:fillRect/>
          </a:stretch>
        </p:blipFill>
        <p:spPr bwMode="auto">
          <a:xfrm>
            <a:off x="1032934" y="884239"/>
            <a:ext cx="10124017" cy="5095875"/>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8857C90E-F3D8-4F4A-854A-B481E28F12AD}" type="slidenum">
              <a:rPr lang="en-GB" smtClean="0"/>
              <a:t>21</a:t>
            </a:fld>
            <a:endParaRPr lang="en-GB"/>
          </a:p>
        </p:txBody>
      </p:sp>
    </p:spTree>
    <p:extLst>
      <p:ext uri="{BB962C8B-B14F-4D97-AF65-F5344CB8AC3E}">
        <p14:creationId xmlns:p14="http://schemas.microsoft.com/office/powerpoint/2010/main" val="1655533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p:txBody>
          <a:bodyPr/>
          <a:lstStyle/>
          <a:p>
            <a:endParaRPr lang="en-US"/>
          </a:p>
        </p:txBody>
      </p:sp>
      <p:sp>
        <p:nvSpPr>
          <p:cNvPr id="10243" name="Rectangle 3"/>
          <p:cNvSpPr>
            <a:spLocks noGrp="1" noChangeArrowheads="1"/>
          </p:cNvSpPr>
          <p:nvPr>
            <p:ph type="subTitle" idx="1"/>
          </p:nvPr>
        </p:nvSpPr>
        <p:spPr/>
        <p:txBody>
          <a:bodyPr/>
          <a:lstStyle/>
          <a:p>
            <a:endParaRPr lang="en-US"/>
          </a:p>
        </p:txBody>
      </p:sp>
      <p:pic>
        <p:nvPicPr>
          <p:cNvPr id="10244" name="Picture 4"/>
          <p:cNvPicPr>
            <a:picLocks noChangeAspect="1" noChangeArrowheads="1"/>
          </p:cNvPicPr>
          <p:nvPr/>
        </p:nvPicPr>
        <p:blipFill>
          <a:blip r:embed="rId2" cstate="print"/>
          <a:srcRect/>
          <a:stretch>
            <a:fillRect/>
          </a:stretch>
        </p:blipFill>
        <p:spPr bwMode="auto">
          <a:xfrm>
            <a:off x="657855" y="417448"/>
            <a:ext cx="10876290" cy="6166232"/>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8857C90E-F3D8-4F4A-854A-B481E28F12AD}" type="slidenum">
              <a:rPr lang="en-GB" smtClean="0"/>
              <a:t>22</a:t>
            </a:fld>
            <a:endParaRPr lang="en-GB"/>
          </a:p>
        </p:txBody>
      </p:sp>
    </p:spTree>
    <p:extLst>
      <p:ext uri="{BB962C8B-B14F-4D97-AF65-F5344CB8AC3E}">
        <p14:creationId xmlns:p14="http://schemas.microsoft.com/office/powerpoint/2010/main" val="3538272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a:xfrm>
            <a:off x="1524000" y="4409936"/>
            <a:ext cx="9144000" cy="1655762"/>
          </a:xfrm>
        </p:spPr>
        <p:txBody>
          <a:bodyPr/>
          <a:lstStyle/>
          <a:p>
            <a:r>
              <a:rPr lang="en-GB" dirty="0">
                <a:solidFill>
                  <a:schemeClr val="accent1">
                    <a:lumMod val="50000"/>
                  </a:schemeClr>
                </a:solidFill>
              </a:rPr>
              <a:t>The Radiographic image of a vertebra taken by MICROMEGAS</a:t>
            </a:r>
            <a:r>
              <a:rPr lang="en-GB" dirty="0"/>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50" y="1025665"/>
            <a:ext cx="5219700"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23</a:t>
            </a:fld>
            <a:endParaRPr lang="en-GB"/>
          </a:p>
        </p:txBody>
      </p:sp>
    </p:spTree>
    <p:extLst>
      <p:ext uri="{BB962C8B-B14F-4D97-AF65-F5344CB8AC3E}">
        <p14:creationId xmlns:p14="http://schemas.microsoft.com/office/powerpoint/2010/main" val="2087332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50000"/>
                  </a:schemeClr>
                </a:solidFill>
              </a:rPr>
              <a:t>Digital mammography</a:t>
            </a:r>
            <a:endParaRPr lang="en-GB" dirty="0">
              <a:solidFill>
                <a:schemeClr val="accent1">
                  <a:lumMod val="50000"/>
                </a:schemeClr>
              </a:solidFill>
            </a:endParaRPr>
          </a:p>
        </p:txBody>
      </p:sp>
      <p:sp>
        <p:nvSpPr>
          <p:cNvPr id="3" name="Subtitle 2"/>
          <p:cNvSpPr>
            <a:spLocks noGrp="1"/>
          </p:cNvSpPr>
          <p:nvPr>
            <p:ph type="subTitle" idx="1"/>
          </p:nvPr>
        </p:nvSpPr>
        <p:spPr/>
        <p:txBody>
          <a:bodyPr/>
          <a:lstStyle/>
          <a:p>
            <a:r>
              <a:rPr lang="en-GB" dirty="0" smtClean="0"/>
              <a:t>Pioneering work of </a:t>
            </a:r>
            <a:r>
              <a:rPr lang="en-GB" dirty="0" err="1" smtClean="0">
                <a:solidFill>
                  <a:srgbClr val="C00000"/>
                </a:solidFill>
              </a:rPr>
              <a:t>XC</a:t>
            </a:r>
            <a:r>
              <a:rPr lang="en-GB" dirty="0" err="1" smtClean="0"/>
              <a:t>ounter</a:t>
            </a:r>
            <a:r>
              <a:rPr lang="en-GB" dirty="0" smtClean="0"/>
              <a:t> AB, Sweden)</a:t>
            </a:r>
            <a:endParaRPr lang="en-GB" dirty="0"/>
          </a:p>
        </p:txBody>
      </p:sp>
      <p:sp>
        <p:nvSpPr>
          <p:cNvPr id="4" name="Slide Number Placeholder 3"/>
          <p:cNvSpPr>
            <a:spLocks noGrp="1"/>
          </p:cNvSpPr>
          <p:nvPr>
            <p:ph type="sldNum" sz="quarter" idx="12"/>
          </p:nvPr>
        </p:nvSpPr>
        <p:spPr/>
        <p:txBody>
          <a:bodyPr/>
          <a:lstStyle/>
          <a:p>
            <a:fld id="{8857C90E-F3D8-4F4A-854A-B481E28F12AD}" type="slidenum">
              <a:rPr lang="en-GB" smtClean="0"/>
              <a:t>24</a:t>
            </a:fld>
            <a:endParaRPr lang="en-GB"/>
          </a:p>
        </p:txBody>
      </p:sp>
    </p:spTree>
    <p:extLst>
      <p:ext uri="{BB962C8B-B14F-4D97-AF65-F5344CB8AC3E}">
        <p14:creationId xmlns:p14="http://schemas.microsoft.com/office/powerpoint/2010/main" val="6433719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18" y="-1185640"/>
            <a:ext cx="11182388" cy="2305312"/>
          </a:xfrm>
        </p:spPr>
        <p:txBody>
          <a:bodyPr>
            <a:normAutofit/>
          </a:bodyPr>
          <a:lstStyle/>
          <a:p>
            <a:r>
              <a:rPr lang="en-GB" sz="5400" dirty="0" smtClean="0">
                <a:solidFill>
                  <a:schemeClr val="accent1">
                    <a:lumMod val="50000"/>
                  </a:schemeClr>
                </a:solidFill>
              </a:rPr>
              <a:t>Conventional film mammography</a:t>
            </a:r>
            <a:endParaRPr lang="en-GB" sz="5400" dirty="0">
              <a:solidFill>
                <a:schemeClr val="accent1">
                  <a:lumMod val="50000"/>
                </a:schemeClr>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794" y="1091565"/>
            <a:ext cx="5800725"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fitsweb.uchc.edu/student/selectives/Luzietti/images/breast/mammography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949" y="1982176"/>
            <a:ext cx="2847975" cy="2238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mmogram showing calcif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614" y="4435157"/>
            <a:ext cx="1562100" cy="19716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857C90E-F3D8-4F4A-854A-B481E28F12AD}" type="slidenum">
              <a:rPr lang="en-GB" smtClean="0"/>
              <a:t>25</a:t>
            </a:fld>
            <a:endParaRPr lang="en-GB" dirty="0"/>
          </a:p>
        </p:txBody>
      </p:sp>
    </p:spTree>
    <p:extLst>
      <p:ext uri="{BB962C8B-B14F-4D97-AF65-F5344CB8AC3E}">
        <p14:creationId xmlns:p14="http://schemas.microsoft.com/office/powerpoint/2010/main" val="42763754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880" y="1"/>
            <a:ext cx="9704494" cy="71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26</a:t>
            </a:fld>
            <a:endParaRPr lang="en-GB" dirty="0"/>
          </a:p>
        </p:txBody>
      </p:sp>
    </p:spTree>
    <p:extLst>
      <p:ext uri="{BB962C8B-B14F-4D97-AF65-F5344CB8AC3E}">
        <p14:creationId xmlns:p14="http://schemas.microsoft.com/office/powerpoint/2010/main" val="14775257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12502" y="439986"/>
            <a:ext cx="9144000" cy="2387600"/>
          </a:xfrm>
        </p:spPr>
        <p:txBody>
          <a:bodyPr/>
          <a:lstStyle/>
          <a:p>
            <a:r>
              <a:rPr lang="en-GB" dirty="0" smtClean="0">
                <a:solidFill>
                  <a:schemeClr val="accent1">
                    <a:lumMod val="50000"/>
                  </a:schemeClr>
                </a:solidFill>
              </a:rPr>
              <a:t>Limits</a:t>
            </a:r>
            <a:endParaRPr lang="en-GB" dirty="0">
              <a:solidFill>
                <a:schemeClr val="accent1">
                  <a:lumMod val="50000"/>
                </a:schemeClr>
              </a:solidFill>
            </a:endParaRPr>
          </a:p>
        </p:txBody>
      </p:sp>
      <p:sp>
        <p:nvSpPr>
          <p:cNvPr id="3" name="Subtitle 2"/>
          <p:cNvSpPr>
            <a:spLocks noGrp="1"/>
          </p:cNvSpPr>
          <p:nvPr>
            <p:ph type="subTitle" idx="1"/>
          </p:nvPr>
        </p:nvSpPr>
        <p:spPr>
          <a:xfrm>
            <a:off x="6888480" y="4577398"/>
            <a:ext cx="4831080" cy="1655762"/>
          </a:xfrm>
        </p:spPr>
        <p:txBody>
          <a:bodyPr/>
          <a:lstStyle/>
          <a:p>
            <a:pPr algn="l"/>
            <a:r>
              <a:rPr lang="en-GB" dirty="0" smtClean="0"/>
              <a:t>LSF-a </a:t>
            </a:r>
            <a:r>
              <a:rPr lang="en-GB" dirty="0"/>
              <a:t>graph obtained from the image of a narrow line, which quantifies the amount of blur produced by an imaging system</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642938"/>
            <a:ext cx="56388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8857C90E-F3D8-4F4A-854A-B481E28F12AD}" type="slidenum">
              <a:rPr lang="en-GB" smtClean="0"/>
              <a:t>27</a:t>
            </a:fld>
            <a:endParaRPr lang="en-GB" dirty="0"/>
          </a:p>
        </p:txBody>
      </p:sp>
    </p:spTree>
    <p:extLst>
      <p:ext uri="{BB962C8B-B14F-4D97-AF65-F5344CB8AC3E}">
        <p14:creationId xmlns:p14="http://schemas.microsoft.com/office/powerpoint/2010/main" val="1539339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9216" y="1106068"/>
            <a:ext cx="9144000" cy="2387600"/>
          </a:xfrm>
        </p:spPr>
        <p:txBody>
          <a:bodyPr/>
          <a:lstStyle/>
          <a:p>
            <a:r>
              <a:rPr lang="en-GB" dirty="0" err="1" smtClean="0">
                <a:solidFill>
                  <a:srgbClr val="C00000"/>
                </a:solidFill>
              </a:rPr>
              <a:t>XC</a:t>
            </a:r>
            <a:r>
              <a:rPr lang="en-GB" dirty="0" err="1" smtClean="0"/>
              <a:t>ounter</a:t>
            </a:r>
            <a:r>
              <a:rPr lang="en-GB" dirty="0" smtClean="0"/>
              <a:t> approach</a:t>
            </a:r>
            <a:endParaRPr lang="en-GB" dirty="0"/>
          </a:p>
        </p:txBody>
      </p:sp>
      <p:sp>
        <p:nvSpPr>
          <p:cNvPr id="3" name="Subtitle 2"/>
          <p:cNvSpPr>
            <a:spLocks noGrp="1"/>
          </p:cNvSpPr>
          <p:nvPr>
            <p:ph type="subTitle" idx="1"/>
          </p:nvPr>
        </p:nvSpPr>
        <p:spPr/>
        <p:txBody>
          <a:bodyPr/>
          <a:lstStyle/>
          <a:p>
            <a:endParaRPr lang="en-GB"/>
          </a:p>
        </p:txBody>
      </p:sp>
      <p:pic>
        <p:nvPicPr>
          <p:cNvPr id="4098" name="Picture 2" descr="headquar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770" y="134938"/>
            <a:ext cx="2019300" cy="37814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8857C90E-F3D8-4F4A-854A-B481E28F12AD}" type="slidenum">
              <a:rPr lang="en-GB" smtClean="0"/>
              <a:t>28</a:t>
            </a:fld>
            <a:endParaRPr lang="en-GB"/>
          </a:p>
        </p:txBody>
      </p:sp>
    </p:spTree>
    <p:extLst>
      <p:ext uri="{BB962C8B-B14F-4D97-AF65-F5344CB8AC3E}">
        <p14:creationId xmlns:p14="http://schemas.microsoft.com/office/powerpoint/2010/main" val="4090857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609600"/>
            <a:ext cx="1015365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29</a:t>
            </a:fld>
            <a:endParaRPr lang="en-GB"/>
          </a:p>
        </p:txBody>
      </p:sp>
    </p:spTree>
    <p:extLst>
      <p:ext uri="{BB962C8B-B14F-4D97-AF65-F5344CB8AC3E}">
        <p14:creationId xmlns:p14="http://schemas.microsoft.com/office/powerpoint/2010/main" val="2542810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75000"/>
                  </a:schemeClr>
                </a:solidFill>
              </a:rPr>
              <a:t>Commercial MWPC-based</a:t>
            </a:r>
            <a:br>
              <a:rPr lang="en-GB" dirty="0" smtClean="0">
                <a:solidFill>
                  <a:schemeClr val="accent1">
                    <a:lumMod val="75000"/>
                  </a:schemeClr>
                </a:solidFill>
              </a:rPr>
            </a:br>
            <a:r>
              <a:rPr lang="en-GB" dirty="0" smtClean="0">
                <a:solidFill>
                  <a:schemeClr val="accent1">
                    <a:lumMod val="75000"/>
                  </a:schemeClr>
                </a:solidFill>
              </a:rPr>
              <a:t> x-ray scanners</a:t>
            </a:r>
            <a:endParaRPr lang="en-GB" dirty="0">
              <a:solidFill>
                <a:schemeClr val="accent1">
                  <a:lumMod val="75000"/>
                </a:schemeClr>
              </a:solidFill>
            </a:endParaRPr>
          </a:p>
        </p:txBody>
      </p:sp>
      <p:sp>
        <p:nvSpPr>
          <p:cNvPr id="3" name="Subtitle 2"/>
          <p:cNvSpPr>
            <a:spLocks noGrp="1"/>
          </p:cNvSpPr>
          <p:nvPr>
            <p:ph type="subTitle" idx="1"/>
          </p:nvPr>
        </p:nvSpPr>
        <p:spPr/>
        <p:txBody>
          <a:bodyPr/>
          <a:lstStyle/>
          <a:p>
            <a:r>
              <a:rPr lang="en-GB" dirty="0" smtClean="0">
                <a:solidFill>
                  <a:srgbClr val="C00000"/>
                </a:solidFill>
              </a:rPr>
              <a:t>(Early </a:t>
            </a:r>
            <a:r>
              <a:rPr lang="en-GB" dirty="0">
                <a:solidFill>
                  <a:srgbClr val="C00000"/>
                </a:solidFill>
              </a:rPr>
              <a:t>commercial </a:t>
            </a:r>
            <a:r>
              <a:rPr lang="en-GB" dirty="0" smtClean="0">
                <a:solidFill>
                  <a:srgbClr val="C00000"/>
                </a:solidFill>
              </a:rPr>
              <a:t>designs, </a:t>
            </a:r>
            <a:r>
              <a:rPr lang="en-GB" dirty="0">
                <a:solidFill>
                  <a:srgbClr val="C00000"/>
                </a:solidFill>
              </a:rPr>
              <a:t>based on </a:t>
            </a:r>
            <a:r>
              <a:rPr lang="en-GB" dirty="0" smtClean="0">
                <a:solidFill>
                  <a:srgbClr val="C00000"/>
                </a:solidFill>
              </a:rPr>
              <a:t>MWPC)</a:t>
            </a:r>
            <a:endParaRPr lang="en-GB" dirty="0">
              <a:solidFill>
                <a:srgbClr val="C00000"/>
              </a:solidFill>
            </a:endParaRPr>
          </a:p>
        </p:txBody>
      </p:sp>
      <p:sp>
        <p:nvSpPr>
          <p:cNvPr id="4" name="Slide Number Placeholder 3"/>
          <p:cNvSpPr>
            <a:spLocks noGrp="1"/>
          </p:cNvSpPr>
          <p:nvPr>
            <p:ph type="sldNum" sz="quarter" idx="12"/>
          </p:nvPr>
        </p:nvSpPr>
        <p:spPr/>
        <p:txBody>
          <a:bodyPr/>
          <a:lstStyle/>
          <a:p>
            <a:fld id="{8857C90E-F3D8-4F4A-854A-B481E28F12AD}" type="slidenum">
              <a:rPr lang="en-GB" smtClean="0"/>
              <a:t>3</a:t>
            </a:fld>
            <a:endParaRPr lang="en-GB"/>
          </a:p>
        </p:txBody>
      </p:sp>
    </p:spTree>
    <p:extLst>
      <p:ext uri="{BB962C8B-B14F-4D97-AF65-F5344CB8AC3E}">
        <p14:creationId xmlns:p14="http://schemas.microsoft.com/office/powerpoint/2010/main" val="3693091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5739" y="1142683"/>
            <a:ext cx="8513056" cy="4918710"/>
          </a:xfrm>
          <a:prstGeom prst="rect">
            <a:avLst/>
          </a:prstGeom>
        </p:spPr>
      </p:pic>
      <p:sp>
        <p:nvSpPr>
          <p:cNvPr id="5" name="Rectangle 4"/>
          <p:cNvSpPr/>
          <p:nvPr/>
        </p:nvSpPr>
        <p:spPr>
          <a:xfrm>
            <a:off x="9910470" y="2536448"/>
            <a:ext cx="6096000" cy="2062103"/>
          </a:xfrm>
          <a:prstGeom prst="rect">
            <a:avLst/>
          </a:prstGeom>
        </p:spPr>
        <p:txBody>
          <a:bodyPr>
            <a:spAutoFit/>
          </a:bodyPr>
          <a:lstStyle/>
          <a:p>
            <a:r>
              <a:rPr lang="en-US" sz="2000" u="sng" dirty="0">
                <a:solidFill>
                  <a:srgbClr val="A50021"/>
                </a:solidFill>
              </a:rPr>
              <a:t>Features:</a:t>
            </a:r>
          </a:p>
          <a:p>
            <a:r>
              <a:rPr lang="en-US" dirty="0">
                <a:solidFill>
                  <a:srgbClr val="A50021"/>
                </a:solidFill>
              </a:rPr>
              <a:t>no spacers,</a:t>
            </a:r>
          </a:p>
          <a:p>
            <a:r>
              <a:rPr lang="en-US" dirty="0">
                <a:solidFill>
                  <a:srgbClr val="A50021"/>
                </a:solidFill>
              </a:rPr>
              <a:t>Gap0.1-0.3 mm,</a:t>
            </a:r>
          </a:p>
          <a:p>
            <a:r>
              <a:rPr lang="en-US" dirty="0">
                <a:solidFill>
                  <a:srgbClr val="A50021"/>
                </a:solidFill>
              </a:rPr>
              <a:t>very good timing </a:t>
            </a:r>
          </a:p>
          <a:p>
            <a:r>
              <a:rPr lang="en-US" dirty="0">
                <a:solidFill>
                  <a:srgbClr val="A50021"/>
                </a:solidFill>
              </a:rPr>
              <a:t>resolution &lt;0.1ns,</a:t>
            </a:r>
          </a:p>
          <a:p>
            <a:r>
              <a:rPr lang="en-US" dirty="0">
                <a:solidFill>
                  <a:srgbClr val="A50021"/>
                </a:solidFill>
              </a:rPr>
              <a:t>position </a:t>
            </a:r>
            <a:r>
              <a:rPr lang="en-US" dirty="0" smtClean="0">
                <a:solidFill>
                  <a:srgbClr val="A50021"/>
                </a:solidFill>
              </a:rPr>
              <a:t>resolution</a:t>
            </a:r>
          </a:p>
          <a:p>
            <a:r>
              <a:rPr lang="en-US" dirty="0" smtClean="0">
                <a:solidFill>
                  <a:srgbClr val="A50021"/>
                </a:solidFill>
                <a:cs typeface="Arial" charset="0"/>
              </a:rPr>
              <a:t>~</a:t>
            </a:r>
            <a:r>
              <a:rPr lang="en-US" dirty="0" smtClean="0">
                <a:solidFill>
                  <a:srgbClr val="A50021"/>
                </a:solidFill>
              </a:rPr>
              <a:t> </a:t>
            </a:r>
            <a:r>
              <a:rPr lang="en-US" dirty="0">
                <a:solidFill>
                  <a:srgbClr val="A50021"/>
                </a:solidFill>
              </a:rPr>
              <a:t>30</a:t>
            </a:r>
            <a:r>
              <a:rPr lang="el-GR" dirty="0">
                <a:solidFill>
                  <a:srgbClr val="A50021"/>
                </a:solidFill>
                <a:cs typeface="Arial" charset="0"/>
              </a:rPr>
              <a:t>μ</a:t>
            </a:r>
            <a:r>
              <a:rPr lang="fr-CH" dirty="0">
                <a:solidFill>
                  <a:srgbClr val="A50021"/>
                </a:solidFill>
                <a:cs typeface="Arial" charset="0"/>
              </a:rPr>
              <a:t>m</a:t>
            </a:r>
            <a:endParaRPr lang="el-GR" dirty="0">
              <a:solidFill>
                <a:srgbClr val="A50021"/>
              </a:solidFill>
              <a:cs typeface="Arial" charset="0"/>
            </a:endParaRPr>
          </a:p>
        </p:txBody>
      </p:sp>
      <p:sp>
        <p:nvSpPr>
          <p:cNvPr id="6" name="Slide Number Placeholder 5"/>
          <p:cNvSpPr>
            <a:spLocks noGrp="1"/>
          </p:cNvSpPr>
          <p:nvPr>
            <p:ph type="sldNum" sz="quarter" idx="12"/>
          </p:nvPr>
        </p:nvSpPr>
        <p:spPr/>
        <p:txBody>
          <a:bodyPr/>
          <a:lstStyle/>
          <a:p>
            <a:fld id="{8857C90E-F3D8-4F4A-854A-B481E28F12AD}" type="slidenum">
              <a:rPr lang="en-GB" smtClean="0"/>
              <a:t>30</a:t>
            </a:fld>
            <a:endParaRPr lang="en-GB"/>
          </a:p>
        </p:txBody>
      </p:sp>
    </p:spTree>
    <p:extLst>
      <p:ext uri="{BB962C8B-B14F-4D97-AF65-F5344CB8AC3E}">
        <p14:creationId xmlns:p14="http://schemas.microsoft.com/office/powerpoint/2010/main" val="32643631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3962400" y="2286000"/>
            <a:ext cx="3581400" cy="2667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4515" name="Line 3"/>
          <p:cNvSpPr>
            <a:spLocks noChangeShapeType="1"/>
          </p:cNvSpPr>
          <p:nvPr/>
        </p:nvSpPr>
        <p:spPr bwMode="auto">
          <a:xfrm flipV="1">
            <a:off x="4114800" y="24384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16" name="Line 4"/>
          <p:cNvSpPr>
            <a:spLocks noChangeShapeType="1"/>
          </p:cNvSpPr>
          <p:nvPr/>
        </p:nvSpPr>
        <p:spPr bwMode="auto">
          <a:xfrm flipV="1">
            <a:off x="4114800" y="26670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17" name="Line 5"/>
          <p:cNvSpPr>
            <a:spLocks noChangeShapeType="1"/>
          </p:cNvSpPr>
          <p:nvPr/>
        </p:nvSpPr>
        <p:spPr bwMode="auto">
          <a:xfrm flipV="1">
            <a:off x="4114800" y="28956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18" name="Line 6"/>
          <p:cNvSpPr>
            <a:spLocks noChangeShapeType="1"/>
          </p:cNvSpPr>
          <p:nvPr/>
        </p:nvSpPr>
        <p:spPr bwMode="auto">
          <a:xfrm flipV="1">
            <a:off x="4114800" y="31242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19" name="Line 7"/>
          <p:cNvSpPr>
            <a:spLocks noChangeShapeType="1"/>
          </p:cNvSpPr>
          <p:nvPr/>
        </p:nvSpPr>
        <p:spPr bwMode="auto">
          <a:xfrm flipV="1">
            <a:off x="4114800" y="33528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0" name="Line 8"/>
          <p:cNvSpPr>
            <a:spLocks noChangeShapeType="1"/>
          </p:cNvSpPr>
          <p:nvPr/>
        </p:nvSpPr>
        <p:spPr bwMode="auto">
          <a:xfrm>
            <a:off x="4114800" y="3581400"/>
            <a:ext cx="3276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1" name="Line 9"/>
          <p:cNvSpPr>
            <a:spLocks noChangeShapeType="1"/>
          </p:cNvSpPr>
          <p:nvPr/>
        </p:nvSpPr>
        <p:spPr bwMode="auto">
          <a:xfrm>
            <a:off x="4114800" y="3810000"/>
            <a:ext cx="3276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2" name="Line 10"/>
          <p:cNvSpPr>
            <a:spLocks noChangeShapeType="1"/>
          </p:cNvSpPr>
          <p:nvPr/>
        </p:nvSpPr>
        <p:spPr bwMode="auto">
          <a:xfrm>
            <a:off x="4114800" y="39624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3" name="Line 11"/>
          <p:cNvSpPr>
            <a:spLocks noChangeShapeType="1"/>
          </p:cNvSpPr>
          <p:nvPr/>
        </p:nvSpPr>
        <p:spPr bwMode="auto">
          <a:xfrm>
            <a:off x="4114800" y="41910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4" name="Line 12"/>
          <p:cNvSpPr>
            <a:spLocks noChangeShapeType="1"/>
          </p:cNvSpPr>
          <p:nvPr/>
        </p:nvSpPr>
        <p:spPr bwMode="auto">
          <a:xfrm>
            <a:off x="4114800" y="44196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5" name="Line 13"/>
          <p:cNvSpPr>
            <a:spLocks noChangeShapeType="1"/>
          </p:cNvSpPr>
          <p:nvPr/>
        </p:nvSpPr>
        <p:spPr bwMode="auto">
          <a:xfrm>
            <a:off x="4114800" y="4648200"/>
            <a:ext cx="32766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6" name="Rectangle 14"/>
          <p:cNvSpPr>
            <a:spLocks noChangeArrowheads="1"/>
          </p:cNvSpPr>
          <p:nvPr/>
        </p:nvSpPr>
        <p:spPr bwMode="auto">
          <a:xfrm>
            <a:off x="7696200" y="2895600"/>
            <a:ext cx="304800" cy="1371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4527" name="Line 15"/>
          <p:cNvSpPr>
            <a:spLocks noChangeShapeType="1"/>
          </p:cNvSpPr>
          <p:nvPr/>
        </p:nvSpPr>
        <p:spPr bwMode="auto">
          <a:xfrm>
            <a:off x="7391400" y="24384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8" name="Line 16"/>
          <p:cNvSpPr>
            <a:spLocks noChangeShapeType="1"/>
          </p:cNvSpPr>
          <p:nvPr/>
        </p:nvSpPr>
        <p:spPr bwMode="auto">
          <a:xfrm>
            <a:off x="7391400" y="26670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29" name="Line 17"/>
          <p:cNvSpPr>
            <a:spLocks noChangeShapeType="1"/>
          </p:cNvSpPr>
          <p:nvPr/>
        </p:nvSpPr>
        <p:spPr bwMode="auto">
          <a:xfrm>
            <a:off x="7391400" y="28956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0" name="Line 18"/>
          <p:cNvSpPr>
            <a:spLocks noChangeShapeType="1"/>
          </p:cNvSpPr>
          <p:nvPr/>
        </p:nvSpPr>
        <p:spPr bwMode="auto">
          <a:xfrm>
            <a:off x="7391400" y="38100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1" name="Line 19"/>
          <p:cNvSpPr>
            <a:spLocks noChangeShapeType="1"/>
          </p:cNvSpPr>
          <p:nvPr/>
        </p:nvSpPr>
        <p:spPr bwMode="auto">
          <a:xfrm>
            <a:off x="7391400" y="40386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2" name="Line 20"/>
          <p:cNvSpPr>
            <a:spLocks noChangeShapeType="1"/>
          </p:cNvSpPr>
          <p:nvPr/>
        </p:nvSpPr>
        <p:spPr bwMode="auto">
          <a:xfrm>
            <a:off x="7391400" y="42672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3" name="Line 21"/>
          <p:cNvSpPr>
            <a:spLocks noChangeShapeType="1"/>
          </p:cNvSpPr>
          <p:nvPr/>
        </p:nvSpPr>
        <p:spPr bwMode="auto">
          <a:xfrm>
            <a:off x="7391400" y="44958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4" name="Line 22"/>
          <p:cNvSpPr>
            <a:spLocks noChangeShapeType="1"/>
          </p:cNvSpPr>
          <p:nvPr/>
        </p:nvSpPr>
        <p:spPr bwMode="auto">
          <a:xfrm>
            <a:off x="7391400" y="47244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5" name="Line 23"/>
          <p:cNvSpPr>
            <a:spLocks noChangeShapeType="1"/>
          </p:cNvSpPr>
          <p:nvPr/>
        </p:nvSpPr>
        <p:spPr bwMode="auto">
          <a:xfrm>
            <a:off x="7391400" y="35814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6" name="Line 24"/>
          <p:cNvSpPr>
            <a:spLocks noChangeShapeType="1"/>
          </p:cNvSpPr>
          <p:nvPr/>
        </p:nvSpPr>
        <p:spPr bwMode="auto">
          <a:xfrm>
            <a:off x="7391400" y="33528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7" name="Line 25"/>
          <p:cNvSpPr>
            <a:spLocks noChangeShapeType="1"/>
          </p:cNvSpPr>
          <p:nvPr/>
        </p:nvSpPr>
        <p:spPr bwMode="auto">
          <a:xfrm>
            <a:off x="7391400" y="31242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8" name="Line 26"/>
          <p:cNvSpPr>
            <a:spLocks noChangeShapeType="1"/>
          </p:cNvSpPr>
          <p:nvPr/>
        </p:nvSpPr>
        <p:spPr bwMode="auto">
          <a:xfrm>
            <a:off x="7696200" y="44958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39" name="Line 27"/>
          <p:cNvSpPr>
            <a:spLocks noChangeShapeType="1"/>
          </p:cNvSpPr>
          <p:nvPr/>
        </p:nvSpPr>
        <p:spPr bwMode="auto">
          <a:xfrm>
            <a:off x="7696200" y="2438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0" name="Line 28"/>
          <p:cNvSpPr>
            <a:spLocks noChangeShapeType="1"/>
          </p:cNvSpPr>
          <p:nvPr/>
        </p:nvSpPr>
        <p:spPr bwMode="auto">
          <a:xfrm>
            <a:off x="7696200" y="25146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1" name="Line 29"/>
          <p:cNvSpPr>
            <a:spLocks noChangeShapeType="1"/>
          </p:cNvSpPr>
          <p:nvPr/>
        </p:nvSpPr>
        <p:spPr bwMode="auto">
          <a:xfrm>
            <a:off x="7696200" y="46482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2" name="Line 30"/>
          <p:cNvSpPr>
            <a:spLocks noChangeShapeType="1"/>
          </p:cNvSpPr>
          <p:nvPr/>
        </p:nvSpPr>
        <p:spPr bwMode="auto">
          <a:xfrm>
            <a:off x="7924800" y="44196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3" name="Line 31"/>
          <p:cNvSpPr>
            <a:spLocks noChangeShapeType="1"/>
          </p:cNvSpPr>
          <p:nvPr/>
        </p:nvSpPr>
        <p:spPr bwMode="auto">
          <a:xfrm>
            <a:off x="7924800" y="4419600"/>
            <a:ext cx="304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4" name="Line 32"/>
          <p:cNvSpPr>
            <a:spLocks noChangeShapeType="1"/>
          </p:cNvSpPr>
          <p:nvPr/>
        </p:nvSpPr>
        <p:spPr bwMode="auto">
          <a:xfrm flipV="1">
            <a:off x="7924800" y="4648200"/>
            <a:ext cx="304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5" name="Line 33"/>
          <p:cNvSpPr>
            <a:spLocks noChangeShapeType="1"/>
          </p:cNvSpPr>
          <p:nvPr/>
        </p:nvSpPr>
        <p:spPr bwMode="auto">
          <a:xfrm>
            <a:off x="8229600" y="46482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6" name="Line 34"/>
          <p:cNvSpPr>
            <a:spLocks noChangeShapeType="1"/>
          </p:cNvSpPr>
          <p:nvPr/>
        </p:nvSpPr>
        <p:spPr bwMode="auto">
          <a:xfrm>
            <a:off x="8001000" y="2286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7" name="Line 35"/>
          <p:cNvSpPr>
            <a:spLocks noChangeShapeType="1"/>
          </p:cNvSpPr>
          <p:nvPr/>
        </p:nvSpPr>
        <p:spPr bwMode="auto">
          <a:xfrm>
            <a:off x="8001000" y="2286000"/>
            <a:ext cx="304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8" name="Line 36"/>
          <p:cNvSpPr>
            <a:spLocks noChangeShapeType="1"/>
          </p:cNvSpPr>
          <p:nvPr/>
        </p:nvSpPr>
        <p:spPr bwMode="auto">
          <a:xfrm flipV="1">
            <a:off x="8001000" y="2514600"/>
            <a:ext cx="3048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49" name="Line 37"/>
          <p:cNvSpPr>
            <a:spLocks noChangeShapeType="1"/>
          </p:cNvSpPr>
          <p:nvPr/>
        </p:nvSpPr>
        <p:spPr bwMode="auto">
          <a:xfrm>
            <a:off x="8305800" y="25146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50" name="Text Box 38"/>
          <p:cNvSpPr txBox="1">
            <a:spLocks noChangeArrowheads="1"/>
          </p:cNvSpPr>
          <p:nvPr/>
        </p:nvSpPr>
        <p:spPr bwMode="auto">
          <a:xfrm>
            <a:off x="8289926" y="3338513"/>
            <a:ext cx="646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a:latin typeface="Times New Roman" panose="02020603050405020304" pitchFamily="18" charset="0"/>
              </a:rPr>
              <a:t>ASIC</a:t>
            </a:r>
          </a:p>
        </p:txBody>
      </p:sp>
      <p:sp>
        <p:nvSpPr>
          <p:cNvPr id="64551" name="Text Box 39"/>
          <p:cNvSpPr txBox="1">
            <a:spLocks noChangeArrowheads="1"/>
          </p:cNvSpPr>
          <p:nvPr/>
        </p:nvSpPr>
        <p:spPr bwMode="auto">
          <a:xfrm>
            <a:off x="2727325" y="3490913"/>
            <a:ext cx="66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a:latin typeface="Times New Roman" panose="02020603050405020304" pitchFamily="18" charset="0"/>
              </a:rPr>
              <a:t>Strips</a:t>
            </a:r>
          </a:p>
        </p:txBody>
      </p:sp>
      <p:sp>
        <p:nvSpPr>
          <p:cNvPr id="64552" name="Text Box 40"/>
          <p:cNvSpPr txBox="1">
            <a:spLocks noChangeArrowheads="1"/>
          </p:cNvSpPr>
          <p:nvPr/>
        </p:nvSpPr>
        <p:spPr bwMode="auto">
          <a:xfrm>
            <a:off x="8137526" y="5014913"/>
            <a:ext cx="989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a:latin typeface="Times New Roman" panose="02020603050405020304" pitchFamily="18" charset="0"/>
              </a:rPr>
              <a:t>Amplifier</a:t>
            </a:r>
          </a:p>
        </p:txBody>
      </p:sp>
      <p:sp>
        <p:nvSpPr>
          <p:cNvPr id="64553" name="Text Box 41"/>
          <p:cNvSpPr txBox="1">
            <a:spLocks noChangeArrowheads="1"/>
          </p:cNvSpPr>
          <p:nvPr/>
        </p:nvSpPr>
        <p:spPr bwMode="auto">
          <a:xfrm>
            <a:off x="2895600" y="304800"/>
            <a:ext cx="556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3200" b="1" dirty="0">
                <a:solidFill>
                  <a:srgbClr val="C00000"/>
                </a:solidFill>
                <a:latin typeface="Times New Roman" panose="02020603050405020304" pitchFamily="18" charset="0"/>
              </a:rPr>
              <a:t>Readout plate</a:t>
            </a:r>
          </a:p>
          <a:p>
            <a:pPr algn="ctr"/>
            <a:r>
              <a:rPr lang="en-GB" altLang="en-US" sz="1600" b="1" i="1" dirty="0">
                <a:solidFill>
                  <a:srgbClr val="C00000"/>
                </a:solidFill>
                <a:latin typeface="Times New Roman" panose="02020603050405020304" pitchFamily="18" charset="0"/>
              </a:rPr>
              <a:t>(Developed in collaboration with </a:t>
            </a:r>
            <a:r>
              <a:rPr lang="en-GB" altLang="en-US" sz="1600" b="1" i="1" dirty="0" err="1">
                <a:solidFill>
                  <a:srgbClr val="C00000"/>
                </a:solidFill>
                <a:latin typeface="Times New Roman" panose="02020603050405020304" pitchFamily="18" charset="0"/>
              </a:rPr>
              <a:t>XCouner</a:t>
            </a:r>
            <a:r>
              <a:rPr lang="en-GB" altLang="en-US" sz="1600" b="1" i="1" dirty="0">
                <a:solidFill>
                  <a:srgbClr val="C00000"/>
                </a:solidFill>
                <a:latin typeface="Times New Roman" panose="02020603050405020304" pitchFamily="18" charset="0"/>
              </a:rPr>
              <a:t> AB, Sweden</a:t>
            </a:r>
            <a:r>
              <a:rPr lang="en-GB" altLang="en-US" sz="1600" b="1" i="1" dirty="0">
                <a:solidFill>
                  <a:schemeClr val="accent2"/>
                </a:solidFill>
                <a:latin typeface="Times New Roman" panose="02020603050405020304" pitchFamily="18" charset="0"/>
              </a:rPr>
              <a:t>)</a:t>
            </a:r>
            <a:r>
              <a:rPr lang="fr-FR" altLang="en-US" sz="3200" b="1" dirty="0">
                <a:solidFill>
                  <a:schemeClr val="accent2"/>
                </a:solidFill>
                <a:latin typeface="Times New Roman" panose="02020603050405020304" pitchFamily="18" charset="0"/>
              </a:rPr>
              <a:t> </a:t>
            </a:r>
          </a:p>
        </p:txBody>
      </p:sp>
      <p:sp>
        <p:nvSpPr>
          <p:cNvPr id="64554" name="Text Box 42"/>
          <p:cNvSpPr txBox="1">
            <a:spLocks noChangeArrowheads="1"/>
          </p:cNvSpPr>
          <p:nvPr/>
        </p:nvSpPr>
        <p:spPr bwMode="auto">
          <a:xfrm>
            <a:off x="2422526" y="5527675"/>
            <a:ext cx="539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2400">
                <a:latin typeface="Times New Roman" panose="02020603050405020304" pitchFamily="18" charset="0"/>
              </a:rPr>
              <a:t>Ceramic plate with Al strips 50</a:t>
            </a:r>
            <a:r>
              <a:rPr lang="en-GB" altLang="en-US" sz="2400">
                <a:latin typeface="Times New Roman" panose="02020603050405020304" pitchFamily="18" charset="0"/>
                <a:cs typeface="Times New Roman" panose="02020603050405020304" pitchFamily="18" charset="0"/>
              </a:rPr>
              <a:t>μm</a:t>
            </a:r>
            <a:r>
              <a:rPr lang="en-GB" altLang="en-US" sz="2400">
                <a:latin typeface="Times New Roman" panose="02020603050405020304" pitchFamily="18" charset="0"/>
              </a:rPr>
              <a:t> in pitch</a:t>
            </a:r>
          </a:p>
        </p:txBody>
      </p:sp>
      <p:sp>
        <p:nvSpPr>
          <p:cNvPr id="64555" name="Text Box 43"/>
          <p:cNvSpPr txBox="1">
            <a:spLocks noChangeArrowheads="1"/>
          </p:cNvSpPr>
          <p:nvPr/>
        </p:nvSpPr>
        <p:spPr bwMode="auto">
          <a:xfrm>
            <a:off x="2514600" y="5527675"/>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400">
              <a:latin typeface="Times New Roman" panose="02020603050405020304" pitchFamily="18" charset="0"/>
            </a:endParaRPr>
          </a:p>
        </p:txBody>
      </p:sp>
      <p:sp>
        <p:nvSpPr>
          <p:cNvPr id="64556" name="Rectangle 44"/>
          <p:cNvSpPr txBox="1">
            <a:spLocks noGrp="1" noChangeArrowheads="1"/>
          </p:cNvSpPr>
          <p:nvPr>
            <p:ph type="body" sz="half" idx="1"/>
          </p:nvPr>
        </p:nvSpPr>
        <p:spPr>
          <a:xfrm>
            <a:off x="1828800" y="1371600"/>
            <a:ext cx="8229600" cy="5257800"/>
          </a:xfrm>
          <a:ln/>
        </p:spPr>
        <p:txBody>
          <a:bodyPr/>
          <a:lstStyle/>
          <a:p>
            <a:pPr>
              <a:spcBef>
                <a:spcPct val="0"/>
              </a:spcBef>
              <a:buFontTx/>
              <a:buNone/>
            </a:pPr>
            <a:endParaRPr lang="en-US" altLang="en-US" sz="2400"/>
          </a:p>
        </p:txBody>
      </p:sp>
      <p:sp>
        <p:nvSpPr>
          <p:cNvPr id="64557" name="Text Box 45"/>
          <p:cNvSpPr txBox="1">
            <a:spLocks noChangeArrowheads="1"/>
          </p:cNvSpPr>
          <p:nvPr/>
        </p:nvSpPr>
        <p:spPr bwMode="auto">
          <a:xfrm>
            <a:off x="5699126" y="5984875"/>
            <a:ext cx="4075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2400">
                <a:latin typeface="Times New Roman" panose="02020603050405020304" pitchFamily="18" charset="0"/>
              </a:rPr>
              <a:t>(« </a:t>
            </a:r>
            <a:r>
              <a:rPr lang="en-GB" altLang="en-US" sz="2400">
                <a:latin typeface="Times New Roman" panose="02020603050405020304" pitchFamily="18" charset="0"/>
              </a:rPr>
              <a:t>focused » on 78 cm distance)</a:t>
            </a:r>
          </a:p>
        </p:txBody>
      </p:sp>
      <p:sp>
        <p:nvSpPr>
          <p:cNvPr id="64558" name="Text Box 46"/>
          <p:cNvSpPr txBox="1">
            <a:spLocks noChangeArrowheads="1"/>
          </p:cNvSpPr>
          <p:nvPr/>
        </p:nvSpPr>
        <p:spPr bwMode="auto">
          <a:xfrm>
            <a:off x="8153400" y="5354638"/>
            <a:ext cx="1779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1600">
                <a:latin typeface="Times New Roman" panose="02020603050405020304" pitchFamily="18" charset="0"/>
              </a:rPr>
              <a:t>(analog channels)</a:t>
            </a:r>
          </a:p>
        </p:txBody>
      </p:sp>
      <p:sp>
        <p:nvSpPr>
          <p:cNvPr id="64559" name="Text Box 47"/>
          <p:cNvSpPr txBox="1">
            <a:spLocks noChangeArrowheads="1"/>
          </p:cNvSpPr>
          <p:nvPr/>
        </p:nvSpPr>
        <p:spPr bwMode="auto">
          <a:xfrm>
            <a:off x="8442325" y="3643313"/>
            <a:ext cx="1606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sz="1600">
                <a:latin typeface="Times New Roman" panose="02020603050405020304" pitchFamily="18" charset="0"/>
              </a:rPr>
              <a:t>(digital channels)</a:t>
            </a:r>
          </a:p>
        </p:txBody>
      </p:sp>
      <p:sp>
        <p:nvSpPr>
          <p:cNvPr id="64560" name="Rectangle 48"/>
          <p:cNvSpPr>
            <a:spLocks noChangeArrowheads="1"/>
          </p:cNvSpPr>
          <p:nvPr/>
        </p:nvSpPr>
        <p:spPr bwMode="auto">
          <a:xfrm>
            <a:off x="2514600" y="2133600"/>
            <a:ext cx="76200" cy="1219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4561" name="Rectangle 49"/>
          <p:cNvSpPr>
            <a:spLocks noChangeArrowheads="1"/>
          </p:cNvSpPr>
          <p:nvPr/>
        </p:nvSpPr>
        <p:spPr bwMode="auto">
          <a:xfrm>
            <a:off x="2514600" y="3581400"/>
            <a:ext cx="76200" cy="1447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4562" name="Line 50"/>
          <p:cNvSpPr>
            <a:spLocks noChangeShapeType="1"/>
          </p:cNvSpPr>
          <p:nvPr/>
        </p:nvSpPr>
        <p:spPr bwMode="auto">
          <a:xfrm>
            <a:off x="3200400" y="3810000"/>
            <a:ext cx="609600" cy="3048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63" name="Line 51"/>
          <p:cNvSpPr>
            <a:spLocks noChangeShapeType="1"/>
          </p:cNvSpPr>
          <p:nvPr/>
        </p:nvSpPr>
        <p:spPr bwMode="auto">
          <a:xfrm>
            <a:off x="3352800" y="3733800"/>
            <a:ext cx="381000" cy="1524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64" name="AutoShape 52"/>
          <p:cNvSpPr>
            <a:spLocks noChangeArrowheads="1"/>
          </p:cNvSpPr>
          <p:nvPr/>
        </p:nvSpPr>
        <p:spPr bwMode="auto">
          <a:xfrm>
            <a:off x="1676400" y="3352800"/>
            <a:ext cx="685800" cy="304800"/>
          </a:xfrm>
          <a:prstGeom prst="rightArrow">
            <a:avLst>
              <a:gd name="adj1" fmla="val 50000"/>
              <a:gd name="adj2" fmla="val 56250"/>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4565" name="Line 53"/>
          <p:cNvSpPr>
            <a:spLocks noChangeShapeType="1"/>
          </p:cNvSpPr>
          <p:nvPr/>
        </p:nvSpPr>
        <p:spPr bwMode="auto">
          <a:xfrm>
            <a:off x="2590800" y="3429000"/>
            <a:ext cx="990600" cy="0"/>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66" name="Line 54"/>
          <p:cNvSpPr>
            <a:spLocks noChangeShapeType="1"/>
          </p:cNvSpPr>
          <p:nvPr/>
        </p:nvSpPr>
        <p:spPr bwMode="auto">
          <a:xfrm>
            <a:off x="2590800" y="3505200"/>
            <a:ext cx="990600" cy="0"/>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67" name="Line 55"/>
          <p:cNvSpPr>
            <a:spLocks noChangeShapeType="1"/>
          </p:cNvSpPr>
          <p:nvPr/>
        </p:nvSpPr>
        <p:spPr bwMode="auto">
          <a:xfrm flipH="1">
            <a:off x="8153400" y="3581400"/>
            <a:ext cx="2286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568" name="Line 56"/>
          <p:cNvSpPr>
            <a:spLocks noChangeShapeType="1"/>
          </p:cNvSpPr>
          <p:nvPr/>
        </p:nvSpPr>
        <p:spPr bwMode="auto">
          <a:xfrm flipH="1" flipV="1">
            <a:off x="8229600" y="4876800"/>
            <a:ext cx="2286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Slide Number Placeholder 1"/>
          <p:cNvSpPr>
            <a:spLocks noGrp="1"/>
          </p:cNvSpPr>
          <p:nvPr>
            <p:ph type="sldNum" sz="quarter" idx="12"/>
          </p:nvPr>
        </p:nvSpPr>
        <p:spPr/>
        <p:txBody>
          <a:bodyPr/>
          <a:lstStyle/>
          <a:p>
            <a:fld id="{8857C90E-F3D8-4F4A-854A-B481E28F12AD}" type="slidenum">
              <a:rPr lang="en-GB" smtClean="0"/>
              <a:t>31</a:t>
            </a:fld>
            <a:endParaRPr lang="en-GB"/>
          </a:p>
        </p:txBody>
      </p:sp>
    </p:spTree>
    <p:extLst>
      <p:ext uri="{BB962C8B-B14F-4D97-AF65-F5344CB8AC3E}">
        <p14:creationId xmlns:p14="http://schemas.microsoft.com/office/powerpoint/2010/main" val="13504359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sz="quarter"/>
          </p:nvPr>
        </p:nvSpPr>
        <p:spPr/>
        <p:txBody>
          <a:bodyPr/>
          <a:lstStyle/>
          <a:p>
            <a:pPr algn="ctr"/>
            <a:r>
              <a:rPr lang="en-US" altLang="en-US" sz="2800" dirty="0">
                <a:solidFill>
                  <a:srgbClr val="C00000"/>
                </a:solidFill>
              </a:rPr>
              <a:t>Position resolution of </a:t>
            </a:r>
            <a:r>
              <a:rPr lang="en-US" altLang="en-US" sz="2800" dirty="0">
                <a:solidFill>
                  <a:srgbClr val="C00000"/>
                </a:solidFill>
                <a:cs typeface="Arial" panose="020B0604020202020204" pitchFamily="34" charset="0"/>
              </a:rPr>
              <a:t>~</a:t>
            </a:r>
            <a:r>
              <a:rPr lang="en-US" altLang="en-US" sz="2800" dirty="0">
                <a:solidFill>
                  <a:srgbClr val="C00000"/>
                </a:solidFill>
              </a:rPr>
              <a:t>50 µm was </a:t>
            </a:r>
            <a:r>
              <a:rPr lang="en-US" altLang="en-US" sz="2800" dirty="0" smtClean="0">
                <a:solidFill>
                  <a:srgbClr val="C00000"/>
                </a:solidFill>
              </a:rPr>
              <a:t>achieved in </a:t>
            </a:r>
            <a:r>
              <a:rPr lang="en-US" altLang="en-US" sz="2800" dirty="0">
                <a:solidFill>
                  <a:srgbClr val="C00000"/>
                </a:solidFill>
              </a:rPr>
              <a:t>digital mode at counting rate of 10</a:t>
            </a:r>
            <a:r>
              <a:rPr lang="en-US" altLang="en-US" sz="2800" baseline="30000" dirty="0">
                <a:solidFill>
                  <a:srgbClr val="C00000"/>
                </a:solidFill>
              </a:rPr>
              <a:t>5</a:t>
            </a:r>
            <a:r>
              <a:rPr lang="en-US" altLang="en-US" sz="2800" dirty="0">
                <a:solidFill>
                  <a:srgbClr val="C00000"/>
                </a:solidFill>
              </a:rPr>
              <a:t> Hz/ strip</a:t>
            </a:r>
          </a:p>
        </p:txBody>
      </p:sp>
      <p:graphicFrame>
        <p:nvGraphicFramePr>
          <p:cNvPr id="65539" name="Object 3"/>
          <p:cNvGraphicFramePr>
            <a:graphicFrameLocks noGrp="1" noChangeAspect="1"/>
          </p:cNvGraphicFramePr>
          <p:nvPr>
            <p:ph sz="quarter" idx="2"/>
          </p:nvPr>
        </p:nvGraphicFramePr>
        <p:xfrm>
          <a:off x="6284914" y="1600200"/>
          <a:ext cx="3817937" cy="2179638"/>
        </p:xfrm>
        <a:graphic>
          <a:graphicData uri="http://schemas.openxmlformats.org/presentationml/2006/ole">
            <mc:AlternateContent xmlns:mc="http://schemas.openxmlformats.org/markup-compatibility/2006">
              <mc:Choice xmlns:v="urn:schemas-microsoft-com:vml" Requires="v">
                <p:oleObj spid="_x0000_s1065" name="Worksheet" r:id="rId3" imgW="4524756" imgH="2486254" progId="Excel.Sheet.8">
                  <p:embed/>
                </p:oleObj>
              </mc:Choice>
              <mc:Fallback>
                <p:oleObj name="Worksheet" r:id="rId3" imgW="4524756" imgH="248625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914" y="1600200"/>
                        <a:ext cx="3817937" cy="2179638"/>
                      </a:xfrm>
                      <a:prstGeom prst="rect">
                        <a:avLst/>
                      </a:prstGeom>
                    </p:spPr>
                  </p:pic>
                </p:oleObj>
              </mc:Fallback>
            </mc:AlternateContent>
          </a:graphicData>
        </a:graphic>
      </p:graphicFrame>
      <p:sp>
        <p:nvSpPr>
          <p:cNvPr id="65540" name="Rectangle 4"/>
          <p:cNvSpPr>
            <a:spLocks noGrp="1" noChangeArrowheads="1"/>
          </p:cNvSpPr>
          <p:nvPr>
            <p:ph sz="quarter" idx="4"/>
          </p:nvPr>
        </p:nvSpPr>
        <p:spPr>
          <a:xfrm>
            <a:off x="6176964" y="3946525"/>
            <a:ext cx="4033837" cy="2179638"/>
          </a:xfrm>
        </p:spPr>
        <p:txBody>
          <a:bodyPr/>
          <a:lstStyle/>
          <a:p>
            <a:r>
              <a:rPr lang="en-US" altLang="en-US" sz="1400"/>
              <a:t>Figures a,b,c show results of scanning a collimated x-ray beam (~30 </a:t>
            </a:r>
            <a:r>
              <a:rPr lang="el-GR" altLang="en-US" sz="1400">
                <a:cs typeface="Arial" panose="020B0604020202020204" pitchFamily="34" charset="0"/>
              </a:rPr>
              <a:t>μ</a:t>
            </a:r>
            <a:r>
              <a:rPr lang="en-US" altLang="en-US" sz="1400"/>
              <a:t>m) in the direction perpendicular to strips -the number of counts from various  strips accumulated during 0.1 sec)</a:t>
            </a:r>
            <a:endParaRPr lang="en-US" altLang="en-US" sz="2400"/>
          </a:p>
        </p:txBody>
      </p:sp>
      <p:graphicFrame>
        <p:nvGraphicFramePr>
          <p:cNvPr id="65541" name="Object 5"/>
          <p:cNvGraphicFramePr>
            <a:graphicFrameLocks noGrp="1" noChangeAspect="1"/>
          </p:cNvGraphicFramePr>
          <p:nvPr>
            <p:ph sz="quarter" idx="1"/>
          </p:nvPr>
        </p:nvGraphicFramePr>
        <p:xfrm>
          <a:off x="2089150" y="1600200"/>
          <a:ext cx="3817938" cy="2179638"/>
        </p:xfrm>
        <a:graphic>
          <a:graphicData uri="http://schemas.openxmlformats.org/presentationml/2006/ole">
            <mc:AlternateContent xmlns:mc="http://schemas.openxmlformats.org/markup-compatibility/2006">
              <mc:Choice xmlns:v="urn:schemas-microsoft-com:vml" Requires="v">
                <p:oleObj spid="_x0000_s1066" name="Worksheet" r:id="rId5" imgW="4524756" imgH="2486254" progId="Excel.Sheet.8">
                  <p:embed/>
                </p:oleObj>
              </mc:Choice>
              <mc:Fallback>
                <p:oleObj name="Worksheet" r:id="rId5" imgW="4524756" imgH="2486254"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9150" y="1600200"/>
                        <a:ext cx="3817938" cy="217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42" name="Object 6"/>
          <p:cNvGraphicFramePr>
            <a:graphicFrameLocks noGrp="1" noChangeAspect="1"/>
          </p:cNvGraphicFramePr>
          <p:nvPr>
            <p:ph sz="quarter" idx="3"/>
          </p:nvPr>
        </p:nvGraphicFramePr>
        <p:xfrm>
          <a:off x="2089150" y="3946525"/>
          <a:ext cx="3817938" cy="2179638"/>
        </p:xfrm>
        <a:graphic>
          <a:graphicData uri="http://schemas.openxmlformats.org/presentationml/2006/ole">
            <mc:AlternateContent xmlns:mc="http://schemas.openxmlformats.org/markup-compatibility/2006">
              <mc:Choice xmlns:v="urn:schemas-microsoft-com:vml" Requires="v">
                <p:oleObj spid="_x0000_s1067" name="Worksheet" r:id="rId7" imgW="4524756" imgH="2486254" progId="Excel.Sheet.8">
                  <p:embed/>
                </p:oleObj>
              </mc:Choice>
              <mc:Fallback>
                <p:oleObj name="Worksheet" r:id="rId7" imgW="4524756" imgH="2486254"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9150" y="3946525"/>
                        <a:ext cx="3817938" cy="217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4C6729BF-3D61-47A4-A52F-8E368952B98E}" type="slidenum">
              <a:rPr lang="en-US" altLang="en-US" smtClean="0"/>
              <a:pPr/>
              <a:t>32</a:t>
            </a:fld>
            <a:endParaRPr lang="en-US" altLang="en-US"/>
          </a:p>
        </p:txBody>
      </p:sp>
    </p:spTree>
    <p:extLst>
      <p:ext uri="{BB962C8B-B14F-4D97-AF65-F5344CB8AC3E}">
        <p14:creationId xmlns:p14="http://schemas.microsoft.com/office/powerpoint/2010/main" val="3225725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3238407" y="516142"/>
            <a:ext cx="7337192" cy="4937761"/>
          </a:xfrm>
          <a:prstGeom prst="rect">
            <a:avLst/>
          </a:prstGeom>
        </p:spPr>
      </p:pic>
      <p:sp>
        <p:nvSpPr>
          <p:cNvPr id="5" name="TextBox 4"/>
          <p:cNvSpPr txBox="1"/>
          <p:nvPr/>
        </p:nvSpPr>
        <p:spPr>
          <a:xfrm>
            <a:off x="5175849" y="6150634"/>
            <a:ext cx="2153410" cy="369332"/>
          </a:xfrm>
          <a:prstGeom prst="rect">
            <a:avLst/>
          </a:prstGeom>
          <a:noFill/>
        </p:spPr>
        <p:txBody>
          <a:bodyPr wrap="none" rtlCol="0">
            <a:spAutoFit/>
          </a:bodyPr>
          <a:lstStyle/>
          <a:p>
            <a:r>
              <a:rPr lang="en-GB" dirty="0" smtClean="0"/>
              <a:t>An array of detectors</a:t>
            </a:r>
            <a:endParaRPr lang="en-GB" dirty="0"/>
          </a:p>
        </p:txBody>
      </p:sp>
      <p:cxnSp>
        <p:nvCxnSpPr>
          <p:cNvPr id="7" name="Straight Arrow Connector 6"/>
          <p:cNvCxnSpPr/>
          <p:nvPr/>
        </p:nvCxnSpPr>
        <p:spPr>
          <a:xfrm flipV="1">
            <a:off x="5365630" y="5545978"/>
            <a:ext cx="483079" cy="514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512943" y="5545195"/>
            <a:ext cx="595223" cy="514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8857C90E-F3D8-4F4A-854A-B481E28F12AD}" type="slidenum">
              <a:rPr lang="en-GB" smtClean="0"/>
              <a:t>33</a:t>
            </a:fld>
            <a:endParaRPr lang="en-GB"/>
          </a:p>
        </p:txBody>
      </p:sp>
    </p:spTree>
    <p:extLst>
      <p:ext uri="{BB962C8B-B14F-4D97-AF65-F5344CB8AC3E}">
        <p14:creationId xmlns:p14="http://schemas.microsoft.com/office/powerpoint/2010/main" val="2356506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524000" y="4592638"/>
            <a:ext cx="9144000" cy="1655762"/>
          </a:xfrm>
        </p:spPr>
        <p:txBody>
          <a:bodyPr/>
          <a:lstStyle/>
          <a:p>
            <a:endParaRPr lang="en-GB" dirty="0"/>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9800" cy="4772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680959" y="211468"/>
            <a:ext cx="3280305" cy="6616052"/>
          </a:xfrm>
          <a:prstGeom prst="rect">
            <a:avLst/>
          </a:prstGeom>
        </p:spPr>
      </p:pic>
      <p:sp>
        <p:nvSpPr>
          <p:cNvPr id="6" name="Slide Number Placeholder 5"/>
          <p:cNvSpPr>
            <a:spLocks noGrp="1"/>
          </p:cNvSpPr>
          <p:nvPr>
            <p:ph type="sldNum" sz="quarter" idx="12"/>
          </p:nvPr>
        </p:nvSpPr>
        <p:spPr/>
        <p:txBody>
          <a:bodyPr/>
          <a:lstStyle/>
          <a:p>
            <a:fld id="{8857C90E-F3D8-4F4A-854A-B481E28F12AD}" type="slidenum">
              <a:rPr lang="en-GB" smtClean="0"/>
              <a:t>34</a:t>
            </a:fld>
            <a:endParaRPr lang="en-GB"/>
          </a:p>
        </p:txBody>
      </p:sp>
    </p:spTree>
    <p:extLst>
      <p:ext uri="{BB962C8B-B14F-4D97-AF65-F5344CB8AC3E}">
        <p14:creationId xmlns:p14="http://schemas.microsoft.com/office/powerpoint/2010/main" val="35627207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1219200"/>
            <a:ext cx="8620125"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35</a:t>
            </a:fld>
            <a:endParaRPr lang="en-GB"/>
          </a:p>
        </p:txBody>
      </p:sp>
    </p:spTree>
    <p:extLst>
      <p:ext uri="{BB962C8B-B14F-4D97-AF65-F5344CB8AC3E}">
        <p14:creationId xmlns:p14="http://schemas.microsoft.com/office/powerpoint/2010/main" val="3174333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z="4000"/>
              <a:t>Mammographic phantom</a:t>
            </a:r>
          </a:p>
        </p:txBody>
      </p:sp>
      <p:sp>
        <p:nvSpPr>
          <p:cNvPr id="61443" name="Rectangle 3"/>
          <p:cNvSpPr>
            <a:spLocks noGrp="1" noChangeArrowheads="1"/>
          </p:cNvSpPr>
          <p:nvPr>
            <p:ph type="body" sz="half" idx="2"/>
          </p:nvPr>
        </p:nvSpPr>
        <p:spPr>
          <a:xfrm>
            <a:off x="8274050" y="2565401"/>
            <a:ext cx="1936750" cy="3560763"/>
          </a:xfrm>
        </p:spPr>
        <p:txBody>
          <a:bodyPr/>
          <a:lstStyle/>
          <a:p>
            <a:pPr>
              <a:buFontTx/>
              <a:buNone/>
            </a:pPr>
            <a:r>
              <a:rPr lang="en-US" altLang="en-US" sz="2400"/>
              <a:t>Low contrast object</a:t>
            </a:r>
          </a:p>
          <a:p>
            <a:pPr>
              <a:buFontTx/>
              <a:buNone/>
            </a:pPr>
            <a:r>
              <a:rPr lang="en-US" altLang="en-US" sz="2400"/>
              <a:t># 16 </a:t>
            </a:r>
          </a:p>
          <a:p>
            <a:pPr>
              <a:buFontTx/>
              <a:buNone/>
            </a:pPr>
            <a:r>
              <a:rPr lang="en-US" altLang="en-US" sz="2400"/>
              <a:t>was possible to resolve</a:t>
            </a:r>
          </a:p>
        </p:txBody>
      </p:sp>
      <p:pic>
        <p:nvPicPr>
          <p:cNvPr id="61444" name="Picture 4"/>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838201" y="2270125"/>
            <a:ext cx="7032626" cy="3856038"/>
          </a:xfrm>
        </p:spPr>
      </p:pic>
      <p:sp>
        <p:nvSpPr>
          <p:cNvPr id="2" name="Slide Number Placeholder 1"/>
          <p:cNvSpPr>
            <a:spLocks noGrp="1"/>
          </p:cNvSpPr>
          <p:nvPr>
            <p:ph type="sldNum" sz="quarter" idx="12"/>
          </p:nvPr>
        </p:nvSpPr>
        <p:spPr/>
        <p:txBody>
          <a:bodyPr/>
          <a:lstStyle/>
          <a:p>
            <a:fld id="{8857C90E-F3D8-4F4A-854A-B481E28F12AD}" type="slidenum">
              <a:rPr lang="en-GB" smtClean="0"/>
              <a:t>36</a:t>
            </a:fld>
            <a:endParaRPr lang="en-GB"/>
          </a:p>
        </p:txBody>
      </p:sp>
    </p:spTree>
    <p:extLst>
      <p:ext uri="{BB962C8B-B14F-4D97-AF65-F5344CB8AC3E}">
        <p14:creationId xmlns:p14="http://schemas.microsoft.com/office/powerpoint/2010/main" val="1127898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713849" y="515817"/>
            <a:ext cx="5762875" cy="5412154"/>
          </a:xfrm>
          <a:prstGeom prst="rect">
            <a:avLst/>
          </a:prstGeom>
        </p:spPr>
      </p:pic>
      <p:pic>
        <p:nvPicPr>
          <p:cNvPr id="6" name="Picture 5"/>
          <p:cNvPicPr>
            <a:picLocks noChangeAspect="1"/>
          </p:cNvPicPr>
          <p:nvPr/>
        </p:nvPicPr>
        <p:blipFill>
          <a:blip r:embed="rId3"/>
          <a:stretch>
            <a:fillRect/>
          </a:stretch>
        </p:blipFill>
        <p:spPr>
          <a:xfrm>
            <a:off x="6517133" y="2009139"/>
            <a:ext cx="5544930" cy="3812541"/>
          </a:xfrm>
          <a:prstGeom prst="rect">
            <a:avLst/>
          </a:prstGeom>
        </p:spPr>
      </p:pic>
      <p:sp>
        <p:nvSpPr>
          <p:cNvPr id="5" name="Slide Number Placeholder 4"/>
          <p:cNvSpPr>
            <a:spLocks noGrp="1"/>
          </p:cNvSpPr>
          <p:nvPr>
            <p:ph type="sldNum" sz="quarter" idx="12"/>
          </p:nvPr>
        </p:nvSpPr>
        <p:spPr/>
        <p:txBody>
          <a:bodyPr/>
          <a:lstStyle/>
          <a:p>
            <a:fld id="{8857C90E-F3D8-4F4A-854A-B481E28F12AD}" type="slidenum">
              <a:rPr lang="en-GB" smtClean="0"/>
              <a:t>37</a:t>
            </a:fld>
            <a:endParaRPr lang="en-GB"/>
          </a:p>
        </p:txBody>
      </p:sp>
    </p:spTree>
    <p:extLst>
      <p:ext uri="{BB962C8B-B14F-4D97-AF65-F5344CB8AC3E}">
        <p14:creationId xmlns:p14="http://schemas.microsoft.com/office/powerpoint/2010/main" val="4070213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75000"/>
                  </a:schemeClr>
                </a:solidFill>
              </a:rPr>
              <a:t>Some other medical devices</a:t>
            </a:r>
            <a:endParaRPr lang="en-GB" dirty="0">
              <a:solidFill>
                <a:schemeClr val="accent1">
                  <a:lumMod val="75000"/>
                </a:schemeClr>
              </a:solidFill>
            </a:endParaRPr>
          </a:p>
        </p:txBody>
      </p:sp>
      <p:sp>
        <p:nvSpPr>
          <p:cNvPr id="3" name="Subtitle 2"/>
          <p:cNvSpPr>
            <a:spLocks noGrp="1"/>
          </p:cNvSpPr>
          <p:nvPr>
            <p:ph type="subTitle" idx="1"/>
          </p:nvPr>
        </p:nvSpPr>
        <p:spPr/>
        <p:txBody>
          <a:bodyPr/>
          <a:lstStyle/>
          <a:p>
            <a:r>
              <a:rPr lang="en-GB" dirty="0" smtClean="0"/>
              <a:t>(examples only)</a:t>
            </a:r>
            <a:endParaRPr lang="en-GB" dirty="0"/>
          </a:p>
        </p:txBody>
      </p:sp>
    </p:spTree>
    <p:extLst>
      <p:ext uri="{BB962C8B-B14F-4D97-AF65-F5344CB8AC3E}">
        <p14:creationId xmlns:p14="http://schemas.microsoft.com/office/powerpoint/2010/main" val="3220982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75000"/>
                  </a:schemeClr>
                </a:solidFill>
              </a:rPr>
              <a:t>Application of MWPCs fro cardiac investigations</a:t>
            </a:r>
            <a:endParaRPr lang="en-GB" dirty="0">
              <a:solidFill>
                <a:schemeClr val="accent1">
                  <a:lumMod val="75000"/>
                </a:schemeClr>
              </a:solidFill>
            </a:endParaRPr>
          </a:p>
        </p:txBody>
      </p:sp>
      <p:sp>
        <p:nvSpPr>
          <p:cNvPr id="3" name="Subtitle 2"/>
          <p:cNvSpPr>
            <a:spLocks noGrp="1"/>
          </p:cNvSpPr>
          <p:nvPr>
            <p:ph type="subTitle" idx="1"/>
          </p:nvPr>
        </p:nvSpPr>
        <p:spPr/>
        <p:txBody>
          <a:bodyPr/>
          <a:lstStyle/>
          <a:p>
            <a:r>
              <a:rPr lang="en-GB" dirty="0" smtClean="0">
                <a:solidFill>
                  <a:srgbClr val="C00000"/>
                </a:solidFill>
              </a:rPr>
              <a:t>(commercial devices)</a:t>
            </a:r>
            <a:endParaRPr lang="en-GB" dirty="0">
              <a:solidFill>
                <a:srgbClr val="C00000"/>
              </a:solidFill>
            </a:endParaRPr>
          </a:p>
        </p:txBody>
      </p:sp>
      <p:sp>
        <p:nvSpPr>
          <p:cNvPr id="4" name="Slide Number Placeholder 3"/>
          <p:cNvSpPr>
            <a:spLocks noGrp="1"/>
          </p:cNvSpPr>
          <p:nvPr>
            <p:ph type="sldNum" sz="quarter" idx="12"/>
          </p:nvPr>
        </p:nvSpPr>
        <p:spPr/>
        <p:txBody>
          <a:bodyPr/>
          <a:lstStyle/>
          <a:p>
            <a:fld id="{8857C90E-F3D8-4F4A-854A-B481E28F12AD}" type="slidenum">
              <a:rPr lang="en-GB" smtClean="0"/>
              <a:t>39</a:t>
            </a:fld>
            <a:endParaRPr lang="en-GB"/>
          </a:p>
        </p:txBody>
      </p:sp>
    </p:spTree>
    <p:extLst>
      <p:ext uri="{BB962C8B-B14F-4D97-AF65-F5344CB8AC3E}">
        <p14:creationId xmlns:p14="http://schemas.microsoft.com/office/powerpoint/2010/main" val="2670118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dirty="0" smtClean="0">
                <a:solidFill>
                  <a:schemeClr val="accent1">
                    <a:lumMod val="50000"/>
                  </a:schemeClr>
                </a:solidFill>
              </a:rPr>
              <a:t>Full body low dose digital imaging</a:t>
            </a:r>
            <a:endParaRPr lang="en-GB" sz="4800" dirty="0">
              <a:solidFill>
                <a:schemeClr val="accent1">
                  <a:lumMod val="50000"/>
                </a:schemeClr>
              </a:solidFill>
            </a:endParaRPr>
          </a:p>
        </p:txBody>
      </p:sp>
      <p:sp>
        <p:nvSpPr>
          <p:cNvPr id="3" name="Subtitle 2"/>
          <p:cNvSpPr>
            <a:spLocks noGrp="1"/>
          </p:cNvSpPr>
          <p:nvPr>
            <p:ph type="subTitle" idx="1"/>
          </p:nvPr>
        </p:nvSpPr>
        <p:spPr/>
        <p:txBody>
          <a:bodyPr/>
          <a:lstStyle/>
          <a:p>
            <a:r>
              <a:rPr lang="en-GB" dirty="0" err="1" smtClean="0">
                <a:solidFill>
                  <a:schemeClr val="accent1">
                    <a:lumMod val="75000"/>
                  </a:schemeClr>
                </a:solidFill>
              </a:rPr>
              <a:t>Budker</a:t>
            </a:r>
            <a:r>
              <a:rPr lang="en-GB" dirty="0" smtClean="0">
                <a:solidFill>
                  <a:schemeClr val="accent1">
                    <a:lumMod val="75000"/>
                  </a:schemeClr>
                </a:solidFill>
              </a:rPr>
              <a:t> Inst., Russia</a:t>
            </a:r>
            <a:endParaRPr lang="en-GB" dirty="0">
              <a:solidFill>
                <a:schemeClr val="accent1">
                  <a:lumMod val="75000"/>
                </a:schemeClr>
              </a:solidFill>
            </a:endParaRPr>
          </a:p>
        </p:txBody>
      </p:sp>
      <p:sp>
        <p:nvSpPr>
          <p:cNvPr id="4" name="TextBox 3"/>
          <p:cNvSpPr txBox="1"/>
          <p:nvPr/>
        </p:nvSpPr>
        <p:spPr>
          <a:xfrm>
            <a:off x="2363637" y="4716234"/>
            <a:ext cx="8678173" cy="923330"/>
          </a:xfrm>
          <a:prstGeom prst="rect">
            <a:avLst/>
          </a:prstGeom>
          <a:noFill/>
        </p:spPr>
        <p:txBody>
          <a:bodyPr wrap="square" rtlCol="0">
            <a:spAutoFit/>
          </a:bodyPr>
          <a:lstStyle/>
          <a:p>
            <a:r>
              <a:rPr lang="en-GB" dirty="0" smtClean="0"/>
              <a:t>In the first lecture I mentioned that the MWPC were the first high efficient electronic imaging device.</a:t>
            </a:r>
          </a:p>
          <a:p>
            <a:r>
              <a:rPr lang="en-GB" dirty="0" smtClean="0"/>
              <a:t>It   is not astonishing that their firs application was for large-area medical imaging</a:t>
            </a:r>
            <a:endParaRPr lang="en-GB" dirty="0"/>
          </a:p>
        </p:txBody>
      </p:sp>
      <p:sp>
        <p:nvSpPr>
          <p:cNvPr id="5" name="Slide Number Placeholder 4"/>
          <p:cNvSpPr>
            <a:spLocks noGrp="1"/>
          </p:cNvSpPr>
          <p:nvPr>
            <p:ph type="sldNum" sz="quarter" idx="12"/>
          </p:nvPr>
        </p:nvSpPr>
        <p:spPr/>
        <p:txBody>
          <a:bodyPr/>
          <a:lstStyle/>
          <a:p>
            <a:fld id="{8857C90E-F3D8-4F4A-854A-B481E28F12AD}" type="slidenum">
              <a:rPr lang="en-GB" smtClean="0"/>
              <a:t>4</a:t>
            </a:fld>
            <a:endParaRPr lang="en-GB"/>
          </a:p>
        </p:txBody>
      </p:sp>
    </p:spTree>
    <p:extLst>
      <p:ext uri="{BB962C8B-B14F-4D97-AF65-F5344CB8AC3E}">
        <p14:creationId xmlns:p14="http://schemas.microsoft.com/office/powerpoint/2010/main" val="876783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800" u="sng" dirty="0" smtClean="0">
                <a:solidFill>
                  <a:srgbClr val="C00000"/>
                </a:solidFill>
              </a:rPr>
              <a:t>Advantages</a:t>
            </a:r>
            <a:r>
              <a:rPr lang="en-GB" sz="4800" dirty="0" smtClean="0">
                <a:solidFill>
                  <a:schemeClr val="accent1">
                    <a:lumMod val="75000"/>
                  </a:schemeClr>
                </a:solidFill>
              </a:rPr>
              <a:t> : positions resolution </a:t>
            </a:r>
            <a:r>
              <a:rPr lang="en-GB" sz="4800" dirty="0">
                <a:solidFill>
                  <a:schemeClr val="accent1">
                    <a:lumMod val="75000"/>
                  </a:schemeClr>
                </a:solidFill>
              </a:rPr>
              <a:t>i</a:t>
            </a:r>
            <a:r>
              <a:rPr lang="en-GB" sz="4800" dirty="0" smtClean="0">
                <a:solidFill>
                  <a:schemeClr val="accent1">
                    <a:lumMod val="75000"/>
                  </a:schemeClr>
                </a:solidFill>
              </a:rPr>
              <a:t>s close to film mammography, delivered dose was 10 times less</a:t>
            </a:r>
            <a:endParaRPr lang="en-GB" sz="4800" dirty="0">
              <a:solidFill>
                <a:schemeClr val="accent1">
                  <a:lumMod val="75000"/>
                </a:schemeClr>
              </a:solidFill>
            </a:endParaRPr>
          </a:p>
        </p:txBody>
      </p:sp>
      <p:sp>
        <p:nvSpPr>
          <p:cNvPr id="3" name="Subtitle 2"/>
          <p:cNvSpPr>
            <a:spLocks noGrp="1"/>
          </p:cNvSpPr>
          <p:nvPr>
            <p:ph type="subTitle" idx="1"/>
          </p:nvPr>
        </p:nvSpPr>
        <p:spPr/>
        <p:txBody>
          <a:bodyPr/>
          <a:lstStyle/>
          <a:p>
            <a:endParaRPr lang="en-GB" dirty="0"/>
          </a:p>
        </p:txBody>
      </p:sp>
      <p:sp>
        <p:nvSpPr>
          <p:cNvPr id="4" name="Slide Number Placeholder 3"/>
          <p:cNvSpPr>
            <a:spLocks noGrp="1"/>
          </p:cNvSpPr>
          <p:nvPr>
            <p:ph type="sldNum" sz="quarter" idx="12"/>
          </p:nvPr>
        </p:nvSpPr>
        <p:spPr/>
        <p:txBody>
          <a:bodyPr/>
          <a:lstStyle/>
          <a:p>
            <a:fld id="{8857C90E-F3D8-4F4A-854A-B481E28F12AD}" type="slidenum">
              <a:rPr lang="en-GB" smtClean="0"/>
              <a:t>40</a:t>
            </a:fld>
            <a:endParaRPr lang="en-GB" dirty="0"/>
          </a:p>
        </p:txBody>
      </p:sp>
    </p:spTree>
    <p:extLst>
      <p:ext uri="{BB962C8B-B14F-4D97-AF65-F5344CB8AC3E}">
        <p14:creationId xmlns:p14="http://schemas.microsoft.com/office/powerpoint/2010/main" val="40422352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solidFill>
                  <a:schemeClr val="accent1">
                    <a:lumMod val="75000"/>
                  </a:schemeClr>
                </a:solidFill>
              </a:rPr>
              <a:t>The detectors were installed and operated in a Swedish clinic</a:t>
            </a:r>
            <a:endParaRPr lang="en-GB" dirty="0">
              <a:solidFill>
                <a:schemeClr val="accent1">
                  <a:lumMod val="75000"/>
                </a:schemeClr>
              </a:solidFill>
            </a:endParaRP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8857C90E-F3D8-4F4A-854A-B481E28F12AD}" type="slidenum">
              <a:rPr lang="en-GB" smtClean="0"/>
              <a:t>41</a:t>
            </a:fld>
            <a:endParaRPr lang="en-GB"/>
          </a:p>
        </p:txBody>
      </p:sp>
    </p:spTree>
    <p:extLst>
      <p:ext uri="{BB962C8B-B14F-4D97-AF65-F5344CB8AC3E}">
        <p14:creationId xmlns:p14="http://schemas.microsoft.com/office/powerpoint/2010/main" val="26780927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507617"/>
            <a:ext cx="44831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711788" y="3063240"/>
            <a:ext cx="4542801" cy="1891538"/>
          </a:xfrm>
          <a:prstGeom prst="rect">
            <a:avLst/>
          </a:prstGeom>
        </p:spPr>
      </p:pic>
      <p:sp>
        <p:nvSpPr>
          <p:cNvPr id="2" name="TextBox 1"/>
          <p:cNvSpPr txBox="1"/>
          <p:nvPr/>
        </p:nvSpPr>
        <p:spPr>
          <a:xfrm>
            <a:off x="2514600" y="475488"/>
            <a:ext cx="7445628" cy="830997"/>
          </a:xfrm>
          <a:prstGeom prst="rect">
            <a:avLst/>
          </a:prstGeom>
          <a:noFill/>
        </p:spPr>
        <p:txBody>
          <a:bodyPr wrap="none" rtlCol="0">
            <a:spAutoFit/>
          </a:bodyPr>
          <a:lstStyle/>
          <a:p>
            <a:r>
              <a:rPr lang="en-GB" sz="4800" dirty="0" smtClean="0">
                <a:solidFill>
                  <a:schemeClr val="accent1">
                    <a:lumMod val="75000"/>
                  </a:schemeClr>
                </a:solidFill>
              </a:rPr>
              <a:t>Routine tests in Huston clinic</a:t>
            </a:r>
            <a:endParaRPr lang="en-GB" sz="4800" dirty="0">
              <a:solidFill>
                <a:schemeClr val="accent1">
                  <a:lumMod val="75000"/>
                </a:schemeClr>
              </a:solidFill>
            </a:endParaRPr>
          </a:p>
        </p:txBody>
      </p:sp>
      <p:sp>
        <p:nvSpPr>
          <p:cNvPr id="3" name="Slide Number Placeholder 2"/>
          <p:cNvSpPr>
            <a:spLocks noGrp="1"/>
          </p:cNvSpPr>
          <p:nvPr>
            <p:ph type="sldNum" sz="quarter" idx="12"/>
          </p:nvPr>
        </p:nvSpPr>
        <p:spPr/>
        <p:txBody>
          <a:bodyPr/>
          <a:lstStyle/>
          <a:p>
            <a:fld id="{8857C90E-F3D8-4F4A-854A-B481E28F12AD}" type="slidenum">
              <a:rPr lang="en-GB" smtClean="0"/>
              <a:t>42</a:t>
            </a:fld>
            <a:endParaRPr lang="en-GB"/>
          </a:p>
        </p:txBody>
      </p:sp>
    </p:spTree>
    <p:extLst>
      <p:ext uri="{BB962C8B-B14F-4D97-AF65-F5344CB8AC3E}">
        <p14:creationId xmlns:p14="http://schemas.microsoft.com/office/powerpoint/2010/main" val="4239933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41848" y="1792224"/>
            <a:ext cx="5026152" cy="3355848"/>
          </a:xfrm>
        </p:spPr>
        <p:txBody>
          <a:bodyPr>
            <a:normAutofit fontScale="70000" lnSpcReduction="20000"/>
          </a:bodyPr>
          <a:lstStyle/>
          <a:p>
            <a:pPr algn="l"/>
            <a:r>
              <a:rPr lang="en-GB" dirty="0"/>
              <a:t>This </a:t>
            </a:r>
            <a:r>
              <a:rPr lang="en-GB" dirty="0" smtClean="0"/>
              <a:t>MWPC-based </a:t>
            </a:r>
            <a:r>
              <a:rPr lang="en-GB" dirty="0" err="1"/>
              <a:t>cardiodiagnostic</a:t>
            </a:r>
            <a:r>
              <a:rPr lang="en-GB" dirty="0"/>
              <a:t> device was also used for studies of abnormalities in the </a:t>
            </a:r>
            <a:r>
              <a:rPr lang="en-GB" dirty="0" smtClean="0"/>
              <a:t>wall motion </a:t>
            </a:r>
            <a:r>
              <a:rPr lang="en-GB" dirty="0"/>
              <a:t>induced by exercise stress. As an example, in </a:t>
            </a:r>
            <a:r>
              <a:rPr lang="en-GB" dirty="0" smtClean="0"/>
              <a:t>the next Figure ‘‘</a:t>
            </a:r>
            <a:r>
              <a:rPr lang="en-GB" dirty="0"/>
              <a:t>resting’’ </a:t>
            </a:r>
            <a:r>
              <a:rPr lang="en-GB" dirty="0" smtClean="0"/>
              <a:t>images are </a:t>
            </a:r>
            <a:r>
              <a:rPr lang="en-GB" dirty="0"/>
              <a:t>shown on the left while the images corresponding to the peak of exercise </a:t>
            </a:r>
            <a:r>
              <a:rPr lang="en-GB" dirty="0" smtClean="0"/>
              <a:t>activity are </a:t>
            </a:r>
            <a:r>
              <a:rPr lang="en-GB" dirty="0"/>
              <a:t>presented on the right. At the top, photographs show the wall motion </a:t>
            </a:r>
            <a:r>
              <a:rPr lang="en-GB" dirty="0" smtClean="0"/>
              <a:t>images: the </a:t>
            </a:r>
            <a:r>
              <a:rPr lang="en-GB" dirty="0"/>
              <a:t>ventricular border from end diastole to end systole. The rest four panels </a:t>
            </a:r>
            <a:r>
              <a:rPr lang="en-GB" dirty="0" smtClean="0"/>
              <a:t>show regional </a:t>
            </a:r>
            <a:r>
              <a:rPr lang="en-GB" dirty="0"/>
              <a:t>ejection fraction images presented in 1D and 2D formats obtained </a:t>
            </a:r>
            <a:r>
              <a:rPr lang="en-GB" dirty="0" smtClean="0"/>
              <a:t>by a </a:t>
            </a:r>
            <a:r>
              <a:rPr lang="en-GB" dirty="0"/>
              <a:t>first-pass study utilizing MWPC and isotope injection. From these images </a:t>
            </a:r>
            <a:r>
              <a:rPr lang="en-GB" dirty="0" smtClean="0"/>
              <a:t>the specialists </a:t>
            </a:r>
            <a:r>
              <a:rPr lang="en-GB" dirty="0"/>
              <a:t>may conclude that, at the peak of the exercise, a degraded function </a:t>
            </a:r>
            <a:r>
              <a:rPr lang="en-GB" dirty="0" smtClean="0"/>
              <a:t>is visible </a:t>
            </a:r>
            <a:r>
              <a:rPr lang="en-GB" dirty="0"/>
              <a:t>along the inferior wall indicating compromised right coronary artery flow.</a:t>
            </a:r>
          </a:p>
        </p:txBody>
      </p:sp>
      <p:pic>
        <p:nvPicPr>
          <p:cNvPr id="6146" name="Picture 2" descr="Heart diagram-e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69771"/>
            <a:ext cx="4888372" cy="38520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54480" y="859536"/>
            <a:ext cx="896143" cy="369332"/>
          </a:xfrm>
          <a:prstGeom prst="rect">
            <a:avLst/>
          </a:prstGeom>
          <a:noFill/>
        </p:spPr>
        <p:txBody>
          <a:bodyPr wrap="none" rtlCol="0">
            <a:spAutoFit/>
          </a:bodyPr>
          <a:lstStyle/>
          <a:p>
            <a:r>
              <a:rPr lang="en-GB" dirty="0" err="1" smtClean="0">
                <a:solidFill>
                  <a:srgbClr val="C00000"/>
                </a:solidFill>
              </a:rPr>
              <a:t>Verticle</a:t>
            </a:r>
            <a:endParaRPr lang="en-GB" dirty="0">
              <a:solidFill>
                <a:srgbClr val="C00000"/>
              </a:solidFill>
            </a:endParaRPr>
          </a:p>
        </p:txBody>
      </p:sp>
      <p:sp>
        <p:nvSpPr>
          <p:cNvPr id="4" name="Slide Number Placeholder 3"/>
          <p:cNvSpPr>
            <a:spLocks noGrp="1"/>
          </p:cNvSpPr>
          <p:nvPr>
            <p:ph type="sldNum" sz="quarter" idx="12"/>
          </p:nvPr>
        </p:nvSpPr>
        <p:spPr/>
        <p:txBody>
          <a:bodyPr/>
          <a:lstStyle/>
          <a:p>
            <a:fld id="{8857C90E-F3D8-4F4A-854A-B481E28F12AD}" type="slidenum">
              <a:rPr lang="en-GB" smtClean="0"/>
              <a:t>43</a:t>
            </a:fld>
            <a:endParaRPr lang="en-GB"/>
          </a:p>
        </p:txBody>
      </p:sp>
    </p:spTree>
    <p:extLst>
      <p:ext uri="{BB962C8B-B14F-4D97-AF65-F5344CB8AC3E}">
        <p14:creationId xmlns:p14="http://schemas.microsoft.com/office/powerpoint/2010/main" val="11572275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5245" y="1145083"/>
            <a:ext cx="5244955" cy="4277884"/>
          </a:xfrm>
          <a:prstGeom prst="rect">
            <a:avLst/>
          </a:prstGeom>
        </p:spPr>
      </p:pic>
      <p:pic>
        <p:nvPicPr>
          <p:cNvPr id="6" name="Picture 5"/>
          <p:cNvPicPr>
            <a:picLocks noChangeAspect="1"/>
          </p:cNvPicPr>
          <p:nvPr/>
        </p:nvPicPr>
        <p:blipFill>
          <a:blip r:embed="rId3"/>
          <a:stretch>
            <a:fillRect/>
          </a:stretch>
        </p:blipFill>
        <p:spPr>
          <a:xfrm>
            <a:off x="6221939" y="1122954"/>
            <a:ext cx="5322563" cy="4300014"/>
          </a:xfrm>
          <a:prstGeom prst="rect">
            <a:avLst/>
          </a:prstGeom>
        </p:spPr>
      </p:pic>
      <p:sp>
        <p:nvSpPr>
          <p:cNvPr id="7" name="TextBox 6"/>
          <p:cNvSpPr txBox="1"/>
          <p:nvPr/>
        </p:nvSpPr>
        <p:spPr>
          <a:xfrm>
            <a:off x="284020" y="5655273"/>
            <a:ext cx="4899193" cy="923330"/>
          </a:xfrm>
          <a:prstGeom prst="rect">
            <a:avLst/>
          </a:prstGeom>
          <a:noFill/>
        </p:spPr>
        <p:txBody>
          <a:bodyPr wrap="square" rtlCol="0">
            <a:spAutoFit/>
          </a:bodyPr>
          <a:lstStyle/>
          <a:p>
            <a:r>
              <a:rPr lang="en-GB" dirty="0" smtClean="0"/>
              <a:t>Displays of sequent end-diastolic images  through </a:t>
            </a:r>
          </a:p>
          <a:p>
            <a:r>
              <a:rPr lang="en-GB" dirty="0" smtClean="0"/>
              <a:t>16 heart  beats following the injection of 178Ta</a:t>
            </a:r>
          </a:p>
          <a:p>
            <a:r>
              <a:rPr lang="en-GB" dirty="0" smtClean="0"/>
              <a:t>(the emission energy 55-65 </a:t>
            </a:r>
            <a:r>
              <a:rPr lang="en-GB" dirty="0" err="1" smtClean="0"/>
              <a:t>keV</a:t>
            </a:r>
            <a:r>
              <a:rPr lang="en-GB" dirty="0" smtClean="0"/>
              <a:t>, half-life 9.3 min</a:t>
            </a:r>
            <a:endParaRPr lang="en-GB" dirty="0"/>
          </a:p>
        </p:txBody>
      </p:sp>
      <p:sp>
        <p:nvSpPr>
          <p:cNvPr id="11" name="Rectangle 10"/>
          <p:cNvSpPr/>
          <p:nvPr/>
        </p:nvSpPr>
        <p:spPr>
          <a:xfrm>
            <a:off x="6449224" y="5561492"/>
            <a:ext cx="3483967" cy="369332"/>
          </a:xfrm>
          <a:prstGeom prst="rect">
            <a:avLst/>
          </a:prstGeom>
        </p:spPr>
        <p:txBody>
          <a:bodyPr wrap="none">
            <a:spAutoFit/>
          </a:bodyPr>
          <a:lstStyle/>
          <a:p>
            <a:r>
              <a:rPr lang="en-GB" dirty="0"/>
              <a:t>Left ventricular wall motion images</a:t>
            </a:r>
          </a:p>
        </p:txBody>
      </p:sp>
      <p:sp>
        <p:nvSpPr>
          <p:cNvPr id="12" name="Rectangle 11"/>
          <p:cNvSpPr/>
          <p:nvPr/>
        </p:nvSpPr>
        <p:spPr>
          <a:xfrm>
            <a:off x="6164178" y="5861563"/>
            <a:ext cx="6096000" cy="830997"/>
          </a:xfrm>
          <a:prstGeom prst="rect">
            <a:avLst/>
          </a:prstGeom>
        </p:spPr>
        <p:txBody>
          <a:bodyPr>
            <a:spAutoFit/>
          </a:bodyPr>
          <a:lstStyle/>
          <a:p>
            <a:r>
              <a:rPr lang="en-GB" sz="1600" dirty="0"/>
              <a:t>Normal subject (upper left), abnormal inferior wall motion (upper right), abnormal apical wall motion (lower left),</a:t>
            </a:r>
          </a:p>
          <a:p>
            <a:r>
              <a:rPr lang="en-GB" sz="1600" dirty="0"/>
              <a:t>severe global dysfunction (lower right)</a:t>
            </a:r>
          </a:p>
        </p:txBody>
      </p:sp>
      <p:sp>
        <p:nvSpPr>
          <p:cNvPr id="2" name="Slide Number Placeholder 1"/>
          <p:cNvSpPr>
            <a:spLocks noGrp="1"/>
          </p:cNvSpPr>
          <p:nvPr>
            <p:ph type="sldNum" sz="quarter" idx="12"/>
          </p:nvPr>
        </p:nvSpPr>
        <p:spPr/>
        <p:txBody>
          <a:bodyPr/>
          <a:lstStyle/>
          <a:p>
            <a:fld id="{8857C90E-F3D8-4F4A-854A-B481E28F12AD}" type="slidenum">
              <a:rPr lang="en-GB" smtClean="0"/>
              <a:t>44</a:t>
            </a:fld>
            <a:endParaRPr lang="en-GB"/>
          </a:p>
        </p:txBody>
      </p:sp>
    </p:spTree>
    <p:extLst>
      <p:ext uri="{BB962C8B-B14F-4D97-AF65-F5344CB8AC3E}">
        <p14:creationId xmlns:p14="http://schemas.microsoft.com/office/powerpoint/2010/main" val="2191173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4557" y="173735"/>
            <a:ext cx="4891531" cy="6578217"/>
          </a:xfrm>
          <a:prstGeom prst="rect">
            <a:avLst/>
          </a:prstGeom>
        </p:spPr>
      </p:pic>
      <p:sp>
        <p:nvSpPr>
          <p:cNvPr id="5" name="Rectangle 4"/>
          <p:cNvSpPr/>
          <p:nvPr/>
        </p:nvSpPr>
        <p:spPr>
          <a:xfrm>
            <a:off x="5783850" y="1566964"/>
            <a:ext cx="3812927" cy="1477328"/>
          </a:xfrm>
          <a:prstGeom prst="rect">
            <a:avLst/>
          </a:prstGeom>
        </p:spPr>
        <p:txBody>
          <a:bodyPr wrap="square">
            <a:spAutoFit/>
          </a:bodyPr>
          <a:lstStyle/>
          <a:p>
            <a:r>
              <a:rPr lang="en-GB" dirty="0"/>
              <a:t>Rest (left) and stress (right) wall motion images (top) and regional ejection fraction images (middle and bottom) obtained by</a:t>
            </a:r>
          </a:p>
          <a:p>
            <a:r>
              <a:rPr lang="en-GB" dirty="0"/>
              <a:t>first pass study</a:t>
            </a:r>
          </a:p>
        </p:txBody>
      </p:sp>
      <p:sp>
        <p:nvSpPr>
          <p:cNvPr id="2" name="TextBox 1"/>
          <p:cNvSpPr txBox="1"/>
          <p:nvPr/>
        </p:nvSpPr>
        <p:spPr>
          <a:xfrm>
            <a:off x="5486400" y="4453128"/>
            <a:ext cx="6607771" cy="1200329"/>
          </a:xfrm>
          <a:prstGeom prst="rect">
            <a:avLst/>
          </a:prstGeom>
          <a:noFill/>
        </p:spPr>
        <p:txBody>
          <a:bodyPr wrap="none" rtlCol="0">
            <a:spAutoFit/>
          </a:bodyPr>
          <a:lstStyle/>
          <a:p>
            <a:r>
              <a:rPr lang="en-GB" dirty="0" smtClean="0">
                <a:solidFill>
                  <a:schemeClr val="accent1">
                    <a:lumMod val="50000"/>
                  </a:schemeClr>
                </a:solidFill>
              </a:rPr>
              <a:t>From </a:t>
            </a:r>
            <a:r>
              <a:rPr lang="en-GB" dirty="0">
                <a:solidFill>
                  <a:schemeClr val="accent1">
                    <a:lumMod val="50000"/>
                  </a:schemeClr>
                </a:solidFill>
              </a:rPr>
              <a:t>these images </a:t>
            </a:r>
            <a:r>
              <a:rPr lang="en-GB" dirty="0" smtClean="0">
                <a:solidFill>
                  <a:schemeClr val="accent1">
                    <a:lumMod val="50000"/>
                  </a:schemeClr>
                </a:solidFill>
              </a:rPr>
              <a:t>the specialists </a:t>
            </a:r>
            <a:r>
              <a:rPr lang="en-GB" dirty="0">
                <a:solidFill>
                  <a:schemeClr val="accent1">
                    <a:lumMod val="50000"/>
                  </a:schemeClr>
                </a:solidFill>
              </a:rPr>
              <a:t>may conclude that, at the </a:t>
            </a:r>
            <a:r>
              <a:rPr lang="en-GB" dirty="0" smtClean="0">
                <a:solidFill>
                  <a:schemeClr val="accent1">
                    <a:lumMod val="50000"/>
                  </a:schemeClr>
                </a:solidFill>
              </a:rPr>
              <a:t>peak</a:t>
            </a:r>
          </a:p>
          <a:p>
            <a:r>
              <a:rPr lang="en-GB" dirty="0" smtClean="0">
                <a:solidFill>
                  <a:schemeClr val="accent1">
                    <a:lumMod val="50000"/>
                  </a:schemeClr>
                </a:solidFill>
              </a:rPr>
              <a:t> </a:t>
            </a:r>
            <a:r>
              <a:rPr lang="en-GB" dirty="0">
                <a:solidFill>
                  <a:schemeClr val="accent1">
                    <a:lumMod val="50000"/>
                  </a:schemeClr>
                </a:solidFill>
              </a:rPr>
              <a:t>of the exercise, a </a:t>
            </a:r>
            <a:r>
              <a:rPr lang="en-GB" dirty="0" smtClean="0">
                <a:solidFill>
                  <a:schemeClr val="accent1">
                    <a:lumMod val="50000"/>
                  </a:schemeClr>
                </a:solidFill>
              </a:rPr>
              <a:t>degraded function is visible </a:t>
            </a:r>
            <a:r>
              <a:rPr lang="en-GB" dirty="0">
                <a:solidFill>
                  <a:schemeClr val="accent1">
                    <a:lumMod val="50000"/>
                  </a:schemeClr>
                </a:solidFill>
              </a:rPr>
              <a:t>along the inferior wall </a:t>
            </a:r>
            <a:endParaRPr lang="en-GB" dirty="0" smtClean="0">
              <a:solidFill>
                <a:schemeClr val="accent1">
                  <a:lumMod val="50000"/>
                </a:schemeClr>
              </a:solidFill>
            </a:endParaRPr>
          </a:p>
          <a:p>
            <a:r>
              <a:rPr lang="en-GB" dirty="0" smtClean="0">
                <a:solidFill>
                  <a:schemeClr val="accent1">
                    <a:lumMod val="50000"/>
                  </a:schemeClr>
                </a:solidFill>
              </a:rPr>
              <a:t>indicating </a:t>
            </a:r>
            <a:r>
              <a:rPr lang="en-GB" dirty="0">
                <a:solidFill>
                  <a:schemeClr val="accent1">
                    <a:lumMod val="50000"/>
                  </a:schemeClr>
                </a:solidFill>
              </a:rPr>
              <a:t>compromised right </a:t>
            </a:r>
            <a:r>
              <a:rPr lang="en-GB" dirty="0" smtClean="0">
                <a:solidFill>
                  <a:schemeClr val="accent1">
                    <a:lumMod val="50000"/>
                  </a:schemeClr>
                </a:solidFill>
              </a:rPr>
              <a:t>coronary </a:t>
            </a:r>
            <a:r>
              <a:rPr lang="en-GB" dirty="0">
                <a:solidFill>
                  <a:schemeClr val="accent1">
                    <a:lumMod val="50000"/>
                  </a:schemeClr>
                </a:solidFill>
              </a:rPr>
              <a:t>artery flow.</a:t>
            </a:r>
          </a:p>
          <a:p>
            <a:endParaRPr lang="en-GB" dirty="0"/>
          </a:p>
        </p:txBody>
      </p:sp>
      <p:sp>
        <p:nvSpPr>
          <p:cNvPr id="3" name="Slide Number Placeholder 2"/>
          <p:cNvSpPr>
            <a:spLocks noGrp="1"/>
          </p:cNvSpPr>
          <p:nvPr>
            <p:ph type="sldNum" sz="quarter" idx="12"/>
          </p:nvPr>
        </p:nvSpPr>
        <p:spPr/>
        <p:txBody>
          <a:bodyPr/>
          <a:lstStyle/>
          <a:p>
            <a:fld id="{8857C90E-F3D8-4F4A-854A-B481E28F12AD}" type="slidenum">
              <a:rPr lang="en-GB" smtClean="0"/>
              <a:t>45</a:t>
            </a:fld>
            <a:endParaRPr lang="en-GB"/>
          </a:p>
        </p:txBody>
      </p:sp>
    </p:spTree>
    <p:extLst>
      <p:ext uri="{BB962C8B-B14F-4D97-AF65-F5344CB8AC3E}">
        <p14:creationId xmlns:p14="http://schemas.microsoft.com/office/powerpoint/2010/main" val="19395446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MWPC</a:t>
            </a:r>
            <a:endParaRPr lang="en-GB" dirty="0"/>
          </a:p>
        </p:txBody>
      </p:sp>
      <p:sp>
        <p:nvSpPr>
          <p:cNvPr id="3" name="Subtitle 2"/>
          <p:cNvSpPr>
            <a:spLocks noGrp="1"/>
          </p:cNvSpPr>
          <p:nvPr>
            <p:ph type="subTitle" idx="1"/>
          </p:nvPr>
        </p:nvSpPr>
        <p:spPr/>
        <p:txBody>
          <a:bodyPr/>
          <a:lstStyle/>
          <a:p>
            <a:endParaRPr lang="en-GB" dirty="0"/>
          </a:p>
        </p:txBody>
      </p:sp>
      <p:cxnSp>
        <p:nvCxnSpPr>
          <p:cNvPr id="6" name="Straight Connector 5"/>
          <p:cNvCxnSpPr/>
          <p:nvPr/>
        </p:nvCxnSpPr>
        <p:spPr>
          <a:xfrm>
            <a:off x="7457896" y="5243271"/>
            <a:ext cx="3619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1729740" y="179245"/>
            <a:ext cx="8732520" cy="6661436"/>
          </a:xfrm>
          <a:prstGeom prst="rect">
            <a:avLst/>
          </a:prstGeom>
        </p:spPr>
      </p:pic>
      <p:sp>
        <p:nvSpPr>
          <p:cNvPr id="5" name="Slide Number Placeholder 4"/>
          <p:cNvSpPr>
            <a:spLocks noGrp="1"/>
          </p:cNvSpPr>
          <p:nvPr>
            <p:ph type="sldNum" sz="quarter" idx="12"/>
          </p:nvPr>
        </p:nvSpPr>
        <p:spPr/>
        <p:txBody>
          <a:bodyPr/>
          <a:lstStyle/>
          <a:p>
            <a:fld id="{8857C90E-F3D8-4F4A-854A-B481E28F12AD}" type="slidenum">
              <a:rPr lang="en-GB" smtClean="0"/>
              <a:t>46</a:t>
            </a:fld>
            <a:endParaRPr lang="en-GB"/>
          </a:p>
        </p:txBody>
      </p:sp>
    </p:spTree>
    <p:extLst>
      <p:ext uri="{BB962C8B-B14F-4D97-AF65-F5344CB8AC3E}">
        <p14:creationId xmlns:p14="http://schemas.microsoft.com/office/powerpoint/2010/main" val="2422475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914400" y="1341439"/>
            <a:ext cx="10363200" cy="1470025"/>
          </a:xfrm>
        </p:spPr>
        <p:txBody>
          <a:bodyPr/>
          <a:lstStyle/>
          <a:p>
            <a:pPr eaLnBrk="1" hangingPunct="1"/>
            <a:r>
              <a:rPr lang="en-US" dirty="0" smtClean="0">
                <a:solidFill>
                  <a:srgbClr val="0066FF"/>
                </a:solidFill>
              </a:rPr>
              <a:t> Cancer therapy</a:t>
            </a:r>
          </a:p>
        </p:txBody>
      </p:sp>
      <p:sp>
        <p:nvSpPr>
          <p:cNvPr id="40963" name="Rectangle 3"/>
          <p:cNvSpPr>
            <a:spLocks noGrp="1" noChangeArrowheads="1"/>
          </p:cNvSpPr>
          <p:nvPr>
            <p:ph type="subTitle" idx="1"/>
          </p:nvPr>
        </p:nvSpPr>
        <p:spPr>
          <a:xfrm>
            <a:off x="1828800" y="3213100"/>
            <a:ext cx="8534400" cy="1752600"/>
          </a:xfrm>
        </p:spPr>
        <p:txBody>
          <a:bodyPr/>
          <a:lstStyle/>
          <a:p>
            <a:pPr eaLnBrk="1" hangingPunct="1">
              <a:lnSpc>
                <a:spcPct val="80000"/>
              </a:lnSpc>
            </a:pPr>
            <a:r>
              <a:rPr lang="en-US" sz="2000" smtClean="0"/>
              <a:t>About half of the cancer patients in the world are today treated with radiotherapy. During the treatment, it is of great importance to closely monitor the local dose delivered to the tumor and the surrounding tissue to ensure an effective destruction of the cancer cells while the healthy ones are not damaged. </a:t>
            </a:r>
          </a:p>
        </p:txBody>
      </p:sp>
      <p:sp>
        <p:nvSpPr>
          <p:cNvPr id="2" name="Slide Number Placeholder 1"/>
          <p:cNvSpPr>
            <a:spLocks noGrp="1"/>
          </p:cNvSpPr>
          <p:nvPr>
            <p:ph type="sldNum" sz="quarter" idx="12"/>
          </p:nvPr>
        </p:nvSpPr>
        <p:spPr/>
        <p:txBody>
          <a:bodyPr/>
          <a:lstStyle/>
          <a:p>
            <a:fld id="{8857C90E-F3D8-4F4A-854A-B481E28F12AD}" type="slidenum">
              <a:rPr lang="en-GB" smtClean="0"/>
              <a:t>47</a:t>
            </a:fld>
            <a:endParaRPr lang="en-GB"/>
          </a:p>
        </p:txBody>
      </p:sp>
    </p:spTree>
    <p:extLst>
      <p:ext uri="{BB962C8B-B14F-4D97-AF65-F5344CB8AC3E}">
        <p14:creationId xmlns:p14="http://schemas.microsoft.com/office/powerpoint/2010/main" val="504339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866775"/>
            <a:ext cx="6181725" cy="51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48</a:t>
            </a:fld>
            <a:endParaRPr lang="en-GB"/>
          </a:p>
        </p:txBody>
      </p:sp>
    </p:spTree>
    <p:extLst>
      <p:ext uri="{BB962C8B-B14F-4D97-AF65-F5344CB8AC3E}">
        <p14:creationId xmlns:p14="http://schemas.microsoft.com/office/powerpoint/2010/main" val="2862142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1"/>
            <a:ext cx="13159317" cy="7185025"/>
          </a:xfrm>
          <a:prstGeom prst="rect">
            <a:avLst/>
          </a:prstGeom>
          <a:solidFill>
            <a:schemeClr val="tx2"/>
          </a:solidFill>
          <a:ln w="12700">
            <a:solidFill>
              <a:schemeClr val="tx1"/>
            </a:solidFill>
            <a:miter lim="800000"/>
            <a:headEnd type="none" w="sm" len="sm"/>
            <a:tailEnd type="none" w="sm" len="sm"/>
          </a:ln>
        </p:spPr>
        <p:txBody>
          <a:bodyPr wrap="none" anchor="ctr"/>
          <a:lstStyle/>
          <a:p>
            <a:endParaRPr lang="en-US"/>
          </a:p>
        </p:txBody>
      </p:sp>
      <p:graphicFrame>
        <p:nvGraphicFramePr>
          <p:cNvPr id="2050" name="Object 3"/>
          <p:cNvGraphicFramePr>
            <a:graphicFrameLocks noGrp="1" noChangeAspect="1"/>
          </p:cNvGraphicFramePr>
          <p:nvPr>
            <p:ph idx="1"/>
          </p:nvPr>
        </p:nvGraphicFramePr>
        <p:xfrm>
          <a:off x="1356784" y="585789"/>
          <a:ext cx="10835216" cy="6130925"/>
        </p:xfrm>
        <a:graphic>
          <a:graphicData uri="http://schemas.openxmlformats.org/presentationml/2006/ole">
            <mc:AlternateContent xmlns:mc="http://schemas.openxmlformats.org/markup-compatibility/2006">
              <mc:Choice xmlns:v="urn:schemas-microsoft-com:vml" Requires="v">
                <p:oleObj spid="_x0000_s2059" name="Photo Editor Photo" r:id="rId4" imgW="9580952" imgH="7228571" progId="">
                  <p:embed/>
                </p:oleObj>
              </mc:Choice>
              <mc:Fallback>
                <p:oleObj name="Photo Editor Photo" r:id="rId4" imgW="9580952" imgH="722857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6784" y="585789"/>
                        <a:ext cx="10835216" cy="613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4"/>
          <p:cNvSpPr txBox="1">
            <a:spLocks noChangeArrowheads="1"/>
          </p:cNvSpPr>
          <p:nvPr/>
        </p:nvSpPr>
        <p:spPr bwMode="auto">
          <a:xfrm>
            <a:off x="8974667" y="5780089"/>
            <a:ext cx="3217333" cy="701675"/>
          </a:xfrm>
          <a:prstGeom prst="rect">
            <a:avLst/>
          </a:prstGeom>
          <a:solidFill>
            <a:schemeClr val="tx1"/>
          </a:solidFill>
          <a:ln w="12700">
            <a:noFill/>
            <a:miter lim="800000"/>
            <a:headEnd type="none" w="sm" len="sm"/>
            <a:tailEnd type="none" w="sm" len="sm"/>
          </a:ln>
        </p:spPr>
        <p:txBody>
          <a:bodyPr>
            <a:spAutoFit/>
          </a:bodyPr>
          <a:lstStyle/>
          <a:p>
            <a:pPr algn="ctr" eaLnBrk="0" hangingPunct="0">
              <a:spcBef>
                <a:spcPct val="50000"/>
              </a:spcBef>
            </a:pPr>
            <a:r>
              <a:rPr lang="sv-SE" sz="2000">
                <a:solidFill>
                  <a:schemeClr val="bg1"/>
                </a:solidFill>
                <a:latin typeface="Times New Roman" pitchFamily="18" charset="0"/>
              </a:rPr>
              <a:t>Courtesy of RaySearch Laboratories AB</a:t>
            </a:r>
            <a:endParaRPr lang="en-GB" sz="2000">
              <a:solidFill>
                <a:schemeClr val="bg1"/>
              </a:solidFill>
              <a:latin typeface="Times New Roman" pitchFamily="18" charset="0"/>
            </a:endParaRPr>
          </a:p>
        </p:txBody>
      </p:sp>
      <p:sp>
        <p:nvSpPr>
          <p:cNvPr id="2" name="Slide Number Placeholder 1"/>
          <p:cNvSpPr>
            <a:spLocks noGrp="1"/>
          </p:cNvSpPr>
          <p:nvPr>
            <p:ph type="sldNum" sz="quarter" idx="12"/>
          </p:nvPr>
        </p:nvSpPr>
        <p:spPr/>
        <p:txBody>
          <a:bodyPr/>
          <a:lstStyle/>
          <a:p>
            <a:fld id="{8857C90E-F3D8-4F4A-854A-B481E28F12AD}" type="slidenum">
              <a:rPr lang="en-GB" smtClean="0"/>
              <a:t>49</a:t>
            </a:fld>
            <a:endParaRPr lang="en-GB"/>
          </a:p>
        </p:txBody>
      </p:sp>
    </p:spTree>
    <p:extLst>
      <p:ext uri="{BB962C8B-B14F-4D97-AF65-F5344CB8AC3E}">
        <p14:creationId xmlns:p14="http://schemas.microsoft.com/office/powerpoint/2010/main" val="1841178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endParaRPr lang="en-US"/>
          </a:p>
        </p:txBody>
      </p:sp>
      <p:sp>
        <p:nvSpPr>
          <p:cNvPr id="7171" name="Rectangle 3"/>
          <p:cNvSpPr>
            <a:spLocks noGrp="1" noChangeArrowheads="1"/>
          </p:cNvSpPr>
          <p:nvPr>
            <p:ph type="subTitle" idx="1"/>
          </p:nvPr>
        </p:nvSpPr>
        <p:spPr/>
        <p:txBody>
          <a:bodyPr/>
          <a:lstStyle/>
          <a:p>
            <a:endParaRPr lang="en-US"/>
          </a:p>
        </p:txBody>
      </p:sp>
      <p:pic>
        <p:nvPicPr>
          <p:cNvPr id="7174" name="Picture 6"/>
          <p:cNvPicPr>
            <a:picLocks noChangeAspect="1" noChangeArrowheads="1"/>
          </p:cNvPicPr>
          <p:nvPr/>
        </p:nvPicPr>
        <p:blipFill>
          <a:blip r:embed="rId2" cstate="print"/>
          <a:srcRect/>
          <a:stretch>
            <a:fillRect/>
          </a:stretch>
        </p:blipFill>
        <p:spPr bwMode="auto">
          <a:xfrm>
            <a:off x="1123951" y="895350"/>
            <a:ext cx="9944100" cy="5073650"/>
          </a:xfrm>
          <a:prstGeom prst="rect">
            <a:avLst/>
          </a:prstGeom>
          <a:noFill/>
          <a:ln w="9525">
            <a:noFill/>
            <a:miter lim="800000"/>
            <a:headEnd/>
            <a:tailEnd/>
          </a:ln>
          <a:effectLst/>
        </p:spPr>
      </p:pic>
      <p:sp>
        <p:nvSpPr>
          <p:cNvPr id="2" name="TextBox 1"/>
          <p:cNvSpPr txBox="1"/>
          <p:nvPr/>
        </p:nvSpPr>
        <p:spPr>
          <a:xfrm>
            <a:off x="2041864" y="6400800"/>
            <a:ext cx="8031494" cy="369332"/>
          </a:xfrm>
          <a:prstGeom prst="rect">
            <a:avLst/>
          </a:prstGeom>
          <a:noFill/>
        </p:spPr>
        <p:txBody>
          <a:bodyPr wrap="none" rtlCol="0">
            <a:spAutoFit/>
          </a:bodyPr>
          <a:lstStyle/>
          <a:p>
            <a:r>
              <a:rPr lang="en-GB" dirty="0" smtClean="0"/>
              <a:t>MWPC filled with </a:t>
            </a:r>
            <a:r>
              <a:rPr lang="en-GB" dirty="0" err="1" smtClean="0"/>
              <a:t>Xe</a:t>
            </a:r>
            <a:r>
              <a:rPr lang="en-GB" dirty="0" smtClean="0"/>
              <a:t> at pressure of 3 </a:t>
            </a:r>
            <a:r>
              <a:rPr lang="en-GB" dirty="0" err="1" smtClean="0"/>
              <a:t>atm</a:t>
            </a:r>
            <a:r>
              <a:rPr lang="en-GB" dirty="0" smtClean="0"/>
              <a:t>, efficiency about 30 % for 60keV photons</a:t>
            </a:r>
            <a:endParaRPr lang="en-GB" dirty="0"/>
          </a:p>
        </p:txBody>
      </p:sp>
      <p:sp>
        <p:nvSpPr>
          <p:cNvPr id="3" name="Slide Number Placeholder 2"/>
          <p:cNvSpPr>
            <a:spLocks noGrp="1"/>
          </p:cNvSpPr>
          <p:nvPr>
            <p:ph type="sldNum" sz="quarter" idx="12"/>
          </p:nvPr>
        </p:nvSpPr>
        <p:spPr/>
        <p:txBody>
          <a:bodyPr/>
          <a:lstStyle/>
          <a:p>
            <a:fld id="{8857C90E-F3D8-4F4A-854A-B481E28F12AD}" type="slidenum">
              <a:rPr lang="en-GB" smtClean="0"/>
              <a:t>5</a:t>
            </a:fld>
            <a:endParaRPr lang="en-GB"/>
          </a:p>
        </p:txBody>
      </p:sp>
    </p:spTree>
    <p:extLst>
      <p:ext uri="{BB962C8B-B14F-4D97-AF65-F5344CB8AC3E}">
        <p14:creationId xmlns:p14="http://schemas.microsoft.com/office/powerpoint/2010/main" val="38438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2542032" y="822960"/>
            <a:ext cx="7882918" cy="5905665"/>
          </a:xfrm>
          <a:prstGeom prst="rect">
            <a:avLst/>
          </a:prstGeom>
        </p:spPr>
      </p:pic>
      <p:sp>
        <p:nvSpPr>
          <p:cNvPr id="5" name="Slide Number Placeholder 4"/>
          <p:cNvSpPr>
            <a:spLocks noGrp="1"/>
          </p:cNvSpPr>
          <p:nvPr>
            <p:ph type="sldNum" sz="quarter" idx="12"/>
          </p:nvPr>
        </p:nvSpPr>
        <p:spPr/>
        <p:txBody>
          <a:bodyPr/>
          <a:lstStyle/>
          <a:p>
            <a:fld id="{8857C90E-F3D8-4F4A-854A-B481E28F12AD}" type="slidenum">
              <a:rPr lang="en-GB" smtClean="0"/>
              <a:t>50</a:t>
            </a:fld>
            <a:endParaRPr lang="en-GB"/>
          </a:p>
        </p:txBody>
      </p:sp>
    </p:spTree>
    <p:extLst>
      <p:ext uri="{BB962C8B-B14F-4D97-AF65-F5344CB8AC3E}">
        <p14:creationId xmlns:p14="http://schemas.microsoft.com/office/powerpoint/2010/main" val="725424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2726" y="740609"/>
            <a:ext cx="9144000" cy="2387600"/>
          </a:xfrm>
        </p:spPr>
        <p:txBody>
          <a:bodyPr/>
          <a:lstStyle/>
          <a:p>
            <a:r>
              <a:rPr lang="en-GB" dirty="0" smtClean="0"/>
              <a:t>Portal imaging</a:t>
            </a:r>
            <a:endParaRPr lang="en-GB" dirty="0"/>
          </a:p>
        </p:txBody>
      </p:sp>
      <p:sp>
        <p:nvSpPr>
          <p:cNvPr id="3" name="Subtitle 2"/>
          <p:cNvSpPr>
            <a:spLocks noGrp="1"/>
          </p:cNvSpPr>
          <p:nvPr>
            <p:ph type="subTitle" idx="1"/>
          </p:nvPr>
        </p:nvSpPr>
        <p:spPr>
          <a:xfrm>
            <a:off x="506027" y="3602038"/>
            <a:ext cx="3873083" cy="1655762"/>
          </a:xfrm>
        </p:spPr>
        <p:txBody>
          <a:bodyPr>
            <a:normAutofit fontScale="47500" lnSpcReduction="20000"/>
          </a:bodyPr>
          <a:lstStyle/>
          <a:p>
            <a:pPr algn="l"/>
            <a:r>
              <a:rPr lang="en-GB" dirty="0"/>
              <a:t>The Racetrack produces bunches of 50-MeV electrons with</a:t>
            </a:r>
          </a:p>
          <a:p>
            <a:pPr algn="l"/>
            <a:r>
              <a:rPr lang="en-GB" dirty="0"/>
              <a:t>a duration of 0.5 to 6 s and a repetition frequency of 10 to</a:t>
            </a:r>
          </a:p>
          <a:p>
            <a:pPr algn="l"/>
            <a:r>
              <a:rPr lang="en-GB" dirty="0"/>
              <a:t>300 Hz. These electrons can be directly used for treating some</a:t>
            </a:r>
          </a:p>
          <a:p>
            <a:pPr algn="l"/>
            <a:r>
              <a:rPr lang="en-GB" dirty="0"/>
              <a:t>patients. The scanned electron beam can also be converted to</a:t>
            </a:r>
          </a:p>
          <a:p>
            <a:pPr algn="l"/>
            <a:r>
              <a:rPr lang="en-GB" dirty="0"/>
              <a:t>MeV-photons (therapeutic beam) by hitting a beryllium–tungsten</a:t>
            </a:r>
          </a:p>
          <a:p>
            <a:pPr algn="l"/>
            <a:r>
              <a:rPr lang="en-GB" dirty="0"/>
              <a:t>target.</a:t>
            </a:r>
          </a:p>
        </p:txBody>
      </p:sp>
      <p:pic>
        <p:nvPicPr>
          <p:cNvPr id="4" name="Picture 3"/>
          <p:cNvPicPr>
            <a:picLocks noChangeAspect="1"/>
          </p:cNvPicPr>
          <p:nvPr/>
        </p:nvPicPr>
        <p:blipFill>
          <a:blip r:embed="rId2"/>
          <a:stretch>
            <a:fillRect/>
          </a:stretch>
        </p:blipFill>
        <p:spPr>
          <a:xfrm>
            <a:off x="4379110" y="3282439"/>
            <a:ext cx="6616132" cy="3144210"/>
          </a:xfrm>
          <a:prstGeom prst="rect">
            <a:avLst/>
          </a:prstGeom>
        </p:spPr>
      </p:pic>
      <p:pic>
        <p:nvPicPr>
          <p:cNvPr id="2050" name="Picture 2" descr="EPID C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588"/>
            <a:ext cx="4732337"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85926" y="5859262"/>
            <a:ext cx="3276153" cy="369332"/>
          </a:xfrm>
          <a:prstGeom prst="rect">
            <a:avLst/>
          </a:prstGeom>
          <a:noFill/>
        </p:spPr>
        <p:txBody>
          <a:bodyPr wrap="none" rtlCol="0">
            <a:spAutoFit/>
          </a:bodyPr>
          <a:lstStyle/>
          <a:p>
            <a:r>
              <a:rPr lang="en-GB" dirty="0"/>
              <a:t>2</a:t>
            </a:r>
            <a:r>
              <a:rPr lang="en-GB" dirty="0" smtClean="0"/>
              <a:t>Gy per min (including neutrons)</a:t>
            </a:r>
            <a:endParaRPr lang="en-GB" dirty="0"/>
          </a:p>
        </p:txBody>
      </p:sp>
      <p:sp>
        <p:nvSpPr>
          <p:cNvPr id="6" name="Slide Number Placeholder 5"/>
          <p:cNvSpPr>
            <a:spLocks noGrp="1"/>
          </p:cNvSpPr>
          <p:nvPr>
            <p:ph type="sldNum" sz="quarter" idx="12"/>
          </p:nvPr>
        </p:nvSpPr>
        <p:spPr/>
        <p:txBody>
          <a:bodyPr/>
          <a:lstStyle/>
          <a:p>
            <a:fld id="{8857C90E-F3D8-4F4A-854A-B481E28F12AD}" type="slidenum">
              <a:rPr lang="en-GB" smtClean="0"/>
              <a:t>51</a:t>
            </a:fld>
            <a:endParaRPr lang="en-GB"/>
          </a:p>
        </p:txBody>
      </p:sp>
    </p:spTree>
    <p:extLst>
      <p:ext uri="{BB962C8B-B14F-4D97-AF65-F5344CB8AC3E}">
        <p14:creationId xmlns:p14="http://schemas.microsoft.com/office/powerpoint/2010/main" val="2901142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1010092"/>
          <p:cNvPicPr>
            <a:picLocks noChangeAspect="1" noChangeArrowheads="1"/>
          </p:cNvPicPr>
          <p:nvPr/>
        </p:nvPicPr>
        <p:blipFill>
          <a:blip r:embed="rId2" cstate="print"/>
          <a:srcRect/>
          <a:stretch>
            <a:fillRect/>
          </a:stretch>
        </p:blipFill>
        <p:spPr bwMode="auto">
          <a:xfrm>
            <a:off x="508000" y="3009900"/>
            <a:ext cx="5444067" cy="3443288"/>
          </a:xfrm>
          <a:prstGeom prst="rect">
            <a:avLst/>
          </a:prstGeom>
          <a:noFill/>
          <a:ln w="9525">
            <a:noFill/>
            <a:miter lim="800000"/>
            <a:headEnd/>
            <a:tailEnd/>
          </a:ln>
        </p:spPr>
      </p:pic>
      <p:pic>
        <p:nvPicPr>
          <p:cNvPr id="43011" name="Picture 3" descr="P1010071"/>
          <p:cNvPicPr>
            <a:picLocks noChangeAspect="1" noChangeArrowheads="1"/>
          </p:cNvPicPr>
          <p:nvPr/>
        </p:nvPicPr>
        <p:blipFill>
          <a:blip r:embed="rId3" cstate="print"/>
          <a:srcRect/>
          <a:stretch>
            <a:fillRect/>
          </a:stretch>
        </p:blipFill>
        <p:spPr bwMode="auto">
          <a:xfrm>
            <a:off x="6235701" y="269875"/>
            <a:ext cx="5441951" cy="3444875"/>
          </a:xfrm>
          <a:prstGeom prst="rect">
            <a:avLst/>
          </a:prstGeom>
          <a:noFill/>
          <a:ln w="9525">
            <a:noFill/>
            <a:miter lim="800000"/>
            <a:headEnd/>
            <a:tailEnd/>
          </a:ln>
        </p:spPr>
      </p:pic>
      <p:sp>
        <p:nvSpPr>
          <p:cNvPr id="94212" name="Rectangle 4"/>
          <p:cNvSpPr>
            <a:spLocks noChangeArrowheads="1"/>
          </p:cNvSpPr>
          <p:nvPr/>
        </p:nvSpPr>
        <p:spPr bwMode="auto">
          <a:xfrm>
            <a:off x="406400" y="582614"/>
            <a:ext cx="5486400" cy="579437"/>
          </a:xfrm>
          <a:prstGeom prst="rect">
            <a:avLst/>
          </a:prstGeom>
          <a:noFill/>
          <a:ln w="12700">
            <a:noFill/>
            <a:miter lim="800000"/>
            <a:headEnd type="none" w="sm" len="sm"/>
            <a:tailEnd type="none" w="sm" len="sm"/>
          </a:ln>
          <a:effectLst/>
        </p:spPr>
        <p:txBody>
          <a:bodyPr>
            <a:spAutoFit/>
          </a:bodyPr>
          <a:lstStyle/>
          <a:p>
            <a:pPr eaLnBrk="0" hangingPunct="0">
              <a:defRPr/>
            </a:pPr>
            <a:r>
              <a:rPr lang="en-US" sz="3200">
                <a:solidFill>
                  <a:schemeClr val="accent2"/>
                </a:solidFill>
                <a:effectLst>
                  <a:outerShdw blurRad="38100" dist="38100" dir="2700000" algn="tl">
                    <a:srgbClr val="C0C0C0"/>
                  </a:outerShdw>
                </a:effectLst>
                <a:latin typeface="Times New Roman" pitchFamily="18" charset="0"/>
              </a:rPr>
              <a:t>New electronic readout</a:t>
            </a:r>
            <a:endParaRPr lang="sv-SE" sz="3200">
              <a:solidFill>
                <a:schemeClr val="accent2"/>
              </a:solidFill>
              <a:effectLst>
                <a:outerShdw blurRad="38100" dist="38100" dir="2700000" algn="tl">
                  <a:srgbClr val="C0C0C0"/>
                </a:outerShdw>
              </a:effectLst>
              <a:latin typeface="Times New Roman" pitchFamily="18" charset="0"/>
            </a:endParaRPr>
          </a:p>
        </p:txBody>
      </p:sp>
      <p:sp>
        <p:nvSpPr>
          <p:cNvPr id="94213" name="Rectangle 5"/>
          <p:cNvSpPr>
            <a:spLocks noChangeArrowheads="1"/>
          </p:cNvSpPr>
          <p:nvPr/>
        </p:nvSpPr>
        <p:spPr bwMode="auto">
          <a:xfrm>
            <a:off x="6432552" y="4116389"/>
            <a:ext cx="5759449" cy="1569660"/>
          </a:xfrm>
          <a:prstGeom prst="rect">
            <a:avLst/>
          </a:prstGeom>
          <a:noFill/>
          <a:ln w="12700">
            <a:noFill/>
            <a:miter lim="800000"/>
            <a:headEnd type="none" w="sm" len="sm"/>
            <a:tailEnd type="none" w="sm" len="sm"/>
          </a:ln>
          <a:effectLst/>
        </p:spPr>
        <p:txBody>
          <a:bodyPr>
            <a:spAutoFit/>
          </a:bodyPr>
          <a:lstStyle/>
          <a:p>
            <a:pPr eaLnBrk="0" hangingPunct="0">
              <a:defRPr/>
            </a:pPr>
            <a:r>
              <a:rPr lang="en-US" sz="2400">
                <a:solidFill>
                  <a:schemeClr val="accent2"/>
                </a:solidFill>
                <a:effectLst>
                  <a:outerShdw blurRad="38100" dist="38100" dir="2700000" algn="tl">
                    <a:srgbClr val="C0C0C0"/>
                  </a:outerShdw>
                </a:effectLst>
                <a:latin typeface="Times New Roman" pitchFamily="18" charset="0"/>
              </a:rPr>
              <a:t>Test setup:</a:t>
            </a:r>
          </a:p>
          <a:p>
            <a:pPr eaLnBrk="0" hangingPunct="0">
              <a:defRPr/>
            </a:pPr>
            <a:r>
              <a:rPr lang="sv-SE" sz="2400">
                <a:solidFill>
                  <a:schemeClr val="accent2"/>
                </a:solidFill>
                <a:effectLst>
                  <a:outerShdw blurRad="38100" dist="38100" dir="2700000" algn="tl">
                    <a:srgbClr val="C0C0C0"/>
                  </a:outerShdw>
                </a:effectLst>
                <a:latin typeface="Times New Roman" pitchFamily="18" charset="0"/>
              </a:rPr>
              <a:t>1 GEM installed</a:t>
            </a:r>
          </a:p>
          <a:p>
            <a:pPr eaLnBrk="0" hangingPunct="0">
              <a:defRPr/>
            </a:pPr>
            <a:r>
              <a:rPr lang="sv-SE" sz="2400">
                <a:solidFill>
                  <a:schemeClr val="accent2"/>
                </a:solidFill>
                <a:effectLst>
                  <a:outerShdw blurRad="38100" dist="38100" dir="2700000" algn="tl">
                    <a:srgbClr val="C0C0C0"/>
                  </a:outerShdw>
                </a:effectLst>
                <a:latin typeface="Times New Roman" pitchFamily="18" charset="0"/>
              </a:rPr>
              <a:t>Distance: 130 cm between x-ray source and object imaged </a:t>
            </a:r>
          </a:p>
        </p:txBody>
      </p:sp>
      <p:sp>
        <p:nvSpPr>
          <p:cNvPr id="43014" name="Text Box 6"/>
          <p:cNvSpPr txBox="1">
            <a:spLocks noChangeArrowheads="1"/>
          </p:cNvSpPr>
          <p:nvPr/>
        </p:nvSpPr>
        <p:spPr bwMode="auto">
          <a:xfrm>
            <a:off x="980017" y="2297113"/>
            <a:ext cx="639919" cy="369332"/>
          </a:xfrm>
          <a:prstGeom prst="rect">
            <a:avLst/>
          </a:prstGeom>
          <a:noFill/>
          <a:ln w="9525">
            <a:noFill/>
            <a:miter lim="800000"/>
            <a:headEnd/>
            <a:tailEnd/>
          </a:ln>
        </p:spPr>
        <p:txBody>
          <a:bodyPr wrap="none">
            <a:spAutoFit/>
          </a:bodyPr>
          <a:lstStyle/>
          <a:p>
            <a:r>
              <a:rPr lang="en-US"/>
              <a:t>GEM</a:t>
            </a:r>
          </a:p>
        </p:txBody>
      </p:sp>
      <p:sp>
        <p:nvSpPr>
          <p:cNvPr id="43015" name="Line 7"/>
          <p:cNvSpPr>
            <a:spLocks noChangeShapeType="1"/>
          </p:cNvSpPr>
          <p:nvPr/>
        </p:nvSpPr>
        <p:spPr bwMode="auto">
          <a:xfrm>
            <a:off x="2063751" y="2636838"/>
            <a:ext cx="960967" cy="1079500"/>
          </a:xfrm>
          <a:prstGeom prst="line">
            <a:avLst/>
          </a:prstGeom>
          <a:noFill/>
          <a:ln w="9525">
            <a:solidFill>
              <a:schemeClr val="tx1"/>
            </a:solidFill>
            <a:round/>
            <a:headEnd/>
            <a:tailEnd type="triangle" w="med" len="med"/>
          </a:ln>
        </p:spPr>
        <p:txBody>
          <a:bodyPr/>
          <a:lstStyle/>
          <a:p>
            <a:endParaRPr lang="en-US"/>
          </a:p>
        </p:txBody>
      </p:sp>
      <p:sp>
        <p:nvSpPr>
          <p:cNvPr id="43016" name="Text Box 8"/>
          <p:cNvSpPr txBox="1">
            <a:spLocks noChangeArrowheads="1"/>
          </p:cNvSpPr>
          <p:nvPr/>
        </p:nvSpPr>
        <p:spPr bwMode="auto">
          <a:xfrm>
            <a:off x="4053417" y="1431925"/>
            <a:ext cx="974113" cy="646331"/>
          </a:xfrm>
          <a:prstGeom prst="rect">
            <a:avLst/>
          </a:prstGeom>
          <a:noFill/>
          <a:ln w="9525">
            <a:noFill/>
            <a:miter lim="800000"/>
            <a:headEnd/>
            <a:tailEnd/>
          </a:ln>
        </p:spPr>
        <p:txBody>
          <a:bodyPr wrap="none">
            <a:spAutoFit/>
          </a:bodyPr>
          <a:lstStyle/>
          <a:p>
            <a:r>
              <a:rPr lang="en-US"/>
              <a:t>Readout</a:t>
            </a:r>
          </a:p>
          <a:p>
            <a:r>
              <a:rPr lang="en-US"/>
              <a:t>pads</a:t>
            </a:r>
          </a:p>
        </p:txBody>
      </p:sp>
      <p:sp>
        <p:nvSpPr>
          <p:cNvPr id="43017" name="Line 9"/>
          <p:cNvSpPr>
            <a:spLocks noChangeShapeType="1"/>
          </p:cNvSpPr>
          <p:nvPr/>
        </p:nvSpPr>
        <p:spPr bwMode="auto">
          <a:xfrm flipV="1">
            <a:off x="5232401" y="1628775"/>
            <a:ext cx="2976033" cy="215900"/>
          </a:xfrm>
          <a:prstGeom prst="line">
            <a:avLst/>
          </a:prstGeom>
          <a:noFill/>
          <a:ln w="9525">
            <a:solidFill>
              <a:schemeClr val="tx1"/>
            </a:solidFill>
            <a:round/>
            <a:headEnd/>
            <a:tailEnd type="triangle" w="med" len="med"/>
          </a:ln>
        </p:spPr>
        <p:txBody>
          <a:bodyPr/>
          <a:lstStyle/>
          <a:p>
            <a:endParaRPr lang="en-US"/>
          </a:p>
        </p:txBody>
      </p:sp>
      <p:sp>
        <p:nvSpPr>
          <p:cNvPr id="2" name="Slide Number Placeholder 1"/>
          <p:cNvSpPr>
            <a:spLocks noGrp="1"/>
          </p:cNvSpPr>
          <p:nvPr>
            <p:ph type="sldNum" sz="quarter" idx="12"/>
          </p:nvPr>
        </p:nvSpPr>
        <p:spPr/>
        <p:txBody>
          <a:bodyPr/>
          <a:lstStyle/>
          <a:p>
            <a:fld id="{8857C90E-F3D8-4F4A-854A-B481E28F12AD}" type="slidenum">
              <a:rPr lang="en-GB" smtClean="0"/>
              <a:t>52</a:t>
            </a:fld>
            <a:endParaRPr lang="en-GB"/>
          </a:p>
        </p:txBody>
      </p:sp>
    </p:spTree>
    <p:extLst>
      <p:ext uri="{BB962C8B-B14F-4D97-AF65-F5344CB8AC3E}">
        <p14:creationId xmlns:p14="http://schemas.microsoft.com/office/powerpoint/2010/main" val="15864469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lamm1"/>
          <p:cNvPicPr>
            <a:picLocks noChangeAspect="1" noChangeArrowheads="1"/>
          </p:cNvPicPr>
          <p:nvPr/>
        </p:nvPicPr>
        <p:blipFill>
          <a:blip r:embed="rId2" cstate="print"/>
          <a:srcRect/>
          <a:stretch>
            <a:fillRect/>
          </a:stretch>
        </p:blipFill>
        <p:spPr bwMode="auto">
          <a:xfrm>
            <a:off x="345017" y="2154238"/>
            <a:ext cx="5543549" cy="3509962"/>
          </a:xfrm>
          <a:prstGeom prst="rect">
            <a:avLst/>
          </a:prstGeom>
          <a:noFill/>
          <a:ln w="9525">
            <a:solidFill>
              <a:schemeClr val="tx1"/>
            </a:solidFill>
            <a:miter lim="800000"/>
            <a:headEnd/>
            <a:tailEnd/>
          </a:ln>
        </p:spPr>
      </p:pic>
      <p:pic>
        <p:nvPicPr>
          <p:cNvPr id="44035" name="Picture 3" descr="lamm2"/>
          <p:cNvPicPr>
            <a:picLocks noChangeAspect="1" noChangeArrowheads="1"/>
          </p:cNvPicPr>
          <p:nvPr/>
        </p:nvPicPr>
        <p:blipFill>
          <a:blip r:embed="rId3" cstate="print"/>
          <a:srcRect/>
          <a:stretch>
            <a:fillRect/>
          </a:stretch>
        </p:blipFill>
        <p:spPr bwMode="auto">
          <a:xfrm>
            <a:off x="6369051" y="2139951"/>
            <a:ext cx="5537200" cy="3503613"/>
          </a:xfrm>
          <a:prstGeom prst="rect">
            <a:avLst/>
          </a:prstGeom>
          <a:noFill/>
          <a:ln w="9525">
            <a:solidFill>
              <a:schemeClr val="tx1"/>
            </a:solidFill>
            <a:miter lim="800000"/>
            <a:headEnd/>
            <a:tailEnd/>
          </a:ln>
        </p:spPr>
      </p:pic>
      <p:sp>
        <p:nvSpPr>
          <p:cNvPr id="95236" name="Text Box 4"/>
          <p:cNvSpPr txBox="1">
            <a:spLocks noChangeArrowheads="1"/>
          </p:cNvSpPr>
          <p:nvPr/>
        </p:nvSpPr>
        <p:spPr bwMode="auto">
          <a:xfrm>
            <a:off x="787400" y="392113"/>
            <a:ext cx="5105400" cy="476250"/>
          </a:xfrm>
          <a:prstGeom prst="rect">
            <a:avLst/>
          </a:prstGeom>
          <a:noFill/>
          <a:ln w="12700">
            <a:noFill/>
            <a:miter lim="800000"/>
            <a:headEnd type="none" w="sm" len="sm"/>
            <a:tailEnd type="none" w="sm" len="sm"/>
          </a:ln>
          <a:effectLst/>
        </p:spPr>
        <p:txBody>
          <a:bodyPr>
            <a:spAutoFit/>
          </a:bodyPr>
          <a:lstStyle/>
          <a:p>
            <a:pPr eaLnBrk="0" hangingPunct="0">
              <a:lnSpc>
                <a:spcPct val="90000"/>
              </a:lnSpc>
              <a:spcBef>
                <a:spcPct val="20000"/>
              </a:spcBef>
              <a:buClr>
                <a:schemeClr val="bg2"/>
              </a:buClr>
              <a:buSzPct val="75000"/>
              <a:buFont typeface="Monotype Sorts" charset="2"/>
              <a:buNone/>
              <a:defRPr/>
            </a:pPr>
            <a:r>
              <a:rPr lang="en-US" sz="2800">
                <a:solidFill>
                  <a:schemeClr val="accent2"/>
                </a:solidFill>
                <a:effectLst>
                  <a:outerShdw blurRad="38100" dist="38100" dir="2700000" algn="tl">
                    <a:srgbClr val="C0C0C0"/>
                  </a:outerShdw>
                </a:effectLst>
                <a:latin typeface="Times New Roman" pitchFamily="18" charset="0"/>
              </a:rPr>
              <a:t>Lamb chop </a:t>
            </a:r>
            <a:r>
              <a:rPr lang="en-US" sz="2000">
                <a:solidFill>
                  <a:schemeClr val="accent2"/>
                </a:solidFill>
                <a:effectLst>
                  <a:outerShdw blurRad="38100" dist="38100" dir="2700000" algn="tl">
                    <a:srgbClr val="C0C0C0"/>
                  </a:outerShdw>
                </a:effectLst>
                <a:latin typeface="Times New Roman" pitchFamily="18" charset="0"/>
              </a:rPr>
              <a:t>(thickness 15 mm)</a:t>
            </a:r>
            <a:endParaRPr lang="en-GB" sz="2000">
              <a:solidFill>
                <a:schemeClr val="accent2"/>
              </a:solidFill>
              <a:effectLst>
                <a:outerShdw blurRad="38100" dist="38100" dir="2700000" algn="tl">
                  <a:srgbClr val="C0C0C0"/>
                </a:outerShdw>
              </a:effectLst>
              <a:latin typeface="Times New Roman" pitchFamily="18" charset="0"/>
            </a:endParaRPr>
          </a:p>
        </p:txBody>
      </p:sp>
      <p:sp>
        <p:nvSpPr>
          <p:cNvPr id="95237" name="Text Box 5"/>
          <p:cNvSpPr txBox="1">
            <a:spLocks noChangeArrowheads="1"/>
          </p:cNvSpPr>
          <p:nvPr/>
        </p:nvSpPr>
        <p:spPr bwMode="auto">
          <a:xfrm>
            <a:off x="2124029" y="1524000"/>
            <a:ext cx="1837361" cy="584775"/>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sv-SE" sz="3200">
                <a:solidFill>
                  <a:schemeClr val="accent2"/>
                </a:solidFill>
                <a:effectLst>
                  <a:outerShdw blurRad="38100" dist="38100" dir="2700000" algn="tl">
                    <a:srgbClr val="C0C0C0"/>
                  </a:outerShdw>
                </a:effectLst>
                <a:latin typeface="Times New Roman" pitchFamily="18" charset="0"/>
              </a:rPr>
              <a:t>Front side</a:t>
            </a:r>
            <a:endParaRPr lang="en-GB" sz="3200">
              <a:solidFill>
                <a:schemeClr val="accent2"/>
              </a:solidFill>
              <a:effectLst>
                <a:outerShdw blurRad="38100" dist="38100" dir="2700000" algn="tl">
                  <a:srgbClr val="C0C0C0"/>
                </a:outerShdw>
              </a:effectLst>
              <a:latin typeface="Times New Roman" pitchFamily="18" charset="0"/>
            </a:endParaRPr>
          </a:p>
        </p:txBody>
      </p:sp>
      <p:sp>
        <p:nvSpPr>
          <p:cNvPr id="95238" name="Text Box 6"/>
          <p:cNvSpPr txBox="1">
            <a:spLocks noChangeArrowheads="1"/>
          </p:cNvSpPr>
          <p:nvPr/>
        </p:nvSpPr>
        <p:spPr bwMode="auto">
          <a:xfrm>
            <a:off x="8213093" y="1524000"/>
            <a:ext cx="1794081" cy="584775"/>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sv-SE" sz="3200">
                <a:solidFill>
                  <a:schemeClr val="accent2"/>
                </a:solidFill>
                <a:effectLst>
                  <a:outerShdw blurRad="38100" dist="38100" dir="2700000" algn="tl">
                    <a:srgbClr val="C0C0C0"/>
                  </a:outerShdw>
                </a:effectLst>
                <a:latin typeface="Times New Roman" pitchFamily="18" charset="0"/>
              </a:rPr>
              <a:t>Back side</a:t>
            </a:r>
            <a:endParaRPr lang="en-GB" sz="3200">
              <a:solidFill>
                <a:schemeClr val="accent2"/>
              </a:solidFill>
              <a:effectLst>
                <a:outerShdw blurRad="38100" dist="38100" dir="2700000" algn="tl">
                  <a:srgbClr val="C0C0C0"/>
                </a:outerShdw>
              </a:effectLst>
              <a:latin typeface="Times New Roman" pitchFamily="18" charset="0"/>
            </a:endParaRPr>
          </a:p>
        </p:txBody>
      </p:sp>
      <p:sp>
        <p:nvSpPr>
          <p:cNvPr id="44039" name="AutoShape 7"/>
          <p:cNvSpPr>
            <a:spLocks noChangeArrowheads="1"/>
          </p:cNvSpPr>
          <p:nvPr/>
        </p:nvSpPr>
        <p:spPr bwMode="auto">
          <a:xfrm>
            <a:off x="4969934" y="1219201"/>
            <a:ext cx="2341033" cy="784225"/>
          </a:xfrm>
          <a:prstGeom prst="curvedDownArrow">
            <a:avLst>
              <a:gd name="adj1" fmla="val 44777"/>
              <a:gd name="adj2" fmla="val 89555"/>
              <a:gd name="adj3" fmla="val 33333"/>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95240" name="Text Box 8"/>
          <p:cNvSpPr txBox="1">
            <a:spLocks noChangeArrowheads="1"/>
          </p:cNvSpPr>
          <p:nvPr/>
        </p:nvSpPr>
        <p:spPr bwMode="auto">
          <a:xfrm>
            <a:off x="6705600" y="304801"/>
            <a:ext cx="184731" cy="400110"/>
          </a:xfrm>
          <a:prstGeom prst="rect">
            <a:avLst/>
          </a:prstGeom>
          <a:noFill/>
          <a:ln w="12700">
            <a:noFill/>
            <a:miter lim="800000"/>
            <a:headEnd type="none" w="sm" len="sm"/>
            <a:tailEnd type="none" w="sm" len="sm"/>
          </a:ln>
          <a:effectLst/>
        </p:spPr>
        <p:txBody>
          <a:bodyPr wrap="none">
            <a:spAutoFit/>
          </a:bodyPr>
          <a:lstStyle/>
          <a:p>
            <a:pPr eaLnBrk="0" hangingPunct="0">
              <a:defRPr/>
            </a:pPr>
            <a:endParaRPr lang="en-US" sz="2000">
              <a:solidFill>
                <a:schemeClr val="accent2"/>
              </a:solidFill>
              <a:effectLst>
                <a:outerShdw blurRad="38100" dist="38100" dir="2700000" algn="tl">
                  <a:srgbClr val="C0C0C0"/>
                </a:outerShdw>
              </a:effectLst>
              <a:latin typeface="Times New Roman" pitchFamily="18" charset="0"/>
            </a:endParaRPr>
          </a:p>
        </p:txBody>
      </p:sp>
      <p:sp>
        <p:nvSpPr>
          <p:cNvPr id="2" name="Slide Number Placeholder 1"/>
          <p:cNvSpPr>
            <a:spLocks noGrp="1"/>
          </p:cNvSpPr>
          <p:nvPr>
            <p:ph type="sldNum" sz="quarter" idx="12"/>
          </p:nvPr>
        </p:nvSpPr>
        <p:spPr/>
        <p:txBody>
          <a:bodyPr/>
          <a:lstStyle/>
          <a:p>
            <a:fld id="{8857C90E-F3D8-4F4A-854A-B481E28F12AD}" type="slidenum">
              <a:rPr lang="en-GB" smtClean="0"/>
              <a:t>53</a:t>
            </a:fld>
            <a:endParaRPr lang="en-GB"/>
          </a:p>
        </p:txBody>
      </p:sp>
    </p:spTree>
    <p:extLst>
      <p:ext uri="{BB962C8B-B14F-4D97-AF65-F5344CB8AC3E}">
        <p14:creationId xmlns:p14="http://schemas.microsoft.com/office/powerpoint/2010/main" val="2876786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ny_imagesc_lamm_30"/>
          <p:cNvPicPr>
            <a:picLocks noChangeAspect="1" noChangeArrowheads="1"/>
          </p:cNvPicPr>
          <p:nvPr/>
        </p:nvPicPr>
        <p:blipFill>
          <a:blip r:embed="rId2" cstate="print"/>
          <a:srcRect/>
          <a:stretch>
            <a:fillRect/>
          </a:stretch>
        </p:blipFill>
        <p:spPr bwMode="auto">
          <a:xfrm>
            <a:off x="1" y="1"/>
            <a:ext cx="6506633" cy="4113213"/>
          </a:xfrm>
          <a:prstGeom prst="rect">
            <a:avLst/>
          </a:prstGeom>
          <a:noFill/>
          <a:ln w="9525">
            <a:noFill/>
            <a:miter lim="800000"/>
            <a:headEnd/>
            <a:tailEnd/>
          </a:ln>
        </p:spPr>
      </p:pic>
      <p:pic>
        <p:nvPicPr>
          <p:cNvPr id="45059" name="Picture 3" descr="lammet_interpolerat"/>
          <p:cNvPicPr>
            <a:picLocks noChangeAspect="1" noChangeArrowheads="1"/>
          </p:cNvPicPr>
          <p:nvPr/>
        </p:nvPicPr>
        <p:blipFill>
          <a:blip r:embed="rId3" cstate="print"/>
          <a:srcRect/>
          <a:stretch>
            <a:fillRect/>
          </a:stretch>
        </p:blipFill>
        <p:spPr bwMode="auto">
          <a:xfrm>
            <a:off x="4768851" y="2686050"/>
            <a:ext cx="7423149" cy="4171950"/>
          </a:xfrm>
          <a:prstGeom prst="rect">
            <a:avLst/>
          </a:prstGeom>
          <a:noFill/>
          <a:ln w="9525">
            <a:noFill/>
            <a:miter lim="800000"/>
            <a:headEnd/>
            <a:tailEnd/>
          </a:ln>
        </p:spPr>
      </p:pic>
      <p:sp>
        <p:nvSpPr>
          <p:cNvPr id="96260" name="Text Box 4"/>
          <p:cNvSpPr txBox="1">
            <a:spLocks noChangeArrowheads="1"/>
          </p:cNvSpPr>
          <p:nvPr/>
        </p:nvSpPr>
        <p:spPr bwMode="auto">
          <a:xfrm>
            <a:off x="1436047" y="4724401"/>
            <a:ext cx="2616422" cy="981807"/>
          </a:xfrm>
          <a:prstGeom prst="rect">
            <a:avLst/>
          </a:prstGeom>
          <a:noFill/>
          <a:ln w="12700">
            <a:noFill/>
            <a:miter lim="800000"/>
            <a:headEnd type="none" w="sm" len="sm"/>
            <a:tailEnd type="none" w="sm" len="sm"/>
          </a:ln>
          <a:effectLst/>
        </p:spPr>
        <p:txBody>
          <a:bodyPr wrap="none">
            <a:spAutoFit/>
          </a:bodyPr>
          <a:lstStyle/>
          <a:p>
            <a:pPr algn="ctr" eaLnBrk="0" hangingPunct="0">
              <a:lnSpc>
                <a:spcPct val="90000"/>
              </a:lnSpc>
              <a:spcBef>
                <a:spcPct val="20000"/>
              </a:spcBef>
              <a:buClr>
                <a:schemeClr val="bg2"/>
              </a:buClr>
              <a:buSzPct val="75000"/>
              <a:buFont typeface="Monotype Sorts" charset="2"/>
              <a:buNone/>
              <a:defRPr/>
            </a:pPr>
            <a:r>
              <a:rPr lang="en-US">
                <a:solidFill>
                  <a:schemeClr val="accent2"/>
                </a:solidFill>
                <a:effectLst>
                  <a:outerShdw blurRad="38100" dist="38100" dir="2700000" algn="tl">
                    <a:srgbClr val="C0C0C0"/>
                  </a:outerShdw>
                </a:effectLst>
                <a:latin typeface="Times New Roman" pitchFamily="18" charset="0"/>
              </a:rPr>
              <a:t>The </a:t>
            </a:r>
            <a:r>
              <a:rPr lang="en-US" sz="2000" b="1">
                <a:solidFill>
                  <a:schemeClr val="accent2"/>
                </a:solidFill>
                <a:effectLst>
                  <a:outerShdw blurRad="38100" dist="38100" dir="2700000" algn="tl">
                    <a:srgbClr val="C0C0C0"/>
                  </a:outerShdw>
                </a:effectLst>
                <a:latin typeface="Times New Roman" pitchFamily="18" charset="0"/>
              </a:rPr>
              <a:t>white</a:t>
            </a:r>
            <a:r>
              <a:rPr lang="en-US">
                <a:solidFill>
                  <a:schemeClr val="accent2"/>
                </a:solidFill>
                <a:effectLst>
                  <a:outerShdw blurRad="38100" dist="38100" dir="2700000" algn="tl">
                    <a:srgbClr val="C0C0C0"/>
                  </a:outerShdw>
                </a:effectLst>
                <a:latin typeface="Times New Roman" pitchFamily="18" charset="0"/>
              </a:rPr>
              <a:t> surface shows </a:t>
            </a:r>
          </a:p>
          <a:p>
            <a:pPr algn="ctr" eaLnBrk="0" hangingPunct="0">
              <a:lnSpc>
                <a:spcPct val="90000"/>
              </a:lnSpc>
              <a:spcBef>
                <a:spcPct val="20000"/>
              </a:spcBef>
              <a:buClr>
                <a:schemeClr val="bg2"/>
              </a:buClr>
              <a:buSzPct val="75000"/>
              <a:buFont typeface="Monotype Sorts" charset="2"/>
              <a:buNone/>
              <a:defRPr/>
            </a:pPr>
            <a:r>
              <a:rPr lang="en-US">
                <a:solidFill>
                  <a:schemeClr val="accent2"/>
                </a:solidFill>
                <a:effectLst>
                  <a:outerShdw blurRad="38100" dist="38100" dir="2700000" algn="tl">
                    <a:srgbClr val="C0C0C0"/>
                  </a:outerShdw>
                </a:effectLst>
                <a:latin typeface="Times New Roman" pitchFamily="18" charset="0"/>
              </a:rPr>
              <a:t>total absorption of x-rays</a:t>
            </a:r>
          </a:p>
          <a:p>
            <a:pPr algn="ctr" eaLnBrk="0" hangingPunct="0">
              <a:defRPr/>
            </a:pPr>
            <a:endParaRPr lang="en-GB" sz="2000">
              <a:latin typeface="Times New Roman" pitchFamily="18" charset="0"/>
            </a:endParaRPr>
          </a:p>
        </p:txBody>
      </p:sp>
      <p:sp>
        <p:nvSpPr>
          <p:cNvPr id="96261" name="Text Box 5"/>
          <p:cNvSpPr txBox="1">
            <a:spLocks noChangeArrowheads="1"/>
          </p:cNvSpPr>
          <p:nvPr/>
        </p:nvSpPr>
        <p:spPr bwMode="auto">
          <a:xfrm>
            <a:off x="7735247" y="457201"/>
            <a:ext cx="2616422" cy="981807"/>
          </a:xfrm>
          <a:prstGeom prst="rect">
            <a:avLst/>
          </a:prstGeom>
          <a:noFill/>
          <a:ln w="12700">
            <a:noFill/>
            <a:miter lim="800000"/>
            <a:headEnd type="none" w="sm" len="sm"/>
            <a:tailEnd type="none" w="sm" len="sm"/>
          </a:ln>
          <a:effectLst/>
        </p:spPr>
        <p:txBody>
          <a:bodyPr wrap="none">
            <a:spAutoFit/>
          </a:bodyPr>
          <a:lstStyle/>
          <a:p>
            <a:pPr algn="ctr" eaLnBrk="0" hangingPunct="0">
              <a:lnSpc>
                <a:spcPct val="90000"/>
              </a:lnSpc>
              <a:spcBef>
                <a:spcPct val="20000"/>
              </a:spcBef>
              <a:buClr>
                <a:schemeClr val="bg2"/>
              </a:buClr>
              <a:buSzPct val="75000"/>
              <a:buFont typeface="Monotype Sorts" charset="2"/>
              <a:buNone/>
              <a:defRPr/>
            </a:pPr>
            <a:r>
              <a:rPr lang="en-US">
                <a:solidFill>
                  <a:schemeClr val="accent2"/>
                </a:solidFill>
                <a:effectLst>
                  <a:outerShdw blurRad="38100" dist="38100" dir="2700000" algn="tl">
                    <a:srgbClr val="C0C0C0"/>
                  </a:outerShdw>
                </a:effectLst>
                <a:latin typeface="Times New Roman" pitchFamily="18" charset="0"/>
              </a:rPr>
              <a:t>The </a:t>
            </a:r>
            <a:r>
              <a:rPr lang="en-US" sz="2000" b="1">
                <a:solidFill>
                  <a:schemeClr val="accent2"/>
                </a:solidFill>
                <a:effectLst>
                  <a:outerShdw blurRad="38100" dist="38100" dir="2700000" algn="tl">
                    <a:srgbClr val="C0C0C0"/>
                  </a:outerShdw>
                </a:effectLst>
                <a:latin typeface="Times New Roman" pitchFamily="18" charset="0"/>
              </a:rPr>
              <a:t>black</a:t>
            </a:r>
            <a:r>
              <a:rPr lang="en-US">
                <a:solidFill>
                  <a:schemeClr val="accent2"/>
                </a:solidFill>
                <a:effectLst>
                  <a:outerShdw blurRad="38100" dist="38100" dir="2700000" algn="tl">
                    <a:srgbClr val="C0C0C0"/>
                  </a:outerShdw>
                </a:effectLst>
                <a:latin typeface="Times New Roman" pitchFamily="18" charset="0"/>
              </a:rPr>
              <a:t> surface shows </a:t>
            </a:r>
          </a:p>
          <a:p>
            <a:pPr algn="ctr" eaLnBrk="0" hangingPunct="0">
              <a:lnSpc>
                <a:spcPct val="90000"/>
              </a:lnSpc>
              <a:spcBef>
                <a:spcPct val="20000"/>
              </a:spcBef>
              <a:buClr>
                <a:schemeClr val="bg2"/>
              </a:buClr>
              <a:buSzPct val="75000"/>
              <a:buFont typeface="Monotype Sorts" charset="2"/>
              <a:buNone/>
              <a:defRPr/>
            </a:pPr>
            <a:r>
              <a:rPr lang="en-US">
                <a:solidFill>
                  <a:schemeClr val="accent2"/>
                </a:solidFill>
                <a:effectLst>
                  <a:outerShdw blurRad="38100" dist="38100" dir="2700000" algn="tl">
                    <a:srgbClr val="C0C0C0"/>
                  </a:outerShdw>
                </a:effectLst>
                <a:latin typeface="Times New Roman" pitchFamily="18" charset="0"/>
              </a:rPr>
              <a:t>total absorption of x-rays</a:t>
            </a:r>
          </a:p>
          <a:p>
            <a:pPr algn="ctr" eaLnBrk="0" hangingPunct="0">
              <a:defRPr/>
            </a:pPr>
            <a:endParaRPr lang="en-GB" sz="2000">
              <a:latin typeface="Times New Roman" pitchFamily="18" charset="0"/>
            </a:endParaRPr>
          </a:p>
        </p:txBody>
      </p:sp>
      <p:sp>
        <p:nvSpPr>
          <p:cNvPr id="45062" name="Line 6"/>
          <p:cNvSpPr>
            <a:spLocks noChangeShapeType="1"/>
          </p:cNvSpPr>
          <p:nvPr/>
        </p:nvSpPr>
        <p:spPr bwMode="auto">
          <a:xfrm>
            <a:off x="4470400" y="5029200"/>
            <a:ext cx="812800" cy="0"/>
          </a:xfrm>
          <a:prstGeom prst="line">
            <a:avLst/>
          </a:prstGeom>
          <a:noFill/>
          <a:ln w="38100">
            <a:solidFill>
              <a:schemeClr val="tx1"/>
            </a:solidFill>
            <a:round/>
            <a:headEnd/>
            <a:tailEnd type="triangle" w="med" len="med"/>
          </a:ln>
        </p:spPr>
        <p:txBody>
          <a:bodyPr/>
          <a:lstStyle/>
          <a:p>
            <a:endParaRPr lang="en-US"/>
          </a:p>
        </p:txBody>
      </p:sp>
      <p:sp>
        <p:nvSpPr>
          <p:cNvPr id="45063" name="Line 7"/>
          <p:cNvSpPr>
            <a:spLocks noChangeShapeType="1"/>
          </p:cNvSpPr>
          <p:nvPr/>
        </p:nvSpPr>
        <p:spPr bwMode="auto">
          <a:xfrm flipH="1">
            <a:off x="5892800" y="838200"/>
            <a:ext cx="1422400" cy="0"/>
          </a:xfrm>
          <a:prstGeom prst="line">
            <a:avLst/>
          </a:prstGeom>
          <a:noFill/>
          <a:ln w="38100">
            <a:solidFill>
              <a:schemeClr val="tx1"/>
            </a:solidFill>
            <a:round/>
            <a:headEnd/>
            <a:tailEnd type="triangle" w="med" len="med"/>
          </a:ln>
        </p:spPr>
        <p:txBody>
          <a:bodyPr/>
          <a:lstStyle/>
          <a:p>
            <a:endParaRPr lang="en-US"/>
          </a:p>
        </p:txBody>
      </p:sp>
      <p:sp>
        <p:nvSpPr>
          <p:cNvPr id="2" name="Slide Number Placeholder 1"/>
          <p:cNvSpPr>
            <a:spLocks noGrp="1"/>
          </p:cNvSpPr>
          <p:nvPr>
            <p:ph type="sldNum" sz="quarter" idx="12"/>
          </p:nvPr>
        </p:nvSpPr>
        <p:spPr/>
        <p:txBody>
          <a:bodyPr/>
          <a:lstStyle/>
          <a:p>
            <a:fld id="{8857C90E-F3D8-4F4A-854A-B481E28F12AD}" type="slidenum">
              <a:rPr lang="en-GB" smtClean="0"/>
              <a:t>54</a:t>
            </a:fld>
            <a:endParaRPr lang="en-GB"/>
          </a:p>
        </p:txBody>
      </p:sp>
    </p:spTree>
    <p:extLst>
      <p:ext uri="{BB962C8B-B14F-4D97-AF65-F5344CB8AC3E}">
        <p14:creationId xmlns:p14="http://schemas.microsoft.com/office/powerpoint/2010/main" val="7185699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Newton5.avi">
            <a:hlinkClick r:id="" action="ppaction://media"/>
          </p:cNvPr>
          <p:cNvPicPr>
            <a:picLocks noRot="1" noChangeAspect="1" noChangeArrowheads="1"/>
          </p:cNvPicPr>
          <p:nvPr>
            <a:videoFile r:link="rId1"/>
          </p:nvPr>
        </p:nvPicPr>
        <p:blipFill>
          <a:blip r:embed="rId3" cstate="print"/>
          <a:srcRect/>
          <a:stretch>
            <a:fillRect/>
          </a:stretch>
        </p:blipFill>
        <p:spPr bwMode="auto">
          <a:xfrm>
            <a:off x="5486401" y="3429001"/>
            <a:ext cx="5930900" cy="2892425"/>
          </a:xfrm>
          <a:prstGeom prst="rect">
            <a:avLst/>
          </a:prstGeom>
          <a:noFill/>
          <a:ln w="9525">
            <a:noFill/>
            <a:miter lim="800000"/>
            <a:headEnd/>
            <a:tailEnd/>
          </a:ln>
        </p:spPr>
      </p:pic>
      <p:sp>
        <p:nvSpPr>
          <p:cNvPr id="98307" name="Text Box 3"/>
          <p:cNvSpPr txBox="1">
            <a:spLocks noChangeArrowheads="1"/>
          </p:cNvSpPr>
          <p:nvPr/>
        </p:nvSpPr>
        <p:spPr bwMode="auto">
          <a:xfrm>
            <a:off x="1153619" y="4916488"/>
            <a:ext cx="3297698" cy="461665"/>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sv-SE" sz="2400" dirty="0">
                <a:solidFill>
                  <a:schemeClr val="bg1"/>
                </a:solidFill>
                <a:effectLst>
                  <a:outerShdw blurRad="38100" dist="38100" dir="2700000" algn="tl">
                    <a:srgbClr val="C0C0C0"/>
                  </a:outerShdw>
                </a:effectLst>
                <a:latin typeface="Times New Roman" pitchFamily="18" charset="0"/>
                <a:hlinkClick r:id="rId4" action="ppaction://hlinkfile"/>
              </a:rPr>
              <a:t>Digital camera video clip</a:t>
            </a:r>
            <a:endParaRPr lang="en-GB" sz="2400" dirty="0">
              <a:solidFill>
                <a:schemeClr val="bg1"/>
              </a:solidFill>
              <a:effectLst>
                <a:outerShdw blurRad="38100" dist="38100" dir="2700000" algn="tl">
                  <a:srgbClr val="C0C0C0"/>
                </a:outerShdw>
              </a:effectLst>
              <a:latin typeface="Times New Roman" pitchFamily="18" charset="0"/>
            </a:endParaRPr>
          </a:p>
        </p:txBody>
      </p:sp>
      <p:pic>
        <p:nvPicPr>
          <p:cNvPr id="46084" name="Picture 4" descr="skift_normaliserad_interp"/>
          <p:cNvPicPr>
            <a:picLocks noChangeAspect="1" noChangeArrowheads="1"/>
          </p:cNvPicPr>
          <p:nvPr/>
        </p:nvPicPr>
        <p:blipFill>
          <a:blip r:embed="rId5" cstate="print"/>
          <a:srcRect/>
          <a:stretch>
            <a:fillRect/>
          </a:stretch>
        </p:blipFill>
        <p:spPr bwMode="auto">
          <a:xfrm>
            <a:off x="-431799" y="-100012"/>
            <a:ext cx="6923617" cy="389255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857C90E-F3D8-4F4A-854A-B481E28F12AD}" type="slidenum">
              <a:rPr lang="en-GB" smtClean="0"/>
              <a:t>55</a:t>
            </a:fld>
            <a:endParaRPr lang="en-GB"/>
          </a:p>
        </p:txBody>
      </p:sp>
    </p:spTree>
    <p:extLst>
      <p:ext uri="{BB962C8B-B14F-4D97-AF65-F5344CB8AC3E}">
        <p14:creationId xmlns:p14="http://schemas.microsoft.com/office/powerpoint/2010/main" val="605093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30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8306"/>
                                        </p:tgtEl>
                                      </p:cBhvr>
                                    </p:cmd>
                                  </p:childTnLst>
                                </p:cTn>
                              </p:par>
                            </p:childTnLst>
                          </p:cTn>
                        </p:par>
                      </p:childTnLst>
                    </p:cTn>
                  </p:par>
                </p:childTnLst>
              </p:cTn>
              <p:nextCondLst>
                <p:cond evt="onClick" delay="0">
                  <p:tgtEl>
                    <p:spTgt spid="9830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830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Newton5.avi">
            <a:hlinkClick r:id="" action="ppaction://media"/>
          </p:cNvPr>
          <p:cNvPicPr>
            <a:picLocks noRot="1" noChangeAspect="1" noChangeArrowheads="1"/>
          </p:cNvPicPr>
          <p:nvPr>
            <a:videoFile r:link="rId1"/>
          </p:nvPr>
        </p:nvPicPr>
        <p:blipFill>
          <a:blip r:embed="rId3" cstate="print"/>
          <a:srcRect/>
          <a:stretch>
            <a:fillRect/>
          </a:stretch>
        </p:blipFill>
        <p:spPr bwMode="auto">
          <a:xfrm>
            <a:off x="5486401" y="3429001"/>
            <a:ext cx="5930900" cy="2892425"/>
          </a:xfrm>
          <a:prstGeom prst="rect">
            <a:avLst/>
          </a:prstGeom>
          <a:noFill/>
          <a:ln w="9525">
            <a:noFill/>
            <a:miter lim="800000"/>
            <a:headEnd/>
            <a:tailEnd/>
          </a:ln>
        </p:spPr>
      </p:pic>
      <p:sp>
        <p:nvSpPr>
          <p:cNvPr id="98307" name="Text Box 3"/>
          <p:cNvSpPr txBox="1">
            <a:spLocks noChangeArrowheads="1"/>
          </p:cNvSpPr>
          <p:nvPr/>
        </p:nvSpPr>
        <p:spPr bwMode="auto">
          <a:xfrm>
            <a:off x="1153619" y="4916488"/>
            <a:ext cx="3297698" cy="461665"/>
          </a:xfrm>
          <a:prstGeom prst="rect">
            <a:avLst/>
          </a:prstGeom>
          <a:noFill/>
          <a:ln w="12700">
            <a:noFill/>
            <a:miter lim="800000"/>
            <a:headEnd type="none" w="sm" len="sm"/>
            <a:tailEnd type="none" w="sm" len="sm"/>
          </a:ln>
          <a:effectLst/>
        </p:spPr>
        <p:txBody>
          <a:bodyPr wrap="none">
            <a:spAutoFit/>
          </a:bodyPr>
          <a:lstStyle/>
          <a:p>
            <a:pPr algn="ctr" eaLnBrk="0" hangingPunct="0">
              <a:defRPr/>
            </a:pPr>
            <a:r>
              <a:rPr lang="sv-SE" sz="2400">
                <a:solidFill>
                  <a:schemeClr val="bg1"/>
                </a:solidFill>
                <a:effectLst>
                  <a:outerShdw blurRad="38100" dist="38100" dir="2700000" algn="tl">
                    <a:srgbClr val="C0C0C0"/>
                  </a:outerShdw>
                </a:effectLst>
                <a:latin typeface="Times New Roman" pitchFamily="18" charset="0"/>
                <a:hlinkClick r:id="rId4" action="ppaction://hlinkfile"/>
              </a:rPr>
              <a:t>Digital camera video clip</a:t>
            </a:r>
            <a:endParaRPr lang="en-GB" sz="2400">
              <a:solidFill>
                <a:schemeClr val="bg1"/>
              </a:solidFill>
              <a:effectLst>
                <a:outerShdw blurRad="38100" dist="38100" dir="2700000" algn="tl">
                  <a:srgbClr val="C0C0C0"/>
                </a:outerShdw>
              </a:effectLst>
              <a:latin typeface="Times New Roman" pitchFamily="18" charset="0"/>
            </a:endParaRPr>
          </a:p>
        </p:txBody>
      </p:sp>
      <p:pic>
        <p:nvPicPr>
          <p:cNvPr id="46084" name="Picture 4" descr="skift_normaliserad_interp"/>
          <p:cNvPicPr>
            <a:picLocks noChangeAspect="1" noChangeArrowheads="1"/>
          </p:cNvPicPr>
          <p:nvPr/>
        </p:nvPicPr>
        <p:blipFill>
          <a:blip r:embed="rId5" cstate="print"/>
          <a:srcRect/>
          <a:stretch>
            <a:fillRect/>
          </a:stretch>
        </p:blipFill>
        <p:spPr bwMode="auto">
          <a:xfrm>
            <a:off x="-431799" y="-100012"/>
            <a:ext cx="6923617" cy="389255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8857C90E-F3D8-4F4A-854A-B481E28F12AD}" type="slidenum">
              <a:rPr lang="en-GB" smtClean="0"/>
              <a:t>56</a:t>
            </a:fld>
            <a:endParaRPr lang="en-GB"/>
          </a:p>
        </p:txBody>
      </p:sp>
    </p:spTree>
    <p:extLst>
      <p:ext uri="{BB962C8B-B14F-4D97-AF65-F5344CB8AC3E}">
        <p14:creationId xmlns:p14="http://schemas.microsoft.com/office/powerpoint/2010/main" val="2599161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30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8306"/>
                                        </p:tgtEl>
                                      </p:cBhvr>
                                    </p:cmd>
                                  </p:childTnLst>
                                </p:cTn>
                              </p:par>
                            </p:childTnLst>
                          </p:cTn>
                        </p:par>
                      </p:childTnLst>
                    </p:cTn>
                  </p:par>
                </p:childTnLst>
              </p:cTn>
              <p:nextCondLst>
                <p:cond evt="onClick" delay="0">
                  <p:tgtEl>
                    <p:spTgt spid="9830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8306"/>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65947"/>
            <a:ext cx="9144000" cy="2387600"/>
          </a:xfrm>
        </p:spPr>
        <p:txBody>
          <a:bodyPr>
            <a:normAutofit fontScale="90000"/>
          </a:bodyPr>
          <a:lstStyle/>
          <a:p>
            <a:r>
              <a:rPr lang="en-GB" dirty="0" smtClean="0">
                <a:solidFill>
                  <a:schemeClr val="accent1">
                    <a:lumMod val="75000"/>
                  </a:schemeClr>
                </a:solidFill>
              </a:rPr>
              <a:t>There are other promising developments based on </a:t>
            </a:r>
            <a:r>
              <a:rPr lang="en-GB" dirty="0" err="1" smtClean="0">
                <a:solidFill>
                  <a:schemeClr val="accent1">
                    <a:lumMod val="75000"/>
                  </a:schemeClr>
                </a:solidFill>
              </a:rPr>
              <a:t>micropattern</a:t>
            </a:r>
            <a:r>
              <a:rPr lang="en-GB" dirty="0" smtClean="0">
                <a:solidFill>
                  <a:schemeClr val="accent1">
                    <a:lumMod val="75000"/>
                  </a:schemeClr>
                </a:solidFill>
              </a:rPr>
              <a:t> detectors </a:t>
            </a:r>
            <a:br>
              <a:rPr lang="en-GB" dirty="0" smtClean="0">
                <a:solidFill>
                  <a:schemeClr val="accent1">
                    <a:lumMod val="75000"/>
                  </a:schemeClr>
                </a:solidFill>
              </a:rPr>
            </a:br>
            <a:r>
              <a:rPr lang="en-GB" sz="3600" dirty="0" smtClean="0"/>
              <a:t>(in progress)</a:t>
            </a:r>
            <a:endParaRPr lang="en-GB" sz="3600" dirty="0"/>
          </a:p>
        </p:txBody>
      </p:sp>
      <p:sp>
        <p:nvSpPr>
          <p:cNvPr id="4" name="Slide Number Placeholder 3"/>
          <p:cNvSpPr>
            <a:spLocks noGrp="1"/>
          </p:cNvSpPr>
          <p:nvPr>
            <p:ph type="sldNum" sz="quarter" idx="12"/>
          </p:nvPr>
        </p:nvSpPr>
        <p:spPr/>
        <p:txBody>
          <a:bodyPr/>
          <a:lstStyle/>
          <a:p>
            <a:fld id="{8857C90E-F3D8-4F4A-854A-B481E28F12AD}" type="slidenum">
              <a:rPr lang="en-GB" smtClean="0"/>
              <a:t>57</a:t>
            </a:fld>
            <a:endParaRPr lang="en-GB" dirty="0"/>
          </a:p>
        </p:txBody>
      </p:sp>
    </p:spTree>
    <p:extLst>
      <p:ext uri="{BB962C8B-B14F-4D97-AF65-F5344CB8AC3E}">
        <p14:creationId xmlns:p14="http://schemas.microsoft.com/office/powerpoint/2010/main" val="42109032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50000"/>
                  </a:schemeClr>
                </a:solidFill>
              </a:rPr>
              <a:t>Proton range </a:t>
            </a:r>
            <a:r>
              <a:rPr lang="en-GB" dirty="0" smtClean="0">
                <a:solidFill>
                  <a:schemeClr val="accent1">
                    <a:lumMod val="50000"/>
                  </a:schemeClr>
                </a:solidFill>
              </a:rPr>
              <a:t>radiography</a:t>
            </a:r>
            <a:endParaRPr lang="en-GB" dirty="0">
              <a:solidFill>
                <a:schemeClr val="accent1">
                  <a:lumMod val="50000"/>
                </a:schemeClr>
              </a:solidFill>
            </a:endParaRPr>
          </a:p>
        </p:txBody>
      </p:sp>
      <p:sp>
        <p:nvSpPr>
          <p:cNvPr id="3" name="Subtitle 2"/>
          <p:cNvSpPr>
            <a:spLocks noGrp="1"/>
          </p:cNvSpPr>
          <p:nvPr>
            <p:ph type="subTitle" idx="1"/>
          </p:nvPr>
        </p:nvSpPr>
        <p:spPr/>
        <p:txBody>
          <a:bodyPr/>
          <a:lstStyle/>
          <a:p>
            <a:r>
              <a:rPr lang="en-GB" dirty="0"/>
              <a:t>The basic principle of the Proton Range Radiography (PRR) is to measure the residual energy of the beam traversing an absorber, and build a two-dimensional map of the integrated density in the target.</a:t>
            </a:r>
            <a:endParaRPr lang="en-GB" dirty="0" smtClean="0"/>
          </a:p>
          <a:p>
            <a:endParaRPr lang="en-GB" dirty="0"/>
          </a:p>
        </p:txBody>
      </p:sp>
      <p:sp>
        <p:nvSpPr>
          <p:cNvPr id="4" name="Slide Number Placeholder 3"/>
          <p:cNvSpPr>
            <a:spLocks noGrp="1"/>
          </p:cNvSpPr>
          <p:nvPr>
            <p:ph type="sldNum" sz="quarter" idx="12"/>
          </p:nvPr>
        </p:nvSpPr>
        <p:spPr/>
        <p:txBody>
          <a:bodyPr/>
          <a:lstStyle/>
          <a:p>
            <a:fld id="{8857C90E-F3D8-4F4A-854A-B481E28F12AD}" type="slidenum">
              <a:rPr lang="en-GB" smtClean="0"/>
              <a:t>58</a:t>
            </a:fld>
            <a:endParaRPr lang="en-GB" dirty="0"/>
          </a:p>
        </p:txBody>
      </p:sp>
    </p:spTree>
    <p:extLst>
      <p:ext uri="{BB962C8B-B14F-4D97-AF65-F5344CB8AC3E}">
        <p14:creationId xmlns:p14="http://schemas.microsoft.com/office/powerpoint/2010/main" val="1203567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028343"/>
            <a:ext cx="6096000" cy="4524315"/>
          </a:xfrm>
          <a:prstGeom prst="rect">
            <a:avLst/>
          </a:prstGeom>
        </p:spPr>
        <p:txBody>
          <a:bodyPr>
            <a:spAutoFit/>
          </a:bodyPr>
          <a:lstStyle/>
          <a:p>
            <a:r>
              <a:rPr lang="en-GB" dirty="0"/>
              <a:t>Protons lose their energy in matter mostly due to ionization</a:t>
            </a:r>
          </a:p>
          <a:p>
            <a:r>
              <a:rPr lang="en-GB" dirty="0"/>
              <a:t>energy loss. The energy a proton loses is characterized by the</a:t>
            </a:r>
          </a:p>
          <a:p>
            <a:r>
              <a:rPr lang="en-GB" dirty="0"/>
              <a:t>proton stopping power, which is dependent on the properties</a:t>
            </a:r>
          </a:p>
          <a:p>
            <a:r>
              <a:rPr lang="en-GB" dirty="0"/>
              <a:t>of the traversed material ~i.e., electron density, atomic </a:t>
            </a:r>
            <a:r>
              <a:rPr lang="en-GB" dirty="0" smtClean="0"/>
              <a:t>number, and </a:t>
            </a:r>
            <a:r>
              <a:rPr lang="en-GB" dirty="0"/>
              <a:t>atomic weight</a:t>
            </a:r>
            <a:r>
              <a:rPr lang="en-GB" dirty="0" smtClean="0"/>
              <a:t>!</a:t>
            </a:r>
          </a:p>
          <a:p>
            <a:r>
              <a:rPr lang="en-GB" dirty="0" smtClean="0"/>
              <a:t> </a:t>
            </a:r>
            <a:r>
              <a:rPr lang="en-GB" dirty="0"/>
              <a:t>The precise knowledge of the proton</a:t>
            </a:r>
          </a:p>
          <a:p>
            <a:r>
              <a:rPr lang="en-GB" dirty="0"/>
              <a:t>stopping power and hence the range ~and range variations!</a:t>
            </a:r>
          </a:p>
          <a:p>
            <a:r>
              <a:rPr lang="en-GB" dirty="0"/>
              <a:t>of the protons in the patient is essential </a:t>
            </a:r>
            <a:r>
              <a:rPr lang="en-GB" dirty="0" smtClean="0"/>
              <a:t>for radiotherapy </a:t>
            </a:r>
            <a:r>
              <a:rPr lang="en-GB" dirty="0"/>
              <a:t>treatment planning and for the precise application</a:t>
            </a:r>
          </a:p>
          <a:p>
            <a:r>
              <a:rPr lang="en-GB" dirty="0"/>
              <a:t>of the irradiation. As the proton stopping power relative</a:t>
            </a:r>
          </a:p>
          <a:p>
            <a:r>
              <a:rPr lang="en-GB" dirty="0"/>
              <a:t>to water varies not much with energy, a measurement of the</a:t>
            </a:r>
          </a:p>
          <a:p>
            <a:r>
              <a:rPr lang="en-GB" dirty="0"/>
              <a:t>range of protons with slightly higher energy than used for</a:t>
            </a:r>
          </a:p>
          <a:p>
            <a:r>
              <a:rPr lang="en-GB" dirty="0"/>
              <a:t>therapy reflects information which is essential for radiotherapy</a:t>
            </a:r>
          </a:p>
          <a:p>
            <a:r>
              <a:rPr lang="en-GB" dirty="0"/>
              <a:t>treatment planning. Therefore proton radiographs</a:t>
            </a:r>
          </a:p>
          <a:p>
            <a:r>
              <a:rPr lang="en-GB" dirty="0"/>
              <a:t>can be used not only for imaging purposes, but also for proton</a:t>
            </a:r>
          </a:p>
          <a:p>
            <a:r>
              <a:rPr lang="en-GB" dirty="0"/>
              <a:t>treatment verification.</a:t>
            </a:r>
          </a:p>
        </p:txBody>
      </p:sp>
      <p:sp>
        <p:nvSpPr>
          <p:cNvPr id="3" name="Slide Number Placeholder 2"/>
          <p:cNvSpPr>
            <a:spLocks noGrp="1"/>
          </p:cNvSpPr>
          <p:nvPr>
            <p:ph type="sldNum" sz="quarter" idx="12"/>
          </p:nvPr>
        </p:nvSpPr>
        <p:spPr/>
        <p:txBody>
          <a:bodyPr/>
          <a:lstStyle/>
          <a:p>
            <a:fld id="{8857C90E-F3D8-4F4A-854A-B481E28F12AD}" type="slidenum">
              <a:rPr lang="en-GB" smtClean="0"/>
              <a:t>59</a:t>
            </a:fld>
            <a:endParaRPr lang="en-GB" dirty="0"/>
          </a:p>
        </p:txBody>
      </p:sp>
    </p:spTree>
    <p:extLst>
      <p:ext uri="{BB962C8B-B14F-4D97-AF65-F5344CB8AC3E}">
        <p14:creationId xmlns:p14="http://schemas.microsoft.com/office/powerpoint/2010/main" val="4086531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endParaRPr lang="en-US"/>
          </a:p>
        </p:txBody>
      </p:sp>
      <p:sp>
        <p:nvSpPr>
          <p:cNvPr id="8195" name="Rectangle 3"/>
          <p:cNvSpPr>
            <a:spLocks noGrp="1" noChangeArrowheads="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412" y="1"/>
            <a:ext cx="9205756" cy="658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8857C90E-F3D8-4F4A-854A-B481E28F12AD}" type="slidenum">
              <a:rPr lang="en-GB" smtClean="0"/>
              <a:t>6</a:t>
            </a:fld>
            <a:endParaRPr lang="en-GB"/>
          </a:p>
        </p:txBody>
      </p:sp>
    </p:spTree>
    <p:extLst>
      <p:ext uri="{BB962C8B-B14F-4D97-AF65-F5344CB8AC3E}">
        <p14:creationId xmlns:p14="http://schemas.microsoft.com/office/powerpoint/2010/main" val="12869642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1450086" y="209549"/>
            <a:ext cx="9291827" cy="6438901"/>
          </a:xfrm>
          <a:prstGeom prst="rect">
            <a:avLst/>
          </a:prstGeom>
        </p:spPr>
      </p:pic>
      <p:sp>
        <p:nvSpPr>
          <p:cNvPr id="5" name="Slide Number Placeholder 4"/>
          <p:cNvSpPr>
            <a:spLocks noGrp="1"/>
          </p:cNvSpPr>
          <p:nvPr>
            <p:ph type="sldNum" sz="quarter" idx="12"/>
          </p:nvPr>
        </p:nvSpPr>
        <p:spPr/>
        <p:txBody>
          <a:bodyPr/>
          <a:lstStyle/>
          <a:p>
            <a:fld id="{8857C90E-F3D8-4F4A-854A-B481E28F12AD}" type="slidenum">
              <a:rPr lang="en-GB" smtClean="0"/>
              <a:t>60</a:t>
            </a:fld>
            <a:endParaRPr lang="en-GB" dirty="0"/>
          </a:p>
        </p:txBody>
      </p:sp>
      <p:sp>
        <p:nvSpPr>
          <p:cNvPr id="6" name="TextBox 5"/>
          <p:cNvSpPr txBox="1"/>
          <p:nvPr/>
        </p:nvSpPr>
        <p:spPr>
          <a:xfrm>
            <a:off x="7159752" y="5605272"/>
            <a:ext cx="729687" cy="369332"/>
          </a:xfrm>
          <a:prstGeom prst="rect">
            <a:avLst/>
          </a:prstGeom>
          <a:noFill/>
        </p:spPr>
        <p:txBody>
          <a:bodyPr wrap="none" rtlCol="0">
            <a:spAutoFit/>
          </a:bodyPr>
          <a:lstStyle/>
          <a:p>
            <a:r>
              <a:rPr lang="en-GB" dirty="0" smtClean="0"/>
              <a:t>GEMs</a:t>
            </a:r>
            <a:endParaRPr lang="en-GB" dirty="0"/>
          </a:p>
        </p:txBody>
      </p:sp>
      <p:sp>
        <p:nvSpPr>
          <p:cNvPr id="7" name="TextBox 6"/>
          <p:cNvSpPr txBox="1"/>
          <p:nvPr/>
        </p:nvSpPr>
        <p:spPr>
          <a:xfrm>
            <a:off x="1865376" y="704088"/>
            <a:ext cx="729687" cy="369332"/>
          </a:xfrm>
          <a:prstGeom prst="rect">
            <a:avLst/>
          </a:prstGeom>
          <a:noFill/>
        </p:spPr>
        <p:txBody>
          <a:bodyPr wrap="none" rtlCol="0">
            <a:spAutoFit/>
          </a:bodyPr>
          <a:lstStyle/>
          <a:p>
            <a:r>
              <a:rPr lang="en-GB" dirty="0" smtClean="0"/>
              <a:t>GEMs</a:t>
            </a:r>
            <a:endParaRPr lang="en-GB" dirty="0"/>
          </a:p>
        </p:txBody>
      </p:sp>
      <p:sp>
        <p:nvSpPr>
          <p:cNvPr id="8" name="TextBox 7"/>
          <p:cNvSpPr txBox="1"/>
          <p:nvPr/>
        </p:nvSpPr>
        <p:spPr>
          <a:xfrm>
            <a:off x="8330184" y="2322576"/>
            <a:ext cx="1178464" cy="369332"/>
          </a:xfrm>
          <a:prstGeom prst="rect">
            <a:avLst/>
          </a:prstGeom>
          <a:noFill/>
        </p:spPr>
        <p:txBody>
          <a:bodyPr wrap="none" rtlCol="0">
            <a:spAutoFit/>
          </a:bodyPr>
          <a:lstStyle/>
          <a:p>
            <a:r>
              <a:rPr lang="en-GB" dirty="0" err="1" smtClean="0"/>
              <a:t>Scintillatot</a:t>
            </a:r>
            <a:endParaRPr lang="en-GB" dirty="0"/>
          </a:p>
        </p:txBody>
      </p:sp>
    </p:spTree>
    <p:extLst>
      <p:ext uri="{BB962C8B-B14F-4D97-AF65-F5344CB8AC3E}">
        <p14:creationId xmlns:p14="http://schemas.microsoft.com/office/powerpoint/2010/main" val="8165223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75000"/>
                  </a:schemeClr>
                </a:solidFill>
              </a:rPr>
              <a:t>Application in TOF-PET</a:t>
            </a:r>
            <a:endParaRPr lang="en-GB" dirty="0">
              <a:solidFill>
                <a:schemeClr val="accent1">
                  <a:lumMod val="75000"/>
                </a:schemeClr>
              </a:solidFill>
            </a:endParaRP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8857C90E-F3D8-4F4A-854A-B481E28F12AD}" type="slidenum">
              <a:rPr lang="en-GB" smtClean="0"/>
              <a:t>61</a:t>
            </a:fld>
            <a:endParaRPr lang="en-GB"/>
          </a:p>
        </p:txBody>
      </p:sp>
    </p:spTree>
    <p:extLst>
      <p:ext uri="{BB962C8B-B14F-4D97-AF65-F5344CB8AC3E}">
        <p14:creationId xmlns:p14="http://schemas.microsoft.com/office/powerpoint/2010/main" val="41572146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0048" y="-550989"/>
            <a:ext cx="6361176" cy="2387600"/>
          </a:xfrm>
        </p:spPr>
        <p:txBody>
          <a:bodyPr>
            <a:normAutofit/>
          </a:bodyPr>
          <a:lstStyle/>
          <a:p>
            <a:r>
              <a:rPr lang="en-GB" dirty="0" smtClean="0">
                <a:solidFill>
                  <a:schemeClr val="accent1">
                    <a:lumMod val="75000"/>
                  </a:schemeClr>
                </a:solidFill>
              </a:rPr>
              <a:t>Ordinary </a:t>
            </a:r>
            <a:r>
              <a:rPr lang="en-GB" dirty="0" smtClean="0">
                <a:solidFill>
                  <a:schemeClr val="accent1">
                    <a:lumMod val="75000"/>
                  </a:schemeClr>
                </a:solidFill>
              </a:rPr>
              <a:t>PET</a:t>
            </a:r>
            <a:br>
              <a:rPr lang="en-GB" dirty="0" smtClean="0">
                <a:solidFill>
                  <a:schemeClr val="accent1">
                    <a:lumMod val="75000"/>
                  </a:schemeClr>
                </a:solidFill>
              </a:rPr>
            </a:br>
            <a:r>
              <a:rPr lang="en-GB" sz="2200" dirty="0" smtClean="0"/>
              <a:t>(positron –</a:t>
            </a:r>
            <a:r>
              <a:rPr lang="en-GB" sz="2200" dirty="0" err="1" smtClean="0"/>
              <a:t>emissiontomography</a:t>
            </a:r>
            <a:r>
              <a:rPr lang="en-GB" sz="2200" dirty="0" smtClean="0"/>
              <a:t>)</a:t>
            </a:r>
            <a:endParaRPr lang="en-GB" sz="2200" dirty="0"/>
          </a:p>
        </p:txBody>
      </p:sp>
      <p:pic>
        <p:nvPicPr>
          <p:cNvPr id="5" name="Picture 2" descr="https://upload.wikimedia.org/wikipedia/commons/thumb/c/c1/PET-schema.png/200px-PET-schema.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368" y="2866747"/>
            <a:ext cx="4173856" cy="3067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07736" y="3511957"/>
            <a:ext cx="6096000" cy="1754326"/>
          </a:xfrm>
          <a:prstGeom prst="rect">
            <a:avLst/>
          </a:prstGeom>
        </p:spPr>
        <p:txBody>
          <a:bodyPr>
            <a:spAutoFit/>
          </a:bodyPr>
          <a:lstStyle/>
          <a:p>
            <a:r>
              <a:rPr lang="en-GB" b="1" dirty="0">
                <a:hlinkClick r:id="rId4"/>
              </a:rPr>
              <a:t>Radionuclides</a:t>
            </a:r>
            <a:r>
              <a:rPr lang="en-GB" dirty="0">
                <a:hlinkClick r:id="rId4"/>
              </a:rPr>
              <a:t> and radiotracers</a:t>
            </a:r>
            <a:r>
              <a:rPr lang="en-GB" dirty="0"/>
              <a:t> - Radionuclides used in PET scanning are typically isotopes with short half-lives</a:t>
            </a:r>
          </a:p>
          <a:p>
            <a:r>
              <a:rPr lang="en-GB" dirty="0"/>
              <a:t> such as carbon-11 (~20 min), nitrogen-13 (~10 min), </a:t>
            </a:r>
            <a:r>
              <a:rPr lang="en-GB" i="1" dirty="0"/>
              <a:t>oxygen</a:t>
            </a:r>
            <a:r>
              <a:rPr lang="en-GB" dirty="0"/>
              <a:t>-15 (~2 min), </a:t>
            </a:r>
            <a:r>
              <a:rPr lang="en-GB" i="1" dirty="0"/>
              <a:t>fluorine-18</a:t>
            </a:r>
            <a:r>
              <a:rPr lang="en-GB" dirty="0"/>
              <a:t> (~110 min), </a:t>
            </a:r>
          </a:p>
          <a:p>
            <a:r>
              <a:rPr lang="en-GB" i="1" dirty="0"/>
              <a:t>gallium</a:t>
            </a:r>
            <a:r>
              <a:rPr lang="en-GB" dirty="0"/>
              <a:t>-68 (~67 min), </a:t>
            </a:r>
            <a:r>
              <a:rPr lang="en-GB" i="1" dirty="0"/>
              <a:t>zirconium-89</a:t>
            </a:r>
            <a:r>
              <a:rPr lang="en-GB" dirty="0"/>
              <a:t> (~78.41 hours), or </a:t>
            </a:r>
            <a:r>
              <a:rPr lang="en-GB" i="1" dirty="0"/>
              <a:t>rubidium-82</a:t>
            </a:r>
            <a:r>
              <a:rPr lang="en-GB" dirty="0"/>
              <a:t>(~1.27 min).</a:t>
            </a:r>
          </a:p>
        </p:txBody>
      </p:sp>
      <p:sp>
        <p:nvSpPr>
          <p:cNvPr id="4" name="Slide Number Placeholder 3"/>
          <p:cNvSpPr>
            <a:spLocks noGrp="1"/>
          </p:cNvSpPr>
          <p:nvPr>
            <p:ph type="sldNum" sz="quarter" idx="12"/>
          </p:nvPr>
        </p:nvSpPr>
        <p:spPr/>
        <p:txBody>
          <a:bodyPr/>
          <a:lstStyle/>
          <a:p>
            <a:fld id="{8857C90E-F3D8-4F4A-854A-B481E28F12AD}" type="slidenum">
              <a:rPr lang="en-GB" smtClean="0"/>
              <a:t>62</a:t>
            </a:fld>
            <a:endParaRPr lang="en-GB"/>
          </a:p>
        </p:txBody>
      </p:sp>
    </p:spTree>
    <p:extLst>
      <p:ext uri="{BB962C8B-B14F-4D97-AF65-F5344CB8AC3E}">
        <p14:creationId xmlns:p14="http://schemas.microsoft.com/office/powerpoint/2010/main" val="35992757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949440" y="603504"/>
            <a:ext cx="3718560" cy="5504688"/>
          </a:xfrm>
        </p:spPr>
        <p:txBody>
          <a:bodyPr>
            <a:normAutofit fontScale="55000" lnSpcReduction="20000"/>
          </a:bodyPr>
          <a:lstStyle/>
          <a:p>
            <a:pPr algn="l"/>
            <a:r>
              <a:rPr lang="en-GB" dirty="0"/>
              <a:t>To conduct the scan, a short-lived </a:t>
            </a:r>
            <a:r>
              <a:rPr lang="en-GB" dirty="0">
                <a:hlinkClick r:id="rId2" tooltip="Radioactivity"/>
              </a:rPr>
              <a:t>radioactive</a:t>
            </a:r>
            <a:r>
              <a:rPr lang="en-GB" dirty="0"/>
              <a:t> tracer </a:t>
            </a:r>
            <a:r>
              <a:rPr lang="en-GB" dirty="0">
                <a:hlinkClick r:id="rId3" tooltip="Isotope"/>
              </a:rPr>
              <a:t>isotope</a:t>
            </a:r>
            <a:r>
              <a:rPr lang="en-GB" dirty="0"/>
              <a:t> is injected into the living subject (usually into </a:t>
            </a:r>
            <a:r>
              <a:rPr lang="en-GB" dirty="0">
                <a:hlinkClick r:id="rId4" tooltip="Blood"/>
              </a:rPr>
              <a:t>blood</a:t>
            </a:r>
            <a:r>
              <a:rPr lang="en-GB" dirty="0"/>
              <a:t> circulation). Each tracer atom has been chemically incorporated into a biologically active molecule. There is a waiting period while the active molecule becomes concentrated in tissues of interest; then the subject is placed in the imaging scanner. The molecule most commonly used for this purpose is F-18 </a:t>
            </a:r>
            <a:r>
              <a:rPr lang="en-GB" dirty="0" err="1"/>
              <a:t>labeled</a:t>
            </a:r>
            <a:r>
              <a:rPr lang="en-GB" dirty="0"/>
              <a:t> </a:t>
            </a:r>
            <a:r>
              <a:rPr lang="en-GB" dirty="0" err="1">
                <a:hlinkClick r:id="rId5" tooltip="Fluorodeoxyglucose"/>
              </a:rPr>
              <a:t>fluorodeoxyglucose</a:t>
            </a:r>
            <a:r>
              <a:rPr lang="en-GB" dirty="0"/>
              <a:t> (FDG), a sugar, for which the waiting period is typically an hour. During the scan, a record of tissue concentration is made as the tracer decays.</a:t>
            </a:r>
          </a:p>
          <a:p>
            <a:pPr algn="l"/>
            <a:r>
              <a:rPr lang="en-GB" dirty="0"/>
              <a:t>Schema of a PET acquisition process</a:t>
            </a:r>
          </a:p>
          <a:p>
            <a:pPr algn="l"/>
            <a:r>
              <a:rPr lang="en-GB" dirty="0"/>
              <a:t>As the radioisotope undergoes </a:t>
            </a:r>
            <a:r>
              <a:rPr lang="en-GB" dirty="0">
                <a:hlinkClick r:id="rId6" tooltip="Positron emission"/>
              </a:rPr>
              <a:t>positron emission</a:t>
            </a:r>
            <a:r>
              <a:rPr lang="en-GB" dirty="0"/>
              <a:t> decay (also known as positive </a:t>
            </a:r>
            <a:r>
              <a:rPr lang="en-GB" dirty="0">
                <a:hlinkClick r:id="rId7" tooltip="Beta decay"/>
              </a:rPr>
              <a:t>beta decay</a:t>
            </a:r>
            <a:r>
              <a:rPr lang="en-GB" dirty="0"/>
              <a:t>), it emits a positron, an antiparticle of the </a:t>
            </a:r>
            <a:r>
              <a:rPr lang="en-GB" dirty="0">
                <a:hlinkClick r:id="rId8" tooltip="Electron"/>
              </a:rPr>
              <a:t>electron</a:t>
            </a:r>
            <a:r>
              <a:rPr lang="en-GB" dirty="0"/>
              <a:t> with opposite charge. The emitted positron travels in tissue for a short distance (typically less than 1 mm, but dependent on the isotope</a:t>
            </a:r>
            <a:r>
              <a:rPr lang="en-GB" baseline="30000" dirty="0">
                <a:hlinkClick r:id="rId9"/>
              </a:rPr>
              <a:t>[12]</a:t>
            </a:r>
            <a:r>
              <a:rPr lang="en-GB" dirty="0"/>
              <a:t>), during which time it loses kinetic energy, until it decelerates to a point where it can interact with an electron.</a:t>
            </a:r>
            <a:r>
              <a:rPr lang="en-GB" baseline="30000" dirty="0">
                <a:hlinkClick r:id="rId10"/>
              </a:rPr>
              <a:t>[13]</a:t>
            </a:r>
            <a:r>
              <a:rPr lang="en-GB" dirty="0"/>
              <a:t> The encounter annihilates both electron and positron, producing a pair of </a:t>
            </a:r>
            <a:r>
              <a:rPr lang="en-GB" dirty="0">
                <a:hlinkClick r:id="rId11" tooltip="Electron–positron annihilation"/>
              </a:rPr>
              <a:t>annihilation</a:t>
            </a:r>
            <a:r>
              <a:rPr lang="en-GB" dirty="0"/>
              <a:t> (</a:t>
            </a:r>
            <a:r>
              <a:rPr lang="en-GB" dirty="0">
                <a:hlinkClick r:id="rId12" tooltip="Gamma ray"/>
              </a:rPr>
              <a:t>gamma</a:t>
            </a:r>
            <a:r>
              <a:rPr lang="en-GB" dirty="0"/>
              <a:t>) </a:t>
            </a:r>
            <a:r>
              <a:rPr lang="en-GB" dirty="0">
                <a:hlinkClick r:id="rId13" tooltip="Photon"/>
              </a:rPr>
              <a:t>photons</a:t>
            </a:r>
            <a:r>
              <a:rPr lang="en-GB" dirty="0"/>
              <a:t> moving in approximately opposite directions. These are detected when they reach a </a:t>
            </a:r>
            <a:r>
              <a:rPr lang="en-GB" dirty="0">
                <a:hlinkClick r:id="rId14" tooltip="Scintillator"/>
              </a:rPr>
              <a:t>scintillator</a:t>
            </a:r>
            <a:r>
              <a:rPr lang="en-GB" dirty="0"/>
              <a:t> in the scanning device, creating a burst of light which is detected by </a:t>
            </a:r>
            <a:r>
              <a:rPr lang="en-GB" dirty="0">
                <a:hlinkClick r:id="rId15" tooltip="Photomultiplier"/>
              </a:rPr>
              <a:t>photomultiplier</a:t>
            </a:r>
            <a:r>
              <a:rPr lang="en-GB" dirty="0"/>
              <a:t> tubes or silicon </a:t>
            </a:r>
            <a:r>
              <a:rPr lang="en-GB" dirty="0">
                <a:hlinkClick r:id="rId16" tooltip="Avalanche photodiode"/>
              </a:rPr>
              <a:t>avalanche photodiodes</a:t>
            </a:r>
            <a:r>
              <a:rPr lang="en-GB" dirty="0"/>
              <a:t> (Si APD). The technique depends on simultaneous or coincident detection of the pair of photons moving in approximately opposite directions (they would be exactly opposite in their </a:t>
            </a:r>
            <a:r>
              <a:rPr lang="en-GB" dirty="0" err="1">
                <a:hlinkClick r:id="rId17" tooltip="Center of mass frame"/>
              </a:rPr>
              <a:t>center</a:t>
            </a:r>
            <a:r>
              <a:rPr lang="en-GB" dirty="0">
                <a:hlinkClick r:id="rId17" tooltip="Center of mass frame"/>
              </a:rPr>
              <a:t> of mass frame</a:t>
            </a:r>
            <a:r>
              <a:rPr lang="en-GB" dirty="0"/>
              <a:t>, but the scanner has no way to know this, and so has a built-in slight direction-error tolerance). Photons that do not arrive in temporal "pairs" (i.e. within a timing-window of a few nanoseconds) are ignored.</a:t>
            </a:r>
          </a:p>
          <a:p>
            <a:endParaRPr lang="en-GB" dirty="0"/>
          </a:p>
        </p:txBody>
      </p:sp>
      <p:pic>
        <p:nvPicPr>
          <p:cNvPr id="5" name="Picture 8" descr="C:\Users\peskov\AppData\Local\Microsoft\Windows\Temporary Internet Files\Content.IE5\OIR62N9J\PET-MIPS-anim.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421834" y="192659"/>
            <a:ext cx="424815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857C90E-F3D8-4F4A-854A-B481E28F12AD}" type="slidenum">
              <a:rPr lang="en-GB" smtClean="0"/>
              <a:t>63</a:t>
            </a:fld>
            <a:endParaRPr lang="en-GB"/>
          </a:p>
        </p:txBody>
      </p:sp>
    </p:spTree>
    <p:extLst>
      <p:ext uri="{BB962C8B-B14F-4D97-AF65-F5344CB8AC3E}">
        <p14:creationId xmlns:p14="http://schemas.microsoft.com/office/powerpoint/2010/main" val="37727812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4693" y="2742874"/>
            <a:ext cx="9144000" cy="448754"/>
          </a:xfrm>
        </p:spPr>
        <p:txBody>
          <a:bodyPr>
            <a:normAutofit/>
          </a:bodyPr>
          <a:lstStyle/>
          <a:p>
            <a:r>
              <a:rPr lang="en-GB" sz="1200" dirty="0" smtClean="0"/>
              <a:t>(LOR-line of response)</a:t>
            </a:r>
            <a:endParaRPr lang="en-GB" sz="1200" dirty="0"/>
          </a:p>
        </p:txBody>
      </p:sp>
      <p:pic>
        <p:nvPicPr>
          <p:cNvPr id="4" name="Picture 3" descr="Time-of-Flight">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676" y="956224"/>
            <a:ext cx="4902200" cy="1619250"/>
          </a:xfrm>
          <a:prstGeom prst="rect">
            <a:avLst/>
          </a:prstGeom>
          <a:noFill/>
          <a:ln>
            <a:noFill/>
          </a:ln>
        </p:spPr>
      </p:pic>
      <p:pic>
        <p:nvPicPr>
          <p:cNvPr id="10" name="Picture 4" descr="Image result for TOF pet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7052" y="861873"/>
            <a:ext cx="2514600" cy="18192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TOF pet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491" y="3826546"/>
            <a:ext cx="7984149" cy="251500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857C90E-F3D8-4F4A-854A-B481E28F12AD}" type="slidenum">
              <a:rPr lang="en-GB" smtClean="0"/>
              <a:t>64</a:t>
            </a:fld>
            <a:endParaRPr lang="en-GB"/>
          </a:p>
        </p:txBody>
      </p:sp>
    </p:spTree>
    <p:extLst>
      <p:ext uri="{BB962C8B-B14F-4D97-AF65-F5344CB8AC3E}">
        <p14:creationId xmlns:p14="http://schemas.microsoft.com/office/powerpoint/2010/main" val="33812209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solidFill>
                  <a:schemeClr val="accent1">
                    <a:lumMod val="75000"/>
                  </a:schemeClr>
                </a:solidFill>
              </a:rPr>
              <a:t>Of course these examples can be continued…</a:t>
            </a:r>
            <a:endParaRPr lang="en-GB" dirty="0">
              <a:solidFill>
                <a:schemeClr val="accent1">
                  <a:lumMod val="75000"/>
                </a:schemeClr>
              </a:solidFill>
            </a:endParaRP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916916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endParaRPr lang="en-US"/>
          </a:p>
        </p:txBody>
      </p:sp>
      <p:sp>
        <p:nvSpPr>
          <p:cNvPr id="7171" name="Rectangle 3"/>
          <p:cNvSpPr>
            <a:spLocks noGrp="1" noChangeArrowheads="1"/>
          </p:cNvSpPr>
          <p:nvPr>
            <p:ph type="subTitle" idx="1"/>
          </p:nvPr>
        </p:nvSpPr>
        <p:spPr/>
        <p:txBody>
          <a:bodyPr/>
          <a:lstStyle/>
          <a:p>
            <a:endParaRPr lang="en-US"/>
          </a:p>
        </p:txBody>
      </p:sp>
      <p:pic>
        <p:nvPicPr>
          <p:cNvPr id="7174" name="Picture 6"/>
          <p:cNvPicPr>
            <a:picLocks noChangeAspect="1" noChangeArrowheads="1"/>
          </p:cNvPicPr>
          <p:nvPr/>
        </p:nvPicPr>
        <p:blipFill>
          <a:blip r:embed="rId2" cstate="print"/>
          <a:srcRect/>
          <a:stretch>
            <a:fillRect/>
          </a:stretch>
        </p:blipFill>
        <p:spPr bwMode="auto">
          <a:xfrm>
            <a:off x="1123951" y="895350"/>
            <a:ext cx="9944100" cy="507365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1193586" y="169641"/>
            <a:ext cx="10244667" cy="5757291"/>
          </a:xfrm>
          <a:prstGeom prst="rect">
            <a:avLst/>
          </a:prstGeom>
          <a:noFill/>
          <a:ln w="9525">
            <a:noFill/>
            <a:miter lim="800000"/>
            <a:headEnd/>
            <a:tailEnd/>
          </a:ln>
          <a:effectLst/>
        </p:spPr>
      </p:pic>
      <p:sp>
        <p:nvSpPr>
          <p:cNvPr id="2" name="TextBox 1"/>
          <p:cNvSpPr txBox="1"/>
          <p:nvPr/>
        </p:nvSpPr>
        <p:spPr>
          <a:xfrm>
            <a:off x="460076" y="6423949"/>
            <a:ext cx="11170687" cy="338554"/>
          </a:xfrm>
          <a:prstGeom prst="rect">
            <a:avLst/>
          </a:prstGeom>
          <a:noFill/>
        </p:spPr>
        <p:txBody>
          <a:bodyPr wrap="none" rtlCol="0">
            <a:spAutoFit/>
          </a:bodyPr>
          <a:lstStyle/>
          <a:p>
            <a:r>
              <a:rPr lang="en-GB" sz="1600" dirty="0" smtClean="0"/>
              <a:t>Due to the high signal to noise ratio and suppression of scattering effect the same image quality is obtained at strongly reduces dose</a:t>
            </a:r>
            <a:endParaRPr lang="en-GB" sz="1600" dirty="0"/>
          </a:p>
        </p:txBody>
      </p:sp>
      <p:sp>
        <p:nvSpPr>
          <p:cNvPr id="3" name="Slide Number Placeholder 2"/>
          <p:cNvSpPr>
            <a:spLocks noGrp="1"/>
          </p:cNvSpPr>
          <p:nvPr>
            <p:ph type="sldNum" sz="quarter" idx="12"/>
          </p:nvPr>
        </p:nvSpPr>
        <p:spPr/>
        <p:txBody>
          <a:bodyPr/>
          <a:lstStyle/>
          <a:p>
            <a:fld id="{8857C90E-F3D8-4F4A-854A-B481E28F12AD}" type="slidenum">
              <a:rPr lang="en-GB" smtClean="0"/>
              <a:t>7</a:t>
            </a:fld>
            <a:endParaRPr lang="en-GB"/>
          </a:p>
        </p:txBody>
      </p:sp>
    </p:spTree>
    <p:extLst>
      <p:ext uri="{BB962C8B-B14F-4D97-AF65-F5344CB8AC3E}">
        <p14:creationId xmlns:p14="http://schemas.microsoft.com/office/powerpoint/2010/main" val="1635818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548" y="46652"/>
            <a:ext cx="8272463" cy="688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153955" y="4710023"/>
            <a:ext cx="1038045" cy="1200329"/>
          </a:xfrm>
          <a:prstGeom prst="rect">
            <a:avLst/>
          </a:prstGeom>
          <a:noFill/>
        </p:spPr>
        <p:txBody>
          <a:bodyPr wrap="square" rtlCol="0">
            <a:spAutoFit/>
          </a:bodyPr>
          <a:lstStyle/>
          <a:p>
            <a:r>
              <a:rPr lang="en-GB" dirty="0" smtClean="0"/>
              <a:t>Compton scattering</a:t>
            </a:r>
            <a:endParaRPr lang="en-GB" dirty="0"/>
          </a:p>
        </p:txBody>
      </p:sp>
      <p:sp>
        <p:nvSpPr>
          <p:cNvPr id="5" name="Slide Number Placeholder 4"/>
          <p:cNvSpPr>
            <a:spLocks noGrp="1"/>
          </p:cNvSpPr>
          <p:nvPr>
            <p:ph type="sldNum" sz="quarter" idx="12"/>
          </p:nvPr>
        </p:nvSpPr>
        <p:spPr/>
        <p:txBody>
          <a:bodyPr/>
          <a:lstStyle/>
          <a:p>
            <a:fld id="{8857C90E-F3D8-4F4A-854A-B481E28F12AD}" type="slidenum">
              <a:rPr lang="en-GB" smtClean="0"/>
              <a:t>8</a:t>
            </a:fld>
            <a:endParaRPr lang="en-GB"/>
          </a:p>
        </p:txBody>
      </p:sp>
    </p:spTree>
    <p:extLst>
      <p:ext uri="{BB962C8B-B14F-4D97-AF65-F5344CB8AC3E}">
        <p14:creationId xmlns:p14="http://schemas.microsoft.com/office/powerpoint/2010/main" val="2934859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49" y="1"/>
            <a:ext cx="8467725" cy="681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8857C90E-F3D8-4F4A-854A-B481E28F12AD}" type="slidenum">
              <a:rPr lang="en-GB" smtClean="0"/>
              <a:t>9</a:t>
            </a:fld>
            <a:endParaRPr lang="en-GB"/>
          </a:p>
        </p:txBody>
      </p:sp>
    </p:spTree>
    <p:extLst>
      <p:ext uri="{BB962C8B-B14F-4D97-AF65-F5344CB8AC3E}">
        <p14:creationId xmlns:p14="http://schemas.microsoft.com/office/powerpoint/2010/main" val="23599903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1410</Words>
  <Application>Microsoft Office PowerPoint</Application>
  <PresentationFormat>Widescreen</PresentationFormat>
  <Paragraphs>218</Paragraphs>
  <Slides>65</Slides>
  <Notes>1</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65</vt:i4>
      </vt:variant>
    </vt:vector>
  </HeadingPairs>
  <TitlesOfParts>
    <vt:vector size="73" baseType="lpstr">
      <vt:lpstr>Arial</vt:lpstr>
      <vt:lpstr>Calibri</vt:lpstr>
      <vt:lpstr>Calibri Light</vt:lpstr>
      <vt:lpstr>Monotype Sorts</vt:lpstr>
      <vt:lpstr>Times New Roman</vt:lpstr>
      <vt:lpstr>Office Theme</vt:lpstr>
      <vt:lpstr>Worksheet</vt:lpstr>
      <vt:lpstr>Photo Editor Photo</vt:lpstr>
      <vt:lpstr> Smaller scale applications of gaseous  detectors  </vt:lpstr>
      <vt:lpstr>Application in medicine</vt:lpstr>
      <vt:lpstr>Commercial MWPC-based  x-ray scanners</vt:lpstr>
      <vt:lpstr>Full body low dose digital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this time it was the only low dose electronic imager!</vt:lpstr>
      <vt:lpstr>Low dose fluorography based on high pressure microstrip counters</vt:lpstr>
      <vt:lpstr>PowerPoint Presentation</vt:lpstr>
      <vt:lpstr>PowerPoint Presentation</vt:lpstr>
      <vt:lpstr>PowerPoint Presentation</vt:lpstr>
      <vt:lpstr>PowerPoint Presentation</vt:lpstr>
      <vt:lpstr>The French Company Biospace developed a similar devices based on high-pressure MICROMEGAS</vt:lpstr>
      <vt:lpstr>PowerPoint Presentation</vt:lpstr>
      <vt:lpstr>PowerPoint Presentation</vt:lpstr>
      <vt:lpstr>PowerPoint Presentation</vt:lpstr>
      <vt:lpstr>Digital mammography</vt:lpstr>
      <vt:lpstr>Conventional film mammography</vt:lpstr>
      <vt:lpstr>PowerPoint Presentation</vt:lpstr>
      <vt:lpstr>Limits</vt:lpstr>
      <vt:lpstr>XCounter approach</vt:lpstr>
      <vt:lpstr>PowerPoint Presentation</vt:lpstr>
      <vt:lpstr>PowerPoint Presentation</vt:lpstr>
      <vt:lpstr>PowerPoint Presentation</vt:lpstr>
      <vt:lpstr>Position resolution of ~50 µm was achieved in digital mode at counting rate of 105 Hz/ strip</vt:lpstr>
      <vt:lpstr>PowerPoint Presentation</vt:lpstr>
      <vt:lpstr>PowerPoint Presentation</vt:lpstr>
      <vt:lpstr>PowerPoint Presentation</vt:lpstr>
      <vt:lpstr>Mammographic phantom</vt:lpstr>
      <vt:lpstr>PowerPoint Presentation</vt:lpstr>
      <vt:lpstr>Some other medical devices</vt:lpstr>
      <vt:lpstr>Application of MWPCs fro cardiac investigations</vt:lpstr>
      <vt:lpstr>Advantages : positions resolution is close to film mammography, delivered dose was 10 times less</vt:lpstr>
      <vt:lpstr>The detectors were installed and operated in a Swedish clinic</vt:lpstr>
      <vt:lpstr>PowerPoint Presentation</vt:lpstr>
      <vt:lpstr>PowerPoint Presentation</vt:lpstr>
      <vt:lpstr>PowerPoint Presentation</vt:lpstr>
      <vt:lpstr>PowerPoint Presentation</vt:lpstr>
      <vt:lpstr>MWPC</vt:lpstr>
      <vt:lpstr> Cancer therapy</vt:lpstr>
      <vt:lpstr>PowerPoint Presentation</vt:lpstr>
      <vt:lpstr>PowerPoint Presentation</vt:lpstr>
      <vt:lpstr>PowerPoint Presentation</vt:lpstr>
      <vt:lpstr>Portal imaging</vt:lpstr>
      <vt:lpstr>PowerPoint Presentation</vt:lpstr>
      <vt:lpstr>PowerPoint Presentation</vt:lpstr>
      <vt:lpstr>PowerPoint Presentation</vt:lpstr>
      <vt:lpstr>PowerPoint Presentation</vt:lpstr>
      <vt:lpstr>PowerPoint Presentation</vt:lpstr>
      <vt:lpstr>There are other promising developments based on micropattern detectors  (in progress)</vt:lpstr>
      <vt:lpstr>Proton range radiography</vt:lpstr>
      <vt:lpstr>PowerPoint Presentation</vt:lpstr>
      <vt:lpstr>PowerPoint Presentation</vt:lpstr>
      <vt:lpstr>Application in TOF-PET</vt:lpstr>
      <vt:lpstr>Ordinary PET (positron –emissiontomography)</vt:lpstr>
      <vt:lpstr>PowerPoint Presentation</vt:lpstr>
      <vt:lpstr>PowerPoint Presentation</vt:lpstr>
      <vt:lpstr>Of course these examples can be continued…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Part10</dc:title>
  <dc:creator>Win7</dc:creator>
  <cp:lastModifiedBy>Win7</cp:lastModifiedBy>
  <cp:revision>65</cp:revision>
  <dcterms:created xsi:type="dcterms:W3CDTF">2016-06-30T16:11:52Z</dcterms:created>
  <dcterms:modified xsi:type="dcterms:W3CDTF">2016-07-01T09:21:26Z</dcterms:modified>
</cp:coreProperties>
</file>