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406" r:id="rId2"/>
    <p:sldId id="407" r:id="rId3"/>
    <p:sldId id="421" r:id="rId4"/>
    <p:sldId id="423" r:id="rId5"/>
    <p:sldId id="424" r:id="rId6"/>
    <p:sldId id="417" r:id="rId7"/>
    <p:sldId id="422" r:id="rId8"/>
    <p:sldId id="438" r:id="rId9"/>
    <p:sldId id="418" r:id="rId10"/>
    <p:sldId id="416" r:id="rId11"/>
    <p:sldId id="426" r:id="rId12"/>
    <p:sldId id="408" r:id="rId13"/>
    <p:sldId id="269" r:id="rId14"/>
    <p:sldId id="410" r:id="rId15"/>
    <p:sldId id="272" r:id="rId16"/>
    <p:sldId id="277" r:id="rId17"/>
    <p:sldId id="273" r:id="rId18"/>
    <p:sldId id="357" r:id="rId19"/>
    <p:sldId id="305" r:id="rId20"/>
    <p:sldId id="404" r:id="rId21"/>
    <p:sldId id="302" r:id="rId22"/>
    <p:sldId id="281" r:id="rId23"/>
    <p:sldId id="358" r:id="rId24"/>
    <p:sldId id="420" r:id="rId25"/>
    <p:sldId id="278" r:id="rId26"/>
    <p:sldId id="375" r:id="rId27"/>
    <p:sldId id="374" r:id="rId28"/>
    <p:sldId id="280" r:id="rId29"/>
    <p:sldId id="359" r:id="rId30"/>
    <p:sldId id="293" r:id="rId31"/>
    <p:sldId id="376" r:id="rId32"/>
    <p:sldId id="282" r:id="rId33"/>
    <p:sldId id="274" r:id="rId34"/>
    <p:sldId id="279" r:id="rId35"/>
    <p:sldId id="439" r:id="rId36"/>
    <p:sldId id="283" r:id="rId37"/>
    <p:sldId id="284" r:id="rId38"/>
    <p:sldId id="286" r:id="rId39"/>
    <p:sldId id="287" r:id="rId40"/>
    <p:sldId id="290" r:id="rId41"/>
    <p:sldId id="294" r:id="rId42"/>
    <p:sldId id="441" r:id="rId43"/>
    <p:sldId id="442" r:id="rId44"/>
    <p:sldId id="443" r:id="rId45"/>
    <p:sldId id="291" r:id="rId46"/>
    <p:sldId id="433" r:id="rId47"/>
    <p:sldId id="445" r:id="rId48"/>
    <p:sldId id="434" r:id="rId49"/>
    <p:sldId id="446" r:id="rId50"/>
    <p:sldId id="447" r:id="rId51"/>
    <p:sldId id="260" r:id="rId52"/>
    <p:sldId id="364" r:id="rId53"/>
    <p:sldId id="380" r:id="rId54"/>
    <p:sldId id="263" r:id="rId55"/>
    <p:sldId id="320" r:id="rId56"/>
    <p:sldId id="367" r:id="rId57"/>
    <p:sldId id="385" r:id="rId58"/>
    <p:sldId id="386" r:id="rId59"/>
    <p:sldId id="387" r:id="rId60"/>
    <p:sldId id="346" r:id="rId61"/>
    <p:sldId id="347" r:id="rId62"/>
    <p:sldId id="348" r:id="rId63"/>
    <p:sldId id="355" r:id="rId64"/>
    <p:sldId id="444" r:id="rId65"/>
    <p:sldId id="394" r:id="rId66"/>
    <p:sldId id="448"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a:srgbClr val="660033"/>
    <a:srgbClr val="80008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81" d="100"/>
          <a:sy n="81" d="100"/>
        </p:scale>
        <p:origin x="58" y="490"/>
      </p:cViewPr>
      <p:guideLst>
        <p:guide orient="horz" pos="2160"/>
        <p:guide pos="3840"/>
      </p:guideLst>
    </p:cSldViewPr>
  </p:slideViewPr>
  <p:notesTextViewPr>
    <p:cViewPr>
      <p:scale>
        <a:sx n="1" d="1"/>
        <a:sy n="1" d="1"/>
      </p:scale>
      <p:origin x="0" y="0"/>
    </p:cViewPr>
  </p:notesTextViewPr>
  <p:sorterViewPr>
    <p:cViewPr>
      <p:scale>
        <a:sx n="100" d="100"/>
        <a:sy n="100" d="100"/>
      </p:scale>
      <p:origin x="0" y="-17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7A14E9-8A35-40B5-8259-A09645F78867}" type="datetimeFigureOut">
              <a:rPr lang="en-GB" smtClean="0"/>
              <a:t>23/06/2016</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7DBD39-DF8C-47B9-A1F8-D69D92D0191E}" type="slidenum">
              <a:rPr lang="en-GB" smtClean="0"/>
              <a:t>‹#›</a:t>
            </a:fld>
            <a:endParaRPr lang="en-GB"/>
          </a:p>
        </p:txBody>
      </p:sp>
    </p:spTree>
    <p:extLst>
      <p:ext uri="{BB962C8B-B14F-4D97-AF65-F5344CB8AC3E}">
        <p14:creationId xmlns:p14="http://schemas.microsoft.com/office/powerpoint/2010/main" val="794837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AC6B18D0-137B-43B9-B93A-D64737C0B339}" type="slidenum">
              <a:rPr lang="en-GB"/>
              <a:pPr/>
              <a:t>59</a:t>
            </a:fld>
            <a:endParaRPr lang="en-GB"/>
          </a:p>
        </p:txBody>
      </p:sp>
      <p:sp>
        <p:nvSpPr>
          <p:cNvPr id="69635" name="Rectangle 2"/>
          <p:cNvSpPr>
            <a:spLocks noGrp="1" noRot="1" noChangeAspect="1" noChangeArrowheads="1" noTextEdit="1"/>
          </p:cNvSpPr>
          <p:nvPr>
            <p:ph type="sldImg"/>
          </p:nvPr>
        </p:nvSpPr>
        <p:spPr>
          <a:xfrm>
            <a:off x="382588" y="685800"/>
            <a:ext cx="6096000" cy="3429000"/>
          </a:xfrm>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04308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4770AA2-FBEA-4909-9293-74BBD6DB928E}" type="datetime1">
              <a:rPr lang="en-GB" smtClean="0"/>
              <a:t>23/06/2016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26E1C7-6187-480C-90CA-1CD5DBCDA97A}" type="slidenum">
              <a:rPr lang="en-GB" smtClean="0"/>
              <a:t>‹#›</a:t>
            </a:fld>
            <a:endParaRPr lang="en-GB"/>
          </a:p>
        </p:txBody>
      </p:sp>
    </p:spTree>
    <p:extLst>
      <p:ext uri="{BB962C8B-B14F-4D97-AF65-F5344CB8AC3E}">
        <p14:creationId xmlns:p14="http://schemas.microsoft.com/office/powerpoint/2010/main" val="2919896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7BEA8F-67DF-48EF-AEF8-84219A3163A2}" type="datetime1">
              <a:rPr lang="en-GB" smtClean="0"/>
              <a:t>23/06/2016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26E1C7-6187-480C-90CA-1CD5DBCDA97A}" type="slidenum">
              <a:rPr lang="en-GB" smtClean="0"/>
              <a:t>‹#›</a:t>
            </a:fld>
            <a:endParaRPr lang="en-GB"/>
          </a:p>
        </p:txBody>
      </p:sp>
    </p:spTree>
    <p:extLst>
      <p:ext uri="{BB962C8B-B14F-4D97-AF65-F5344CB8AC3E}">
        <p14:creationId xmlns:p14="http://schemas.microsoft.com/office/powerpoint/2010/main" val="1680241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FD58020-370E-4F31-AD49-CD3CF42F44BB}" type="datetime1">
              <a:rPr lang="en-GB" smtClean="0"/>
              <a:t>23/06/2016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26E1C7-6187-480C-90CA-1CD5DBCDA97A}" type="slidenum">
              <a:rPr lang="en-GB" smtClean="0"/>
              <a:t>‹#›</a:t>
            </a:fld>
            <a:endParaRPr lang="en-GB"/>
          </a:p>
        </p:txBody>
      </p:sp>
    </p:spTree>
    <p:extLst>
      <p:ext uri="{BB962C8B-B14F-4D97-AF65-F5344CB8AC3E}">
        <p14:creationId xmlns:p14="http://schemas.microsoft.com/office/powerpoint/2010/main" val="3849456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3A4E96B-76E0-46B9-A192-5C17B6D01B56}" type="datetime1">
              <a:rPr lang="en-GB" smtClean="0"/>
              <a:t>23/06/2016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26E1C7-6187-480C-90CA-1CD5DBCDA97A}" type="slidenum">
              <a:rPr lang="en-GB" smtClean="0"/>
              <a:t>‹#›</a:t>
            </a:fld>
            <a:endParaRPr lang="en-GB"/>
          </a:p>
        </p:txBody>
      </p:sp>
    </p:spTree>
    <p:extLst>
      <p:ext uri="{BB962C8B-B14F-4D97-AF65-F5344CB8AC3E}">
        <p14:creationId xmlns:p14="http://schemas.microsoft.com/office/powerpoint/2010/main" val="4111781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ADC4E6-C187-42F3-9F37-D6D62210E10C}" type="datetime1">
              <a:rPr lang="en-GB" smtClean="0"/>
              <a:t>23/06/2016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26E1C7-6187-480C-90CA-1CD5DBCDA97A}" type="slidenum">
              <a:rPr lang="en-GB" smtClean="0"/>
              <a:t>‹#›</a:t>
            </a:fld>
            <a:endParaRPr lang="en-GB"/>
          </a:p>
        </p:txBody>
      </p:sp>
    </p:spTree>
    <p:extLst>
      <p:ext uri="{BB962C8B-B14F-4D97-AF65-F5344CB8AC3E}">
        <p14:creationId xmlns:p14="http://schemas.microsoft.com/office/powerpoint/2010/main" val="3272025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6C734BD-6748-46D3-B459-A43BB08A7231}" type="datetime1">
              <a:rPr lang="en-GB" smtClean="0"/>
              <a:t>23/06/2016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26E1C7-6187-480C-90CA-1CD5DBCDA97A}" type="slidenum">
              <a:rPr lang="en-GB" smtClean="0"/>
              <a:t>‹#›</a:t>
            </a:fld>
            <a:endParaRPr lang="en-GB"/>
          </a:p>
        </p:txBody>
      </p:sp>
    </p:spTree>
    <p:extLst>
      <p:ext uri="{BB962C8B-B14F-4D97-AF65-F5344CB8AC3E}">
        <p14:creationId xmlns:p14="http://schemas.microsoft.com/office/powerpoint/2010/main" val="1584582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4CA39CB-BA79-436F-A236-61CEDD2836C8}" type="datetime1">
              <a:rPr lang="en-GB" smtClean="0"/>
              <a:t>23/06/2016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26E1C7-6187-480C-90CA-1CD5DBCDA97A}" type="slidenum">
              <a:rPr lang="en-GB" smtClean="0"/>
              <a:t>‹#›</a:t>
            </a:fld>
            <a:endParaRPr lang="en-GB"/>
          </a:p>
        </p:txBody>
      </p:sp>
    </p:spTree>
    <p:extLst>
      <p:ext uri="{BB962C8B-B14F-4D97-AF65-F5344CB8AC3E}">
        <p14:creationId xmlns:p14="http://schemas.microsoft.com/office/powerpoint/2010/main" val="1304020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FBBBFC9-6EA7-4BFC-AAF9-8D5C2AA9C633}" type="datetime1">
              <a:rPr lang="en-GB" smtClean="0"/>
              <a:t>23/06/2016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26E1C7-6187-480C-90CA-1CD5DBCDA97A}" type="slidenum">
              <a:rPr lang="en-GB" smtClean="0"/>
              <a:t>‹#›</a:t>
            </a:fld>
            <a:endParaRPr lang="en-GB"/>
          </a:p>
        </p:txBody>
      </p:sp>
    </p:spTree>
    <p:extLst>
      <p:ext uri="{BB962C8B-B14F-4D97-AF65-F5344CB8AC3E}">
        <p14:creationId xmlns:p14="http://schemas.microsoft.com/office/powerpoint/2010/main" val="2946204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9A13AA-3097-4FC7-B10E-75CDC884D4A5}" type="datetime1">
              <a:rPr lang="en-GB" smtClean="0"/>
              <a:t>23/06/2016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826E1C7-6187-480C-90CA-1CD5DBCDA97A}" type="slidenum">
              <a:rPr lang="en-GB" smtClean="0"/>
              <a:t>‹#›</a:t>
            </a:fld>
            <a:endParaRPr lang="en-GB"/>
          </a:p>
        </p:txBody>
      </p:sp>
    </p:spTree>
    <p:extLst>
      <p:ext uri="{BB962C8B-B14F-4D97-AF65-F5344CB8AC3E}">
        <p14:creationId xmlns:p14="http://schemas.microsoft.com/office/powerpoint/2010/main" val="1924653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F3812-92E5-41FF-A5EF-5398FF62B2BE}" type="datetime1">
              <a:rPr lang="en-GB" smtClean="0"/>
              <a:t>23/06/2016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26E1C7-6187-480C-90CA-1CD5DBCDA97A}" type="slidenum">
              <a:rPr lang="en-GB" smtClean="0"/>
              <a:t>‹#›</a:t>
            </a:fld>
            <a:endParaRPr lang="en-GB"/>
          </a:p>
        </p:txBody>
      </p:sp>
    </p:spTree>
    <p:extLst>
      <p:ext uri="{BB962C8B-B14F-4D97-AF65-F5344CB8AC3E}">
        <p14:creationId xmlns:p14="http://schemas.microsoft.com/office/powerpoint/2010/main" val="3569432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9DAAF7-9048-41B9-8203-B704D014C364}" type="datetime1">
              <a:rPr lang="en-GB" smtClean="0"/>
              <a:t>23/06/2016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26E1C7-6187-480C-90CA-1CD5DBCDA97A}" type="slidenum">
              <a:rPr lang="en-GB" smtClean="0"/>
              <a:t>‹#›</a:t>
            </a:fld>
            <a:endParaRPr lang="en-GB"/>
          </a:p>
        </p:txBody>
      </p:sp>
    </p:spTree>
    <p:extLst>
      <p:ext uri="{BB962C8B-B14F-4D97-AF65-F5344CB8AC3E}">
        <p14:creationId xmlns:p14="http://schemas.microsoft.com/office/powerpoint/2010/main" val="1649538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6DB72-5D1B-45F7-A33D-D553B23ECBBD}" type="datetime1">
              <a:rPr lang="en-GB" smtClean="0"/>
              <a:t>23/06/2016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E1C7-6187-480C-90CA-1CD5DBCDA97A}" type="slidenum">
              <a:rPr lang="en-GB" smtClean="0"/>
              <a:t>‹#›</a:t>
            </a:fld>
            <a:endParaRPr lang="en-GB"/>
          </a:p>
        </p:txBody>
      </p:sp>
    </p:spTree>
    <p:extLst>
      <p:ext uri="{BB962C8B-B14F-4D97-AF65-F5344CB8AC3E}">
        <p14:creationId xmlns:p14="http://schemas.microsoft.com/office/powerpoint/2010/main" val="1741728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en.wikipedia.org/wiki/File:Ernest_Rutherford_LOC.jpg" TargetMode="Externa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hyperlink" Target="https://en.wikipedia.org/wiki/File:Ernest_Rutherford_LOC.jp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0.png"/><Relationship Id="rId5" Type="http://schemas.openxmlformats.org/officeDocument/2006/relationships/oleObject" Target="../embeddings/Microsoft_Excel_97-2003_Worksheet2.xls"/><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0.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File:Hans_geiger.jpg" TargetMode="External"/><Relationship Id="rId2" Type="http://schemas.openxmlformats.org/officeDocument/2006/relationships/image" Target="../media/image27.emf"/><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hyperlink" Target="https://en.wikipedia.org/wiki/Liquid_hydrogen" TargetMode="Externa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hyperlink" Target="http://www.google.ch/url?sa=i&amp;rct=j&amp;q=&amp;esrc=s&amp;source=images&amp;cd=&amp;cad=rja&amp;uact=8&amp;ved=0CAcQjRxqFQoTCI-9xYaD7MYCFQHrFAod7HMCmg&amp;url=http://imagefiesta.com/bubble-chamber-physics&amp;ei=ESCuVc_wF4HWU-znidAJ&amp;bvm=bv.98197061,d.bGg&amp;psig=AFQjCNF_KulmcwnZs6NZFJP4X6e-5OKA_A&amp;ust=1437561169130231" TargetMode="Externa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0.jpeg"/><Relationship Id="rId2" Type="http://schemas.openxmlformats.org/officeDocument/2006/relationships/image" Target="../media/image47.gif"/><Relationship Id="rId1" Type="http://schemas.openxmlformats.org/officeDocument/2006/relationships/slideLayout" Target="../slideLayouts/slideLayout1.xml"/><Relationship Id="rId6" Type="http://schemas.openxmlformats.org/officeDocument/2006/relationships/hyperlink" Target="http://www.google.ch/url?sa=i&amp;rct=j&amp;q=&amp;esrc=s&amp;source=images&amp;cd=&amp;cad=rja&amp;uact=8&amp;ved=0CAcQjRxqFQoTCJW3rO6E7MYCFQm4FAodDRkAag&amp;url=http://wolfhartindustries.com/metast.htm&amp;ei=9yGuVdXfH4nwUo2ygNAG&amp;bvm=bv.98197061,d.bGg&amp;psig=AFQjCNFpXDHIgfxtKXQB7G9LaAnqum9F8Q&amp;ust=1437561716208883" TargetMode="External"/><Relationship Id="rId5" Type="http://schemas.openxmlformats.org/officeDocument/2006/relationships/image" Target="../media/image49.gif"/><Relationship Id="rId4" Type="http://schemas.openxmlformats.org/officeDocument/2006/relationships/hyperlink" Target="http://www.google.ch/url?sa=i&amp;rct=j&amp;q=&amp;esrc=s&amp;source=images&amp;cd=&amp;cad=rja&amp;uact=8&amp;ved=0CAcQjRxqFQoTCPDM7M-E7MYCFUK9FAodiLoBqw&amp;url=http://www.ep.ph.bham.ac.uk/general/outreach/SparkChamber/text10ah.html&amp;ei=tyGuVbCVIsL6Uoj1htgK&amp;bvm=bv.98197061,d.bGg&amp;psig=AFQjCNF8zWfwWHrXJ0YrcNG6fq_jO6pQTA&amp;ust=1437561649025030"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google.ch/url?sa=i&amp;rct=j&amp;q=&amp;esrc=s&amp;source=images&amp;cd=&amp;cad=rja&amp;uact=8&amp;ved=0CAcQjRw&amp;url=https://en.wikipedia.org/wiki/Wire_chamber&amp;ei=vAKhVcbyNqaC7gaPqIGACg&amp;bvm=bv.97653015,d.d24&amp;psig=AFQjCNE_ROOga_zSNhutB49DtTOOvwj5cg&amp;ust=1436701676907560" TargetMode="External"/><Relationship Id="rId1" Type="http://schemas.openxmlformats.org/officeDocument/2006/relationships/slideLayout" Target="../slideLayouts/slideLayout1.xml"/><Relationship Id="rId5" Type="http://schemas.openxmlformats.org/officeDocument/2006/relationships/image" Target="../media/image54.emf"/><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google.ch/url?sa=i&amp;rct=j&amp;q=&amp;esrc=s&amp;source=images&amp;cd=&amp;cad=rja&amp;uact=8&amp;ved=0CAMQjRw&amp;url=http://www.theguardian.com/artanddesign/2005/apr/02/art1&amp;ei=VlyiVavXK8m4UaK2oNAO&amp;bvm=bv.97653015,d.d24&amp;psig=AFQjCNGBNnD4AC1zdIx9urfen594fQG4OA&amp;ust=1436790230747584" TargetMode="Externa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hyperlink" Target="https://www.google.ch/url?sa=i&amp;rct=j&amp;q=&amp;esrc=s&amp;source=images&amp;cd=&amp;cad=rja&amp;uact=8&amp;ved=0CAcQjRxqFQoTCOCWhuTZ7MYCFUIJ2wodQLQFPw&amp;url=https://www.dectris.com/Hybrid-Pixel_Details.html&amp;ei=AnuuVeCNOcKS7AbA6Jb4Aw&amp;bvm=bv.98197061,d.cWw&amp;psig=AFQjCNHn_i7JVTqPKGjqL1mT0gL85gp9sw&amp;ust=1437584500635492"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g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1.xml"/><Relationship Id="rId4" Type="http://schemas.openxmlformats.org/officeDocument/2006/relationships/image" Target="../media/image67.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google.ch/url?sa=i&amp;rct=j&amp;q=&amp;esrc=s&amp;source=images&amp;cd=&amp;cad=rja&amp;uact=8&amp;ved=0CAcQjRxqFQoTCPDX78vG7MYCFYeyFAodxREAuw&amp;url=http://www.researchgate.net/profile/Zhi_Zeng6/publication/261446636_High_position_resolution_MRPC_developed_for_muon_tomography/links/53d20f950cf2a7fbb2e96445.pdf&amp;ei=42auVbDaOoflUsWjgNgL&amp;bvm=bv.98197061,d.eXY&amp;psig=AFQjCNHT50YpH-AVKbKPWzpRgBM2vgtLoQ&amp;ust=1437579329834926" TargetMode="Externa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hyperlink" Target="http://www.google.ch/url?sa=i&amp;rct=j&amp;q=&amp;esrc=s&amp;source=images&amp;cd=&amp;cad=rja&amp;uact=8&amp;ved=0CAcQjRxqFQoTCPSA7JzH7MYCFcY5FAoducUBxg&amp;url=http://iopscience.iop.org/1748-0221/7/12/P12003/pdf/1748-0221_7_12_P12003.pdf?origin%3Dpublication_detail&amp;ei=jWeuVbSGL8bzULmLh7AM&amp;bvm=bv.98197061,d.eXY&amp;psig=AFQjCNHT50YpH-AVKbKPWzpRgBM2vgtLoQ&amp;ust=1437579329834926"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s://www.google.ch/url?sa=i&amp;rct=j&amp;q=&amp;esrc=s&amp;source=images&amp;cd=&amp;cad=rja&amp;uact=8&amp;ved=0CAcQjRxqFQoTCMG_0sfJ7MYCFUuyFAod7VIAyw&amp;url=https://www.ite.edu.sg/wps/portal/TraineeshipCBC/?WCM_GLOBAL_CONTEXT%3D/wps/wcm/connect/itecontentlib/stecoursecatalog/staallcourses/traineeship/dd18e40041ffa61db9d3bfb9cc0c1566&amp;ei=AGquVcG_GMvkUu2lgdgM&amp;bvm=bv.98197061,d.eXY&amp;psig=AFQjCNFZQP0VBWsHyZVUVbVMqZlq83CcWg&amp;ust=1437580058698086" TargetMode="Externa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56.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02116"/>
            <a:ext cx="9144000" cy="2387600"/>
          </a:xfrm>
        </p:spPr>
        <p:txBody>
          <a:bodyPr/>
          <a:lstStyle/>
          <a:p>
            <a:r>
              <a:rPr lang="en-GB" dirty="0" smtClean="0">
                <a:solidFill>
                  <a:srgbClr val="0000FF"/>
                </a:solidFill>
                <a:latin typeface="+mn-lt"/>
              </a:rPr>
              <a:t>Gaseous detectors:</a:t>
            </a:r>
            <a:br>
              <a:rPr lang="en-GB" dirty="0" smtClean="0">
                <a:solidFill>
                  <a:srgbClr val="0000FF"/>
                </a:solidFill>
                <a:latin typeface="+mn-lt"/>
              </a:rPr>
            </a:br>
            <a:r>
              <a:rPr lang="en-GB" dirty="0" smtClean="0">
                <a:solidFill>
                  <a:srgbClr val="0000FF"/>
                </a:solidFill>
                <a:latin typeface="+mn-lt"/>
              </a:rPr>
              <a:t>from past to present</a:t>
            </a:r>
            <a:endParaRPr lang="en-GB" dirty="0">
              <a:solidFill>
                <a:srgbClr val="0000FF"/>
              </a:solidFill>
              <a:latin typeface="+mn-lt"/>
            </a:endParaRPr>
          </a:p>
        </p:txBody>
      </p:sp>
      <p:sp>
        <p:nvSpPr>
          <p:cNvPr id="3" name="Subtitle 2"/>
          <p:cNvSpPr>
            <a:spLocks noGrp="1"/>
          </p:cNvSpPr>
          <p:nvPr>
            <p:ph type="subTitle" idx="1"/>
          </p:nvPr>
        </p:nvSpPr>
        <p:spPr>
          <a:xfrm>
            <a:off x="1524000" y="3570777"/>
            <a:ext cx="9144000" cy="1655762"/>
          </a:xfrm>
        </p:spPr>
        <p:txBody>
          <a:bodyPr/>
          <a:lstStyle/>
          <a:p>
            <a:endParaRPr lang="en-GB" dirty="0" smtClean="0"/>
          </a:p>
          <a:p>
            <a:r>
              <a:rPr lang="en-GB" dirty="0" smtClean="0"/>
              <a:t>V. </a:t>
            </a:r>
            <a:r>
              <a:rPr lang="en-GB" dirty="0" err="1" smtClean="0"/>
              <a:t>Peskov</a:t>
            </a:r>
            <a:endParaRPr lang="en-GB" dirty="0" smtClean="0"/>
          </a:p>
          <a:p>
            <a:r>
              <a:rPr lang="en-GB" dirty="0" smtClean="0"/>
              <a:t>CERN</a:t>
            </a:r>
            <a:endParaRPr lang="en-GB" dirty="0"/>
          </a:p>
        </p:txBody>
      </p:sp>
      <p:pic>
        <p:nvPicPr>
          <p:cNvPr id="4" name="Picture 4" descr="http://cache.boston.com/universal/site_graphics/blogs/bigpicture/lhc_08_01/lhc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268" y="4915877"/>
            <a:ext cx="2677331" cy="1730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70646" y="194194"/>
            <a:ext cx="3189970" cy="1062264"/>
          </a:xfrm>
          <a:prstGeom prst="rect">
            <a:avLst/>
          </a:prstGeom>
        </p:spPr>
      </p:pic>
    </p:spTree>
    <p:extLst>
      <p:ext uri="{BB962C8B-B14F-4D97-AF65-F5344CB8AC3E}">
        <p14:creationId xmlns:p14="http://schemas.microsoft.com/office/powerpoint/2010/main" val="22861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ctrTitle" idx="4294967295"/>
          </p:nvPr>
        </p:nvSpPr>
        <p:spPr>
          <a:xfrm>
            <a:off x="1068755" y="1322999"/>
            <a:ext cx="7772400" cy="1470025"/>
          </a:xfrm>
        </p:spPr>
        <p:txBody>
          <a:bodyPr>
            <a:normAutofit fontScale="90000"/>
          </a:bodyPr>
          <a:lstStyle/>
          <a:p>
            <a:pPr eaLnBrk="1" hangingPunct="1"/>
            <a:r>
              <a:rPr lang="en-GB" altLang="en-US" sz="3200" dirty="0"/>
              <a:t>Gaseous detectors of photons and charged particles </a:t>
            </a:r>
            <a:r>
              <a:rPr lang="en-GB" altLang="en-US" sz="3200" dirty="0">
                <a:solidFill>
                  <a:srgbClr val="990000"/>
                </a:solidFill>
              </a:rPr>
              <a:t>due to their features such as high gas gains, good position and energy resolutions and </a:t>
            </a:r>
            <a:r>
              <a:rPr lang="en-GB" altLang="en-US" sz="3200" b="1" dirty="0">
                <a:solidFill>
                  <a:srgbClr val="FF0000"/>
                </a:solidFill>
              </a:rPr>
              <a:t>low cost per unit of sensitive area </a:t>
            </a:r>
            <a:r>
              <a:rPr lang="en-GB" altLang="en-US" sz="3200" dirty="0"/>
              <a:t/>
            </a:r>
            <a:br>
              <a:rPr lang="en-GB" altLang="en-US" sz="3200" dirty="0"/>
            </a:br>
            <a:r>
              <a:rPr lang="en-US" altLang="en-US" sz="3200" dirty="0"/>
              <a:t>occupy a special niche among other detectors</a:t>
            </a:r>
            <a:endParaRPr lang="en-US" altLang="en-US" sz="3200" i="1" dirty="0"/>
          </a:p>
        </p:txBody>
      </p:sp>
      <p:pic>
        <p:nvPicPr>
          <p:cNvPr id="3" name="Picture 1039" descr="CE0155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4277" y="3587263"/>
            <a:ext cx="3957383" cy="296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026299" y="3695767"/>
            <a:ext cx="5013115" cy="2851943"/>
          </a:xfrm>
          <a:prstGeom prst="rect">
            <a:avLst/>
          </a:prstGeom>
        </p:spPr>
      </p:pic>
    </p:spTree>
    <p:extLst>
      <p:ext uri="{BB962C8B-B14F-4D97-AF65-F5344CB8AC3E}">
        <p14:creationId xmlns:p14="http://schemas.microsoft.com/office/powerpoint/2010/main" val="1129839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To appreciate these advantages it will be useful to consider the history of developing detectors of photon and charge particles</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724358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810486"/>
            <a:ext cx="9144000" cy="1769329"/>
          </a:xfrm>
        </p:spPr>
        <p:txBody>
          <a:bodyPr>
            <a:normAutofit fontScale="90000"/>
          </a:bodyPr>
          <a:lstStyle/>
          <a:p>
            <a:r>
              <a:rPr lang="en-GB" dirty="0" smtClean="0">
                <a:solidFill>
                  <a:schemeClr val="accent1">
                    <a:lumMod val="75000"/>
                  </a:schemeClr>
                </a:solidFill>
              </a:rPr>
              <a:t>History of detectors of charged particles and photons</a:t>
            </a:r>
            <a:endParaRPr lang="en-GB" dirty="0">
              <a:solidFill>
                <a:schemeClr val="accent1">
                  <a:lumMod val="75000"/>
                </a:schemeClr>
              </a:solidFill>
            </a:endParaRPr>
          </a:p>
        </p:txBody>
      </p:sp>
      <p:sp>
        <p:nvSpPr>
          <p:cNvPr id="3" name="Subtitle 2"/>
          <p:cNvSpPr>
            <a:spLocks noGrp="1"/>
          </p:cNvSpPr>
          <p:nvPr>
            <p:ph type="subTitle" idx="1"/>
          </p:nvPr>
        </p:nvSpPr>
        <p:spPr>
          <a:xfrm>
            <a:off x="1524000" y="1140190"/>
            <a:ext cx="9144000" cy="1655762"/>
          </a:xfrm>
        </p:spPr>
        <p:txBody>
          <a:bodyPr>
            <a:normAutofit/>
          </a:bodyPr>
          <a:lstStyle/>
          <a:p>
            <a:r>
              <a:rPr lang="en-GB" sz="4800" u="sng" dirty="0">
                <a:solidFill>
                  <a:srgbClr val="0000FF"/>
                </a:solidFill>
              </a:rPr>
              <a:t>Part-1</a:t>
            </a:r>
          </a:p>
          <a:p>
            <a:endParaRPr lang="en-GB" sz="4000" dirty="0">
              <a:solidFill>
                <a:srgbClr val="0000FF"/>
              </a:solidFill>
            </a:endParaRPr>
          </a:p>
        </p:txBody>
      </p:sp>
    </p:spTree>
    <p:extLst>
      <p:ext uri="{BB962C8B-B14F-4D97-AF65-F5344CB8AC3E}">
        <p14:creationId xmlns:p14="http://schemas.microsoft.com/office/powerpoint/2010/main" val="1908266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4400" dirty="0" smtClean="0">
                <a:solidFill>
                  <a:schemeClr val="accent1">
                    <a:lumMod val="75000"/>
                  </a:schemeClr>
                </a:solidFill>
              </a:rPr>
              <a:t>Photographic films were the first detectors used in studies of X-rays by Roentgen (1895)and radioactivity</a:t>
            </a:r>
            <a:br>
              <a:rPr lang="en-GB" sz="4400" dirty="0" smtClean="0">
                <a:solidFill>
                  <a:schemeClr val="accent1">
                    <a:lumMod val="75000"/>
                  </a:schemeClr>
                </a:solidFill>
              </a:rPr>
            </a:br>
            <a:r>
              <a:rPr lang="en-GB" sz="4400" dirty="0" smtClean="0">
                <a:solidFill>
                  <a:schemeClr val="accent1">
                    <a:lumMod val="75000"/>
                  </a:schemeClr>
                </a:solidFill>
              </a:rPr>
              <a:t>by Becquerel (1986)</a:t>
            </a:r>
            <a:endParaRPr lang="en-GB" sz="4400" dirty="0">
              <a:solidFill>
                <a:schemeClr val="accent1">
                  <a:lumMod val="75000"/>
                </a:schemeClr>
              </a:solidFill>
            </a:endParaRPr>
          </a:p>
        </p:txBody>
      </p:sp>
      <p:sp>
        <p:nvSpPr>
          <p:cNvPr id="3" name="Subtitle 2"/>
          <p:cNvSpPr>
            <a:spLocks noGrp="1"/>
          </p:cNvSpPr>
          <p:nvPr>
            <p:ph type="subTitle" idx="1"/>
          </p:nvPr>
        </p:nvSpPr>
        <p:spPr>
          <a:xfrm>
            <a:off x="1170318" y="3602038"/>
            <a:ext cx="9144000" cy="1655762"/>
          </a:xfrm>
        </p:spPr>
        <p:txBody>
          <a:bodyPr>
            <a:normAutofit lnSpcReduction="10000"/>
          </a:bodyPr>
          <a:lstStyle/>
          <a:p>
            <a:pPr algn="l"/>
            <a:r>
              <a:rPr lang="en-GB" dirty="0"/>
              <a:t>Becquerel had discovered in 1896 that uranium gives off invisible rays that fog photographic film. The Curies had shown that thorium acts similarly. In November 1898, they reported the chemical separation of two unknown materials from the ore pitchblende, both highly radioactive — the first use of the word. </a:t>
            </a:r>
          </a:p>
          <a:p>
            <a:endParaRPr lang="en-GB" dirty="0"/>
          </a:p>
        </p:txBody>
      </p:sp>
      <p:pic>
        <p:nvPicPr>
          <p:cNvPr id="1026" name="Picture 2" descr="https://www.nde-ed.org/EducationResources/CommunityCollege/Radiography/Graphics/H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75" y="5234814"/>
            <a:ext cx="981075" cy="13430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vigyanprasar.gov.in/dream/apr2001/im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165" y="4180926"/>
            <a:ext cx="18669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360524" y="162291"/>
            <a:ext cx="1257300" cy="1771650"/>
          </a:xfrm>
          <a:prstGeom prst="rect">
            <a:avLst/>
          </a:prstGeom>
        </p:spPr>
      </p:pic>
      <p:sp>
        <p:nvSpPr>
          <p:cNvPr id="4" name="Slide Number Placeholder 3"/>
          <p:cNvSpPr>
            <a:spLocks noGrp="1"/>
          </p:cNvSpPr>
          <p:nvPr>
            <p:ph type="sldNum" sz="quarter" idx="12"/>
          </p:nvPr>
        </p:nvSpPr>
        <p:spPr/>
        <p:txBody>
          <a:bodyPr/>
          <a:lstStyle/>
          <a:p>
            <a:fld id="{B826E1C7-6187-480C-90CA-1CD5DBCDA97A}" type="slidenum">
              <a:rPr lang="en-GB" smtClean="0"/>
              <a:t>13</a:t>
            </a:fld>
            <a:endParaRPr lang="en-GB"/>
          </a:p>
        </p:txBody>
      </p:sp>
    </p:spTree>
    <p:extLst>
      <p:ext uri="{BB962C8B-B14F-4D97-AF65-F5344CB8AC3E}">
        <p14:creationId xmlns:p14="http://schemas.microsoft.com/office/powerpoint/2010/main" val="21952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At this time the photographic technique did not allow to detect a single photon or a single particle</a:t>
            </a:r>
            <a:endParaRPr lang="en-GB" dirty="0"/>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514479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4546" y="61313"/>
            <a:ext cx="9144000" cy="2387600"/>
          </a:xfrm>
        </p:spPr>
        <p:txBody>
          <a:bodyPr>
            <a:normAutofit/>
          </a:bodyPr>
          <a:lstStyle/>
          <a:p>
            <a:r>
              <a:rPr lang="en-GB" sz="4400" dirty="0" smtClean="0">
                <a:solidFill>
                  <a:schemeClr val="accent1">
                    <a:lumMod val="75000"/>
                  </a:schemeClr>
                </a:solidFill>
              </a:rPr>
              <a:t>Around 1910 Rutherford start using </a:t>
            </a:r>
            <a:r>
              <a:rPr lang="en-GB" sz="4400" dirty="0" err="1" smtClean="0">
                <a:solidFill>
                  <a:schemeClr val="accent1">
                    <a:lumMod val="75000"/>
                  </a:schemeClr>
                </a:solidFill>
              </a:rPr>
              <a:t>ZnS</a:t>
            </a:r>
            <a:r>
              <a:rPr lang="en-GB" sz="4400" dirty="0" smtClean="0">
                <a:solidFill>
                  <a:schemeClr val="accent1">
                    <a:lumMod val="75000"/>
                  </a:schemeClr>
                </a:solidFill>
              </a:rPr>
              <a:t> scintillator</a:t>
            </a:r>
            <a:endParaRPr lang="en-GB" sz="4400" dirty="0">
              <a:solidFill>
                <a:schemeClr val="accent1">
                  <a:lumMod val="75000"/>
                </a:schemeClr>
              </a:solidFill>
            </a:endParaRPr>
          </a:p>
        </p:txBody>
      </p:sp>
      <p:sp>
        <p:nvSpPr>
          <p:cNvPr id="3" name="Subtitle 2"/>
          <p:cNvSpPr>
            <a:spLocks noGrp="1"/>
          </p:cNvSpPr>
          <p:nvPr>
            <p:ph type="subTitle" idx="1"/>
          </p:nvPr>
        </p:nvSpPr>
        <p:spPr>
          <a:xfrm>
            <a:off x="2826586" y="3464016"/>
            <a:ext cx="9144000" cy="1655762"/>
          </a:xfrm>
        </p:spPr>
        <p:txBody>
          <a:bodyPr>
            <a:normAutofit fontScale="92500"/>
          </a:bodyPr>
          <a:lstStyle/>
          <a:p>
            <a:r>
              <a:rPr lang="en-GB" sz="3000" dirty="0" smtClean="0">
                <a:solidFill>
                  <a:srgbClr val="C00000"/>
                </a:solidFill>
              </a:rPr>
              <a:t>allowing to detect </a:t>
            </a:r>
            <a:r>
              <a:rPr lang="en-GB" sz="3000" u="sng" dirty="0" smtClean="0">
                <a:solidFill>
                  <a:srgbClr val="C00000"/>
                </a:solidFill>
              </a:rPr>
              <a:t>single</a:t>
            </a:r>
            <a:r>
              <a:rPr lang="en-GB" sz="3000" dirty="0" smtClean="0">
                <a:solidFill>
                  <a:srgbClr val="C00000"/>
                </a:solidFill>
              </a:rPr>
              <a:t> alpha particles</a:t>
            </a:r>
          </a:p>
          <a:p>
            <a:r>
              <a:rPr lang="en-GB" dirty="0"/>
              <a:t>Zinc sulphide fluoresces (gives out a photon of visible light) when it is hit by a charged particle. Covering the microscope lens with </a:t>
            </a:r>
            <a:r>
              <a:rPr lang="en-GB" dirty="0" err="1"/>
              <a:t>ZnS</a:t>
            </a:r>
            <a:r>
              <a:rPr lang="en-GB" dirty="0"/>
              <a:t> allowed the viewer to 'see' where the alpha particles hit (or at least count their impacts).</a:t>
            </a:r>
          </a:p>
          <a:p>
            <a:endParaRPr lang="en-GB" dirty="0"/>
          </a:p>
        </p:txBody>
      </p:sp>
      <p:pic>
        <p:nvPicPr>
          <p:cNvPr id="4" name="Picture 2" descr="Ernest Rutherford LOC.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1511" y="18636"/>
            <a:ext cx="1542526" cy="2066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264546" y="5044561"/>
            <a:ext cx="2286000" cy="1685925"/>
          </a:xfrm>
          <a:prstGeom prst="rect">
            <a:avLst/>
          </a:prstGeom>
        </p:spPr>
      </p:pic>
      <p:sp>
        <p:nvSpPr>
          <p:cNvPr id="5" name="Slide Number Placeholder 4"/>
          <p:cNvSpPr>
            <a:spLocks noGrp="1"/>
          </p:cNvSpPr>
          <p:nvPr>
            <p:ph type="sldNum" sz="quarter" idx="12"/>
          </p:nvPr>
        </p:nvSpPr>
        <p:spPr/>
        <p:txBody>
          <a:bodyPr/>
          <a:lstStyle/>
          <a:p>
            <a:fld id="{B826E1C7-6187-480C-90CA-1CD5DBCDA97A}" type="slidenum">
              <a:rPr lang="en-GB" smtClean="0"/>
              <a:t>15</a:t>
            </a:fld>
            <a:endParaRPr lang="en-GB"/>
          </a:p>
        </p:txBody>
      </p:sp>
    </p:spTree>
    <p:extLst>
      <p:ext uri="{BB962C8B-B14F-4D97-AF65-F5344CB8AC3E}">
        <p14:creationId xmlns:p14="http://schemas.microsoft.com/office/powerpoint/2010/main" val="2504679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018" y="-1013604"/>
            <a:ext cx="9144000" cy="2387600"/>
          </a:xfrm>
        </p:spPr>
        <p:txBody>
          <a:bodyPr/>
          <a:lstStyle/>
          <a:p>
            <a:r>
              <a:rPr lang="en-GB" dirty="0" smtClean="0"/>
              <a:t>Scintillation screens</a:t>
            </a:r>
            <a:endParaRPr lang="en-GB" dirty="0"/>
          </a:p>
        </p:txBody>
      </p:sp>
      <p:pic>
        <p:nvPicPr>
          <p:cNvPr id="1026" name="Picture 2" descr="http://www.cyberphysics.co.uk/topics/atomic/Rutherford/rutherfor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4" y="2500241"/>
            <a:ext cx="476250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yberphysics.co.uk/topics/atomic/Rutherford/rutherfords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706" y="3121701"/>
            <a:ext cx="4562475" cy="30194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rnest Rutherford LOC.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2666" y="277428"/>
            <a:ext cx="1542526" cy="20669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826E1C7-6187-480C-90CA-1CD5DBCDA97A}" type="slidenum">
              <a:rPr lang="en-GB" smtClean="0"/>
              <a:t>16</a:t>
            </a:fld>
            <a:endParaRPr lang="en-GB"/>
          </a:p>
        </p:txBody>
      </p:sp>
    </p:spTree>
    <p:extLst>
      <p:ext uri="{BB962C8B-B14F-4D97-AF65-F5344CB8AC3E}">
        <p14:creationId xmlns:p14="http://schemas.microsoft.com/office/powerpoint/2010/main" val="1600416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u="sng" dirty="0" smtClean="0">
                <a:solidFill>
                  <a:schemeClr val="accent1">
                    <a:lumMod val="75000"/>
                  </a:schemeClr>
                </a:solidFill>
              </a:rPr>
              <a:t>First electronic </a:t>
            </a:r>
            <a:r>
              <a:rPr lang="en-GB" dirty="0" smtClean="0">
                <a:solidFill>
                  <a:schemeClr val="accent1">
                    <a:lumMod val="75000"/>
                  </a:schemeClr>
                </a:solidFill>
              </a:rPr>
              <a:t>detector of photons and charged particles-</a:t>
            </a:r>
            <a:r>
              <a:rPr lang="en-GB" dirty="0" smtClean="0">
                <a:solidFill>
                  <a:srgbClr val="C00000"/>
                </a:solidFill>
              </a:rPr>
              <a:t>Geiger counter</a:t>
            </a:r>
            <a:endParaRPr lang="en-GB" dirty="0">
              <a:solidFill>
                <a:srgbClr val="C00000"/>
              </a:solidFill>
            </a:endParaRPr>
          </a:p>
        </p:txBody>
      </p:sp>
      <p:sp>
        <p:nvSpPr>
          <p:cNvPr id="3" name="Subtitle 2"/>
          <p:cNvSpPr>
            <a:spLocks noGrp="1"/>
          </p:cNvSpPr>
          <p:nvPr>
            <p:ph type="subTitle" idx="1"/>
          </p:nvPr>
        </p:nvSpPr>
        <p:spPr/>
        <p:txBody>
          <a:bodyPr/>
          <a:lstStyle/>
          <a:p>
            <a:endParaRPr lang="en-GB"/>
          </a:p>
        </p:txBody>
      </p:sp>
      <p:sp>
        <p:nvSpPr>
          <p:cNvPr id="4" name="Slide Number Placeholder 3"/>
          <p:cNvSpPr>
            <a:spLocks noGrp="1"/>
          </p:cNvSpPr>
          <p:nvPr>
            <p:ph type="sldNum" sz="quarter" idx="12"/>
          </p:nvPr>
        </p:nvSpPr>
        <p:spPr/>
        <p:txBody>
          <a:bodyPr/>
          <a:lstStyle/>
          <a:p>
            <a:fld id="{B826E1C7-6187-480C-90CA-1CD5DBCDA97A}" type="slidenum">
              <a:rPr lang="en-GB" smtClean="0"/>
              <a:t>17</a:t>
            </a:fld>
            <a:endParaRPr lang="en-GB"/>
          </a:p>
        </p:txBody>
      </p:sp>
    </p:spTree>
    <p:extLst>
      <p:ext uri="{BB962C8B-B14F-4D97-AF65-F5344CB8AC3E}">
        <p14:creationId xmlns:p14="http://schemas.microsoft.com/office/powerpoint/2010/main" val="1542730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solidFill>
                  <a:schemeClr val="accent1">
                    <a:lumMod val="50000"/>
                  </a:schemeClr>
                </a:solidFill>
              </a:rPr>
              <a:t>What was already known at this time and what physical principles were exploited in the Geiger counter?</a:t>
            </a:r>
            <a:endParaRPr lang="en-GB" dirty="0">
              <a:solidFill>
                <a:schemeClr val="accent1">
                  <a:lumMod val="50000"/>
                </a:schemeClr>
              </a:solidFill>
            </a:endParaRPr>
          </a:p>
        </p:txBody>
      </p:sp>
      <p:sp>
        <p:nvSpPr>
          <p:cNvPr id="3" name="Subtitle 2"/>
          <p:cNvSpPr>
            <a:spLocks noGrp="1"/>
          </p:cNvSpPr>
          <p:nvPr>
            <p:ph type="subTitle" idx="1"/>
          </p:nvPr>
        </p:nvSpPr>
        <p:spPr/>
        <p:txBody>
          <a:bodyPr/>
          <a:lstStyle/>
          <a:p>
            <a:endParaRPr lang="en-GB"/>
          </a:p>
        </p:txBody>
      </p:sp>
      <p:sp>
        <p:nvSpPr>
          <p:cNvPr id="4" name="Slide Number Placeholder 3"/>
          <p:cNvSpPr>
            <a:spLocks noGrp="1"/>
          </p:cNvSpPr>
          <p:nvPr>
            <p:ph type="sldNum" sz="quarter" idx="12"/>
          </p:nvPr>
        </p:nvSpPr>
        <p:spPr/>
        <p:txBody>
          <a:bodyPr/>
          <a:lstStyle/>
          <a:p>
            <a:fld id="{B826E1C7-6187-480C-90CA-1CD5DBCDA97A}" type="slidenum">
              <a:rPr lang="en-GB" smtClean="0"/>
              <a:t>18</a:t>
            </a:fld>
            <a:endParaRPr lang="en-GB"/>
          </a:p>
        </p:txBody>
      </p:sp>
    </p:spTree>
    <p:extLst>
      <p:ext uri="{BB962C8B-B14F-4D97-AF65-F5344CB8AC3E}">
        <p14:creationId xmlns:p14="http://schemas.microsoft.com/office/powerpoint/2010/main" val="1790987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47122" y="3300470"/>
            <a:ext cx="1974714" cy="1655762"/>
          </a:xfrm>
        </p:spPr>
        <p:txBody>
          <a:bodyPr/>
          <a:lstStyle/>
          <a:p>
            <a:pPr algn="l"/>
            <a:r>
              <a:rPr lang="en-GB" dirty="0" smtClean="0">
                <a:solidFill>
                  <a:srgbClr val="C00000"/>
                </a:solidFill>
              </a:rPr>
              <a:t>Note:</a:t>
            </a:r>
          </a:p>
          <a:p>
            <a:pPr algn="l"/>
            <a:r>
              <a:rPr lang="en-GB" dirty="0" smtClean="0">
                <a:solidFill>
                  <a:schemeClr val="accent6">
                    <a:lumMod val="75000"/>
                  </a:schemeClr>
                </a:solidFill>
              </a:rPr>
              <a:t>Electrons</a:t>
            </a:r>
            <a:r>
              <a:rPr lang="en-GB" dirty="0" smtClean="0"/>
              <a:t> drift much faster than </a:t>
            </a:r>
            <a:r>
              <a:rPr lang="en-GB" dirty="0" smtClean="0">
                <a:solidFill>
                  <a:schemeClr val="accent2">
                    <a:lumMod val="75000"/>
                  </a:schemeClr>
                </a:solidFill>
              </a:rPr>
              <a:t>ions</a:t>
            </a:r>
            <a:endParaRPr lang="en-GB" dirty="0">
              <a:solidFill>
                <a:schemeClr val="accent2">
                  <a:lumMod val="75000"/>
                </a:scheme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38836"/>
            <a:ext cx="7677509" cy="5461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85218" y="301841"/>
            <a:ext cx="10836612" cy="954107"/>
          </a:xfrm>
          <a:prstGeom prst="rect">
            <a:avLst/>
          </a:prstGeom>
          <a:noFill/>
        </p:spPr>
        <p:txBody>
          <a:bodyPr wrap="square" rtlCol="0">
            <a:spAutoFit/>
          </a:bodyPr>
          <a:lstStyle/>
          <a:p>
            <a:pPr algn="ctr"/>
            <a:r>
              <a:rPr lang="en-GB" sz="2800" dirty="0" smtClean="0">
                <a:solidFill>
                  <a:srgbClr val="C00000"/>
                </a:solidFill>
              </a:rPr>
              <a:t>Ions movement in electric fields was already observed and understood.</a:t>
            </a:r>
          </a:p>
          <a:p>
            <a:pPr algn="ctr"/>
            <a:r>
              <a:rPr lang="en-GB" sz="2800" dirty="0" smtClean="0">
                <a:solidFill>
                  <a:srgbClr val="C00000"/>
                </a:solidFill>
              </a:rPr>
              <a:t>Ionization chambers were </a:t>
            </a:r>
            <a:r>
              <a:rPr lang="en-GB" sz="2800" dirty="0">
                <a:solidFill>
                  <a:srgbClr val="C00000"/>
                </a:solidFill>
              </a:rPr>
              <a:t>a</a:t>
            </a:r>
            <a:r>
              <a:rPr lang="en-GB" sz="2800" dirty="0" smtClean="0">
                <a:solidFill>
                  <a:srgbClr val="C00000"/>
                </a:solidFill>
              </a:rPr>
              <a:t>lready used in some  experiments</a:t>
            </a:r>
            <a:endParaRPr lang="en-GB" sz="2800" dirty="0">
              <a:solidFill>
                <a:srgbClr val="C00000"/>
              </a:solidFill>
            </a:endParaRPr>
          </a:p>
        </p:txBody>
      </p:sp>
      <p:sp>
        <p:nvSpPr>
          <p:cNvPr id="2" name="Slide Number Placeholder 1"/>
          <p:cNvSpPr>
            <a:spLocks noGrp="1"/>
          </p:cNvSpPr>
          <p:nvPr>
            <p:ph type="sldNum" sz="quarter" idx="12"/>
          </p:nvPr>
        </p:nvSpPr>
        <p:spPr/>
        <p:txBody>
          <a:bodyPr/>
          <a:lstStyle/>
          <a:p>
            <a:fld id="{B826E1C7-6187-480C-90CA-1CD5DBCDA97A}" type="slidenum">
              <a:rPr lang="en-GB" smtClean="0"/>
              <a:t>19</a:t>
            </a:fld>
            <a:endParaRPr lang="en-GB"/>
          </a:p>
        </p:txBody>
      </p:sp>
    </p:spTree>
    <p:extLst>
      <p:ext uri="{BB962C8B-B14F-4D97-AF65-F5344CB8AC3E}">
        <p14:creationId xmlns:p14="http://schemas.microsoft.com/office/powerpoint/2010/main" val="3444566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636468"/>
          </a:xfrm>
        </p:spPr>
        <p:txBody>
          <a:bodyPr/>
          <a:lstStyle/>
          <a:p>
            <a:r>
              <a:rPr lang="en-GB" dirty="0" smtClean="0">
                <a:solidFill>
                  <a:schemeClr val="accent1">
                    <a:lumMod val="75000"/>
                  </a:schemeClr>
                </a:solidFill>
              </a:rPr>
              <a:t>Topics to be covered:</a:t>
            </a:r>
            <a:endParaRPr lang="en-GB" dirty="0">
              <a:solidFill>
                <a:schemeClr val="accent1">
                  <a:lumMod val="75000"/>
                </a:schemeClr>
              </a:solidFill>
            </a:endParaRPr>
          </a:p>
        </p:txBody>
      </p:sp>
      <p:sp>
        <p:nvSpPr>
          <p:cNvPr id="3" name="Subtitle 2"/>
          <p:cNvSpPr>
            <a:spLocks noGrp="1"/>
          </p:cNvSpPr>
          <p:nvPr>
            <p:ph type="subTitle" idx="1"/>
          </p:nvPr>
        </p:nvSpPr>
        <p:spPr/>
        <p:txBody>
          <a:bodyPr>
            <a:normAutofit fontScale="92500" lnSpcReduction="10000"/>
          </a:bodyPr>
          <a:lstStyle/>
          <a:p>
            <a:pPr algn="l"/>
            <a:r>
              <a:rPr lang="en-GB" dirty="0" smtClean="0"/>
              <a:t>History of detectors of photons and charged particles</a:t>
            </a:r>
          </a:p>
          <a:p>
            <a:pPr algn="l"/>
            <a:r>
              <a:rPr lang="en-GB" dirty="0" smtClean="0"/>
              <a:t>Main designs of gaseous detectors</a:t>
            </a:r>
          </a:p>
          <a:p>
            <a:pPr algn="l"/>
            <a:r>
              <a:rPr lang="en-GB" dirty="0" smtClean="0"/>
              <a:t>Characteristics and physics of operation</a:t>
            </a:r>
          </a:p>
          <a:p>
            <a:pPr algn="l"/>
            <a:r>
              <a:rPr lang="en-GB" dirty="0" smtClean="0"/>
              <a:t>Applications</a:t>
            </a:r>
            <a:endParaRPr lang="en-GB" dirty="0"/>
          </a:p>
        </p:txBody>
      </p:sp>
    </p:spTree>
    <p:extLst>
      <p:ext uri="{BB962C8B-B14F-4D97-AF65-F5344CB8AC3E}">
        <p14:creationId xmlns:p14="http://schemas.microsoft.com/office/powerpoint/2010/main" val="339316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6593"/>
            <a:ext cx="9144000" cy="2387600"/>
          </a:xfrm>
        </p:spPr>
        <p:txBody>
          <a:bodyPr>
            <a:normAutofit/>
          </a:bodyPr>
          <a:lstStyle/>
          <a:p>
            <a:r>
              <a:rPr lang="en-GB" sz="4800" dirty="0" smtClean="0">
                <a:solidFill>
                  <a:schemeClr val="accent1">
                    <a:lumMod val="75000"/>
                  </a:schemeClr>
                </a:solidFill>
              </a:rPr>
              <a:t>Note that ionization chamber were</a:t>
            </a:r>
            <a:r>
              <a:rPr lang="en-GB" sz="4800" dirty="0">
                <a:solidFill>
                  <a:schemeClr val="accent1">
                    <a:lumMod val="75000"/>
                  </a:schemeClr>
                </a:solidFill>
              </a:rPr>
              <a:t/>
            </a:r>
            <a:br>
              <a:rPr lang="en-GB" sz="4800" dirty="0">
                <a:solidFill>
                  <a:schemeClr val="accent1">
                    <a:lumMod val="75000"/>
                  </a:schemeClr>
                </a:solidFill>
              </a:rPr>
            </a:br>
            <a:r>
              <a:rPr lang="en-GB" sz="4800" dirty="0">
                <a:solidFill>
                  <a:schemeClr val="accent1">
                    <a:lumMod val="75000"/>
                  </a:schemeClr>
                </a:solidFill>
              </a:rPr>
              <a:t>later </a:t>
            </a:r>
            <a:r>
              <a:rPr lang="en-GB" sz="4800" dirty="0" smtClean="0">
                <a:solidFill>
                  <a:schemeClr val="accent1">
                    <a:lumMod val="75000"/>
                  </a:schemeClr>
                </a:solidFill>
              </a:rPr>
              <a:t>and </a:t>
            </a:r>
            <a:r>
              <a:rPr lang="en-GB" sz="4800" u="sng" dirty="0" smtClean="0">
                <a:solidFill>
                  <a:schemeClr val="accent1">
                    <a:lumMod val="75000"/>
                  </a:schemeClr>
                </a:solidFill>
              </a:rPr>
              <a:t>still now </a:t>
            </a:r>
            <a:r>
              <a:rPr lang="en-GB" sz="4800" dirty="0" smtClean="0">
                <a:solidFill>
                  <a:schemeClr val="accent1">
                    <a:lumMod val="75000"/>
                  </a:schemeClr>
                </a:solidFill>
              </a:rPr>
              <a:t>used in medicine as dosimeters</a:t>
            </a:r>
            <a:endParaRPr lang="en-GB" sz="4800" dirty="0">
              <a:solidFill>
                <a:schemeClr val="accent1">
                  <a:lumMod val="75000"/>
                </a:schemeClr>
              </a:solidFill>
            </a:endParaRPr>
          </a:p>
        </p:txBody>
      </p:sp>
      <p:graphicFrame>
        <p:nvGraphicFramePr>
          <p:cNvPr id="5" name="Oggetto 69"/>
          <p:cNvGraphicFramePr>
            <a:graphicFrameLocks/>
          </p:cNvGraphicFramePr>
          <p:nvPr>
            <p:extLst>
              <p:ext uri="{D42A27DB-BD31-4B8C-83A1-F6EECF244321}">
                <p14:modId xmlns:p14="http://schemas.microsoft.com/office/powerpoint/2010/main" val="2887524646"/>
              </p:ext>
            </p:extLst>
          </p:nvPr>
        </p:nvGraphicFramePr>
        <p:xfrm>
          <a:off x="7457896" y="3466589"/>
          <a:ext cx="3619500" cy="1733550"/>
        </p:xfrm>
        <a:graphic>
          <a:graphicData uri="http://schemas.openxmlformats.org/presentationml/2006/ole">
            <mc:AlternateContent xmlns:mc="http://schemas.openxmlformats.org/markup-compatibility/2006">
              <mc:Choice xmlns:v="urn:schemas-microsoft-com:vml" Requires="v">
                <p:oleObj spid="_x0000_s1111" name="Graphique" r:id="rId3" imgW="3615241" imgH="1731414" progId="Excel.Sheet.8">
                  <p:embed/>
                </p:oleObj>
              </mc:Choice>
              <mc:Fallback>
                <p:oleObj name="Graphique" r:id="rId3" imgW="3615241" imgH="1731414"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b="-37"/>
                      <a:stretch>
                        <a:fillRect/>
                      </a:stretch>
                    </p:blipFill>
                    <p:spPr bwMode="auto">
                      <a:xfrm>
                        <a:off x="7457896" y="3466589"/>
                        <a:ext cx="3619500" cy="1733550"/>
                      </a:xfrm>
                      <a:prstGeom prst="rect">
                        <a:avLst/>
                      </a:prstGeom>
                      <a:solidFill>
                        <a:schemeClr val="bg1"/>
                      </a:solidFill>
                      <a:ln>
                        <a:solidFill>
                          <a:schemeClr val="bg1"/>
                        </a:solidFill>
                      </a:ln>
                    </p:spPr>
                  </p:pic>
                </p:oleObj>
              </mc:Fallback>
            </mc:AlternateContent>
          </a:graphicData>
        </a:graphic>
      </p:graphicFrame>
      <p:sp>
        <p:nvSpPr>
          <p:cNvPr id="9" name="Freeform 8"/>
          <p:cNvSpPr/>
          <p:nvPr/>
        </p:nvSpPr>
        <p:spPr>
          <a:xfrm>
            <a:off x="8263841" y="4157940"/>
            <a:ext cx="1412237" cy="767751"/>
          </a:xfrm>
          <a:custGeom>
            <a:avLst/>
            <a:gdLst>
              <a:gd name="connsiteX0" fmla="*/ 112408 w 1412237"/>
              <a:gd name="connsiteY0" fmla="*/ 181155 h 767751"/>
              <a:gd name="connsiteX1" fmla="*/ 77902 w 1412237"/>
              <a:gd name="connsiteY1" fmla="*/ 224287 h 767751"/>
              <a:gd name="connsiteX2" fmla="*/ 43397 w 1412237"/>
              <a:gd name="connsiteY2" fmla="*/ 276046 h 767751"/>
              <a:gd name="connsiteX3" fmla="*/ 17518 w 1412237"/>
              <a:gd name="connsiteY3" fmla="*/ 301925 h 767751"/>
              <a:gd name="connsiteX4" fmla="*/ 26144 w 1412237"/>
              <a:gd name="connsiteY4" fmla="*/ 552091 h 767751"/>
              <a:gd name="connsiteX5" fmla="*/ 60650 w 1412237"/>
              <a:gd name="connsiteY5" fmla="*/ 577970 h 767751"/>
              <a:gd name="connsiteX6" fmla="*/ 112408 w 1412237"/>
              <a:gd name="connsiteY6" fmla="*/ 638355 h 767751"/>
              <a:gd name="connsiteX7" fmla="*/ 138287 w 1412237"/>
              <a:gd name="connsiteY7" fmla="*/ 655608 h 767751"/>
              <a:gd name="connsiteX8" fmla="*/ 207299 w 1412237"/>
              <a:gd name="connsiteY8" fmla="*/ 664234 h 767751"/>
              <a:gd name="connsiteX9" fmla="*/ 241804 w 1412237"/>
              <a:gd name="connsiteY9" fmla="*/ 690114 h 767751"/>
              <a:gd name="connsiteX10" fmla="*/ 345321 w 1412237"/>
              <a:gd name="connsiteY10" fmla="*/ 707366 h 767751"/>
              <a:gd name="connsiteX11" fmla="*/ 379827 w 1412237"/>
              <a:gd name="connsiteY11" fmla="*/ 724619 h 767751"/>
              <a:gd name="connsiteX12" fmla="*/ 422959 w 1412237"/>
              <a:gd name="connsiteY12" fmla="*/ 733246 h 767751"/>
              <a:gd name="connsiteX13" fmla="*/ 517850 w 1412237"/>
              <a:gd name="connsiteY13" fmla="*/ 767751 h 767751"/>
              <a:gd name="connsiteX14" fmla="*/ 837027 w 1412237"/>
              <a:gd name="connsiteY14" fmla="*/ 759125 h 767751"/>
              <a:gd name="connsiteX15" fmla="*/ 914665 w 1412237"/>
              <a:gd name="connsiteY15" fmla="*/ 733246 h 767751"/>
              <a:gd name="connsiteX16" fmla="*/ 1009555 w 1412237"/>
              <a:gd name="connsiteY16" fmla="*/ 724619 h 767751"/>
              <a:gd name="connsiteX17" fmla="*/ 1035435 w 1412237"/>
              <a:gd name="connsiteY17" fmla="*/ 715993 h 767751"/>
              <a:gd name="connsiteX18" fmla="*/ 1087193 w 1412237"/>
              <a:gd name="connsiteY18" fmla="*/ 690114 h 767751"/>
              <a:gd name="connsiteX19" fmla="*/ 1164831 w 1412237"/>
              <a:gd name="connsiteY19" fmla="*/ 664234 h 767751"/>
              <a:gd name="connsiteX20" fmla="*/ 1242469 w 1412237"/>
              <a:gd name="connsiteY20" fmla="*/ 621102 h 767751"/>
              <a:gd name="connsiteX21" fmla="*/ 1276974 w 1412237"/>
              <a:gd name="connsiteY21" fmla="*/ 595223 h 767751"/>
              <a:gd name="connsiteX22" fmla="*/ 1302853 w 1412237"/>
              <a:gd name="connsiteY22" fmla="*/ 577970 h 767751"/>
              <a:gd name="connsiteX23" fmla="*/ 1328733 w 1412237"/>
              <a:gd name="connsiteY23" fmla="*/ 569344 h 767751"/>
              <a:gd name="connsiteX24" fmla="*/ 1337359 w 1412237"/>
              <a:gd name="connsiteY24" fmla="*/ 543464 h 767751"/>
              <a:gd name="connsiteX25" fmla="*/ 1354612 w 1412237"/>
              <a:gd name="connsiteY25" fmla="*/ 517585 h 767751"/>
              <a:gd name="connsiteX26" fmla="*/ 1380491 w 1412237"/>
              <a:gd name="connsiteY26" fmla="*/ 474453 h 767751"/>
              <a:gd name="connsiteX27" fmla="*/ 1389118 w 1412237"/>
              <a:gd name="connsiteY27" fmla="*/ 448574 h 767751"/>
              <a:gd name="connsiteX28" fmla="*/ 1345986 w 1412237"/>
              <a:gd name="connsiteY28" fmla="*/ 138023 h 767751"/>
              <a:gd name="connsiteX29" fmla="*/ 1311480 w 1412237"/>
              <a:gd name="connsiteY29" fmla="*/ 129397 h 767751"/>
              <a:gd name="connsiteX30" fmla="*/ 1285601 w 1412237"/>
              <a:gd name="connsiteY30" fmla="*/ 103517 h 767751"/>
              <a:gd name="connsiteX31" fmla="*/ 1251095 w 1412237"/>
              <a:gd name="connsiteY31" fmla="*/ 94891 h 767751"/>
              <a:gd name="connsiteX32" fmla="*/ 1225216 w 1412237"/>
              <a:gd name="connsiteY32" fmla="*/ 86264 h 767751"/>
              <a:gd name="connsiteX33" fmla="*/ 1190710 w 1412237"/>
              <a:gd name="connsiteY33" fmla="*/ 77638 h 767751"/>
              <a:gd name="connsiteX34" fmla="*/ 1147578 w 1412237"/>
              <a:gd name="connsiteY34" fmla="*/ 60385 h 767751"/>
              <a:gd name="connsiteX35" fmla="*/ 992302 w 1412237"/>
              <a:gd name="connsiteY35" fmla="*/ 34506 h 767751"/>
              <a:gd name="connsiteX36" fmla="*/ 940544 w 1412237"/>
              <a:gd name="connsiteY36" fmla="*/ 17253 h 767751"/>
              <a:gd name="connsiteX37" fmla="*/ 837027 w 1412237"/>
              <a:gd name="connsiteY37" fmla="*/ 8627 h 767751"/>
              <a:gd name="connsiteX38" fmla="*/ 768016 w 1412237"/>
              <a:gd name="connsiteY38" fmla="*/ 0 h 767751"/>
              <a:gd name="connsiteX39" fmla="*/ 345321 w 1412237"/>
              <a:gd name="connsiteY39" fmla="*/ 8627 h 767751"/>
              <a:gd name="connsiteX40" fmla="*/ 310816 w 1412237"/>
              <a:gd name="connsiteY40" fmla="*/ 17253 h 767751"/>
              <a:gd name="connsiteX41" fmla="*/ 233178 w 1412237"/>
              <a:gd name="connsiteY41" fmla="*/ 25880 h 767751"/>
              <a:gd name="connsiteX42" fmla="*/ 224552 w 1412237"/>
              <a:gd name="connsiteY42" fmla="*/ 51759 h 767751"/>
              <a:gd name="connsiteX43" fmla="*/ 198672 w 1412237"/>
              <a:gd name="connsiteY43" fmla="*/ 69012 h 767751"/>
              <a:gd name="connsiteX44" fmla="*/ 164167 w 1412237"/>
              <a:gd name="connsiteY44" fmla="*/ 103517 h 767751"/>
              <a:gd name="connsiteX45" fmla="*/ 155540 w 1412237"/>
              <a:gd name="connsiteY45" fmla="*/ 129397 h 76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12237" h="767751">
                <a:moveTo>
                  <a:pt x="112408" y="181155"/>
                </a:moveTo>
                <a:cubicBezTo>
                  <a:pt x="100906" y="195532"/>
                  <a:pt x="88731" y="209396"/>
                  <a:pt x="77902" y="224287"/>
                </a:cubicBezTo>
                <a:cubicBezTo>
                  <a:pt x="65706" y="241056"/>
                  <a:pt x="58059" y="261384"/>
                  <a:pt x="43397" y="276046"/>
                </a:cubicBezTo>
                <a:lnTo>
                  <a:pt x="17518" y="301925"/>
                </a:lnTo>
                <a:cubicBezTo>
                  <a:pt x="-5896" y="395578"/>
                  <a:pt x="-8503" y="390405"/>
                  <a:pt x="26144" y="552091"/>
                </a:cubicBezTo>
                <a:cubicBezTo>
                  <a:pt x="29157" y="566149"/>
                  <a:pt x="50484" y="567804"/>
                  <a:pt x="60650" y="577970"/>
                </a:cubicBezTo>
                <a:cubicBezTo>
                  <a:pt x="117773" y="635093"/>
                  <a:pt x="56062" y="591400"/>
                  <a:pt x="112408" y="638355"/>
                </a:cubicBezTo>
                <a:cubicBezTo>
                  <a:pt x="120373" y="644992"/>
                  <a:pt x="128285" y="652880"/>
                  <a:pt x="138287" y="655608"/>
                </a:cubicBezTo>
                <a:cubicBezTo>
                  <a:pt x="160653" y="661708"/>
                  <a:pt x="184295" y="661359"/>
                  <a:pt x="207299" y="664234"/>
                </a:cubicBezTo>
                <a:cubicBezTo>
                  <a:pt x="218801" y="672861"/>
                  <a:pt x="229321" y="682981"/>
                  <a:pt x="241804" y="690114"/>
                </a:cubicBezTo>
                <a:cubicBezTo>
                  <a:pt x="266220" y="704066"/>
                  <a:pt x="333572" y="706061"/>
                  <a:pt x="345321" y="707366"/>
                </a:cubicBezTo>
                <a:cubicBezTo>
                  <a:pt x="356823" y="713117"/>
                  <a:pt x="367627" y="720552"/>
                  <a:pt x="379827" y="724619"/>
                </a:cubicBezTo>
                <a:cubicBezTo>
                  <a:pt x="393737" y="729256"/>
                  <a:pt x="409561" y="727291"/>
                  <a:pt x="422959" y="733246"/>
                </a:cubicBezTo>
                <a:cubicBezTo>
                  <a:pt x="525167" y="778672"/>
                  <a:pt x="370491" y="746701"/>
                  <a:pt x="517850" y="767751"/>
                </a:cubicBezTo>
                <a:cubicBezTo>
                  <a:pt x="624242" y="764876"/>
                  <a:pt x="730716" y="764187"/>
                  <a:pt x="837027" y="759125"/>
                </a:cubicBezTo>
                <a:cubicBezTo>
                  <a:pt x="943908" y="754035"/>
                  <a:pt x="822193" y="751740"/>
                  <a:pt x="914665" y="733246"/>
                </a:cubicBezTo>
                <a:cubicBezTo>
                  <a:pt x="945809" y="727017"/>
                  <a:pt x="977925" y="727495"/>
                  <a:pt x="1009555" y="724619"/>
                </a:cubicBezTo>
                <a:cubicBezTo>
                  <a:pt x="1018182" y="721744"/>
                  <a:pt x="1027125" y="719686"/>
                  <a:pt x="1035435" y="715993"/>
                </a:cubicBezTo>
                <a:cubicBezTo>
                  <a:pt x="1053062" y="708159"/>
                  <a:pt x="1069284" y="697278"/>
                  <a:pt x="1087193" y="690114"/>
                </a:cubicBezTo>
                <a:cubicBezTo>
                  <a:pt x="1112521" y="679983"/>
                  <a:pt x="1164831" y="664234"/>
                  <a:pt x="1164831" y="664234"/>
                </a:cubicBezTo>
                <a:cubicBezTo>
                  <a:pt x="1217731" y="611334"/>
                  <a:pt x="1158026" y="663324"/>
                  <a:pt x="1242469" y="621102"/>
                </a:cubicBezTo>
                <a:cubicBezTo>
                  <a:pt x="1255328" y="614672"/>
                  <a:pt x="1265275" y="603580"/>
                  <a:pt x="1276974" y="595223"/>
                </a:cubicBezTo>
                <a:cubicBezTo>
                  <a:pt x="1285410" y="589197"/>
                  <a:pt x="1293580" y="582606"/>
                  <a:pt x="1302853" y="577970"/>
                </a:cubicBezTo>
                <a:cubicBezTo>
                  <a:pt x="1310986" y="573903"/>
                  <a:pt x="1320106" y="572219"/>
                  <a:pt x="1328733" y="569344"/>
                </a:cubicBezTo>
                <a:cubicBezTo>
                  <a:pt x="1331608" y="560717"/>
                  <a:pt x="1333292" y="551597"/>
                  <a:pt x="1337359" y="543464"/>
                </a:cubicBezTo>
                <a:cubicBezTo>
                  <a:pt x="1341995" y="534191"/>
                  <a:pt x="1349117" y="526377"/>
                  <a:pt x="1354612" y="517585"/>
                </a:cubicBezTo>
                <a:cubicBezTo>
                  <a:pt x="1363498" y="503367"/>
                  <a:pt x="1372993" y="489450"/>
                  <a:pt x="1380491" y="474453"/>
                </a:cubicBezTo>
                <a:cubicBezTo>
                  <a:pt x="1384558" y="466320"/>
                  <a:pt x="1386242" y="457200"/>
                  <a:pt x="1389118" y="448574"/>
                </a:cubicBezTo>
                <a:cubicBezTo>
                  <a:pt x="1383563" y="259710"/>
                  <a:pt x="1467519" y="183598"/>
                  <a:pt x="1345986" y="138023"/>
                </a:cubicBezTo>
                <a:cubicBezTo>
                  <a:pt x="1334885" y="133860"/>
                  <a:pt x="1322982" y="132272"/>
                  <a:pt x="1311480" y="129397"/>
                </a:cubicBezTo>
                <a:cubicBezTo>
                  <a:pt x="1302854" y="120770"/>
                  <a:pt x="1296193" y="109570"/>
                  <a:pt x="1285601" y="103517"/>
                </a:cubicBezTo>
                <a:cubicBezTo>
                  <a:pt x="1275307" y="97635"/>
                  <a:pt x="1262495" y="98148"/>
                  <a:pt x="1251095" y="94891"/>
                </a:cubicBezTo>
                <a:cubicBezTo>
                  <a:pt x="1242352" y="92393"/>
                  <a:pt x="1233959" y="88762"/>
                  <a:pt x="1225216" y="86264"/>
                </a:cubicBezTo>
                <a:cubicBezTo>
                  <a:pt x="1213816" y="83007"/>
                  <a:pt x="1201958" y="81387"/>
                  <a:pt x="1190710" y="77638"/>
                </a:cubicBezTo>
                <a:cubicBezTo>
                  <a:pt x="1176020" y="72741"/>
                  <a:pt x="1162540" y="64375"/>
                  <a:pt x="1147578" y="60385"/>
                </a:cubicBezTo>
                <a:cubicBezTo>
                  <a:pt x="1089871" y="44996"/>
                  <a:pt x="1049863" y="41701"/>
                  <a:pt x="992302" y="34506"/>
                </a:cubicBezTo>
                <a:cubicBezTo>
                  <a:pt x="975049" y="28755"/>
                  <a:pt x="958483" y="20243"/>
                  <a:pt x="940544" y="17253"/>
                </a:cubicBezTo>
                <a:cubicBezTo>
                  <a:pt x="906390" y="11561"/>
                  <a:pt x="871480" y="12072"/>
                  <a:pt x="837027" y="8627"/>
                </a:cubicBezTo>
                <a:cubicBezTo>
                  <a:pt x="813959" y="6320"/>
                  <a:pt x="791020" y="2876"/>
                  <a:pt x="768016" y="0"/>
                </a:cubicBezTo>
                <a:lnTo>
                  <a:pt x="345321" y="8627"/>
                </a:lnTo>
                <a:cubicBezTo>
                  <a:pt x="333474" y="9074"/>
                  <a:pt x="322534" y="15450"/>
                  <a:pt x="310816" y="17253"/>
                </a:cubicBezTo>
                <a:cubicBezTo>
                  <a:pt x="285080" y="21212"/>
                  <a:pt x="259057" y="23004"/>
                  <a:pt x="233178" y="25880"/>
                </a:cubicBezTo>
                <a:cubicBezTo>
                  <a:pt x="230303" y="34506"/>
                  <a:pt x="230232" y="44659"/>
                  <a:pt x="224552" y="51759"/>
                </a:cubicBezTo>
                <a:cubicBezTo>
                  <a:pt x="218075" y="59855"/>
                  <a:pt x="206544" y="62265"/>
                  <a:pt x="198672" y="69012"/>
                </a:cubicBezTo>
                <a:cubicBezTo>
                  <a:pt x="186322" y="79598"/>
                  <a:pt x="175669" y="92015"/>
                  <a:pt x="164167" y="103517"/>
                </a:cubicBezTo>
                <a:lnTo>
                  <a:pt x="155540" y="129397"/>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p:cNvSpPr>
            <a:spLocks noGrp="1"/>
          </p:cNvSpPr>
          <p:nvPr>
            <p:ph type="sldNum" sz="quarter" idx="12"/>
          </p:nvPr>
        </p:nvSpPr>
        <p:spPr/>
        <p:txBody>
          <a:bodyPr/>
          <a:lstStyle/>
          <a:p>
            <a:fld id="{B826E1C7-6187-480C-90CA-1CD5DBCDA97A}" type="slidenum">
              <a:rPr lang="en-GB" smtClean="0"/>
              <a:t>20</a:t>
            </a:fld>
            <a:endParaRPr lang="en-GB"/>
          </a:p>
        </p:txBody>
      </p:sp>
      <p:cxnSp>
        <p:nvCxnSpPr>
          <p:cNvPr id="12" name="Straight Connector 11"/>
          <p:cNvCxnSpPr/>
          <p:nvPr/>
        </p:nvCxnSpPr>
        <p:spPr>
          <a:xfrm>
            <a:off x="7457896" y="5243271"/>
            <a:ext cx="36195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742565" y="5404198"/>
            <a:ext cx="3313856" cy="276999"/>
          </a:xfrm>
          <a:prstGeom prst="rect">
            <a:avLst/>
          </a:prstGeom>
          <a:noFill/>
        </p:spPr>
        <p:txBody>
          <a:bodyPr wrap="none" rtlCol="0">
            <a:spAutoFit/>
          </a:bodyPr>
          <a:lstStyle/>
          <a:p>
            <a:r>
              <a:rPr lang="en-GB" sz="1200" dirty="0" smtClean="0"/>
              <a:t>Ionization chamber current vs. the applied voltage</a:t>
            </a:r>
            <a:endParaRPr lang="en-GB" sz="1200" dirty="0"/>
          </a:p>
        </p:txBody>
      </p:sp>
      <p:pic>
        <p:nvPicPr>
          <p:cNvPr id="11" name="Picture 10"/>
          <p:cNvPicPr>
            <a:picLocks noChangeAspect="1"/>
          </p:cNvPicPr>
          <p:nvPr/>
        </p:nvPicPr>
        <p:blipFill>
          <a:blip r:embed="rId5"/>
          <a:stretch>
            <a:fillRect/>
          </a:stretch>
        </p:blipFill>
        <p:spPr>
          <a:xfrm>
            <a:off x="719328" y="3026664"/>
            <a:ext cx="4792890" cy="3456953"/>
          </a:xfrm>
          <a:prstGeom prst="rect">
            <a:avLst/>
          </a:prstGeom>
        </p:spPr>
      </p:pic>
    </p:spTree>
    <p:extLst>
      <p:ext uri="{BB962C8B-B14F-4D97-AF65-F5344CB8AC3E}">
        <p14:creationId xmlns:p14="http://schemas.microsoft.com/office/powerpoint/2010/main" val="341864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8767" y="1772408"/>
            <a:ext cx="8009755" cy="1823646"/>
          </a:xfrm>
        </p:spPr>
        <p:txBody>
          <a:bodyPr>
            <a:normAutofit/>
          </a:bodyPr>
          <a:lstStyle/>
          <a:p>
            <a:r>
              <a:rPr lang="en-GB" sz="2800" dirty="0" smtClean="0">
                <a:solidFill>
                  <a:srgbClr val="C00000"/>
                </a:solidFill>
              </a:rPr>
              <a:t>Townsend </a:t>
            </a:r>
            <a:br>
              <a:rPr lang="en-GB" sz="2800" dirty="0" smtClean="0">
                <a:solidFill>
                  <a:srgbClr val="C00000"/>
                </a:solidFill>
              </a:rPr>
            </a:br>
            <a:r>
              <a:rPr lang="en-GB" sz="2800" dirty="0" smtClean="0">
                <a:solidFill>
                  <a:srgbClr val="C00000"/>
                </a:solidFill>
              </a:rPr>
              <a:t>avalanches</a:t>
            </a:r>
            <a:endParaRPr lang="en-GB" sz="2800" dirty="0">
              <a:solidFill>
                <a:srgbClr val="C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 y="587467"/>
            <a:ext cx="6229687" cy="5752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John Sealy Townse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7833" y="156021"/>
            <a:ext cx="1753618" cy="24258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ggetto 69"/>
          <p:cNvGraphicFramePr>
            <a:graphicFrameLocks/>
          </p:cNvGraphicFramePr>
          <p:nvPr>
            <p:extLst>
              <p:ext uri="{D42A27DB-BD31-4B8C-83A1-F6EECF244321}">
                <p14:modId xmlns:p14="http://schemas.microsoft.com/office/powerpoint/2010/main" val="3915896425"/>
              </p:ext>
            </p:extLst>
          </p:nvPr>
        </p:nvGraphicFramePr>
        <p:xfrm>
          <a:off x="8056933" y="3936396"/>
          <a:ext cx="3619500" cy="1733550"/>
        </p:xfrm>
        <a:graphic>
          <a:graphicData uri="http://schemas.openxmlformats.org/presentationml/2006/ole">
            <mc:AlternateContent xmlns:mc="http://schemas.openxmlformats.org/markup-compatibility/2006">
              <mc:Choice xmlns:v="urn:schemas-microsoft-com:vml" Requires="v">
                <p:oleObj spid="_x0000_s3159" name="Graphique" r:id="rId5" imgW="3615241" imgH="1731414" progId="Excel.Sheet.8">
                  <p:embed/>
                </p:oleObj>
              </mc:Choice>
              <mc:Fallback>
                <p:oleObj name="Graphique" r:id="rId5" imgW="3615241" imgH="1731414"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b="-37"/>
                      <a:stretch>
                        <a:fillRect/>
                      </a:stretch>
                    </p:blipFill>
                    <p:spPr bwMode="auto">
                      <a:xfrm>
                        <a:off x="8056933" y="3936396"/>
                        <a:ext cx="3619500" cy="1733550"/>
                      </a:xfrm>
                      <a:prstGeom prst="rect">
                        <a:avLst/>
                      </a:prstGeom>
                      <a:solidFill>
                        <a:schemeClr val="bg1"/>
                      </a:solidFill>
                    </p:spPr>
                  </p:pic>
                </p:oleObj>
              </mc:Fallback>
            </mc:AlternateContent>
          </a:graphicData>
        </a:graphic>
      </p:graphicFrame>
      <p:sp>
        <p:nvSpPr>
          <p:cNvPr id="3" name="Slide Number Placeholder 2"/>
          <p:cNvSpPr>
            <a:spLocks noGrp="1"/>
          </p:cNvSpPr>
          <p:nvPr>
            <p:ph type="sldNum" sz="quarter" idx="12"/>
          </p:nvPr>
        </p:nvSpPr>
        <p:spPr/>
        <p:txBody>
          <a:bodyPr/>
          <a:lstStyle/>
          <a:p>
            <a:fld id="{B826E1C7-6187-480C-90CA-1CD5DBCDA97A}" type="slidenum">
              <a:rPr lang="en-GB" smtClean="0"/>
              <a:t>21</a:t>
            </a:fld>
            <a:endParaRPr lang="en-GB"/>
          </a:p>
        </p:txBody>
      </p:sp>
      <p:cxnSp>
        <p:nvCxnSpPr>
          <p:cNvPr id="7" name="Straight Connector 6"/>
          <p:cNvCxnSpPr/>
          <p:nvPr/>
        </p:nvCxnSpPr>
        <p:spPr>
          <a:xfrm>
            <a:off x="8056933" y="5669946"/>
            <a:ext cx="36195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0594513" y="4167554"/>
            <a:ext cx="533488" cy="744656"/>
          </a:xfrm>
          <a:custGeom>
            <a:avLst/>
            <a:gdLst>
              <a:gd name="connsiteX0" fmla="*/ 123314 w 533488"/>
              <a:gd name="connsiteY0" fmla="*/ 87923 h 744656"/>
              <a:gd name="connsiteX1" fmla="*/ 114521 w 533488"/>
              <a:gd name="connsiteY1" fmla="*/ 184638 h 744656"/>
              <a:gd name="connsiteX2" fmla="*/ 88145 w 533488"/>
              <a:gd name="connsiteY2" fmla="*/ 211015 h 744656"/>
              <a:gd name="connsiteX3" fmla="*/ 52975 w 533488"/>
              <a:gd name="connsiteY3" fmla="*/ 281354 h 744656"/>
              <a:gd name="connsiteX4" fmla="*/ 26598 w 533488"/>
              <a:gd name="connsiteY4" fmla="*/ 298938 h 744656"/>
              <a:gd name="connsiteX5" fmla="*/ 9014 w 533488"/>
              <a:gd name="connsiteY5" fmla="*/ 448408 h 744656"/>
              <a:gd name="connsiteX6" fmla="*/ 221 w 533488"/>
              <a:gd name="connsiteY6" fmla="*/ 474784 h 744656"/>
              <a:gd name="connsiteX7" fmla="*/ 9014 w 533488"/>
              <a:gd name="connsiteY7" fmla="*/ 720969 h 744656"/>
              <a:gd name="connsiteX8" fmla="*/ 35391 w 533488"/>
              <a:gd name="connsiteY8" fmla="*/ 729761 h 744656"/>
              <a:gd name="connsiteX9" fmla="*/ 378291 w 533488"/>
              <a:gd name="connsiteY9" fmla="*/ 703384 h 744656"/>
              <a:gd name="connsiteX10" fmla="*/ 404668 w 533488"/>
              <a:gd name="connsiteY10" fmla="*/ 677008 h 744656"/>
              <a:gd name="connsiteX11" fmla="*/ 413460 w 533488"/>
              <a:gd name="connsiteY11" fmla="*/ 650631 h 744656"/>
              <a:gd name="connsiteX12" fmla="*/ 448629 w 533488"/>
              <a:gd name="connsiteY12" fmla="*/ 597877 h 744656"/>
              <a:gd name="connsiteX13" fmla="*/ 466214 w 533488"/>
              <a:gd name="connsiteY13" fmla="*/ 509954 h 744656"/>
              <a:gd name="connsiteX14" fmla="*/ 483798 w 533488"/>
              <a:gd name="connsiteY14" fmla="*/ 430823 h 744656"/>
              <a:gd name="connsiteX15" fmla="*/ 501383 w 533488"/>
              <a:gd name="connsiteY15" fmla="*/ 360484 h 744656"/>
              <a:gd name="connsiteX16" fmla="*/ 510175 w 533488"/>
              <a:gd name="connsiteY16" fmla="*/ 254977 h 744656"/>
              <a:gd name="connsiteX17" fmla="*/ 510175 w 533488"/>
              <a:gd name="connsiteY17" fmla="*/ 123092 h 744656"/>
              <a:gd name="connsiteX18" fmla="*/ 483798 w 533488"/>
              <a:gd name="connsiteY18" fmla="*/ 96715 h 744656"/>
              <a:gd name="connsiteX19" fmla="*/ 457421 w 533488"/>
              <a:gd name="connsiteY19" fmla="*/ 52754 h 744656"/>
              <a:gd name="connsiteX20" fmla="*/ 431045 w 533488"/>
              <a:gd name="connsiteY20" fmla="*/ 43961 h 744656"/>
              <a:gd name="connsiteX21" fmla="*/ 369498 w 533488"/>
              <a:gd name="connsiteY21" fmla="*/ 0 h 744656"/>
              <a:gd name="connsiteX22" fmla="*/ 202445 w 533488"/>
              <a:gd name="connsiteY22" fmla="*/ 8792 h 744656"/>
              <a:gd name="connsiteX23" fmla="*/ 193652 w 533488"/>
              <a:gd name="connsiteY23" fmla="*/ 35169 h 744656"/>
              <a:gd name="connsiteX24" fmla="*/ 167275 w 533488"/>
              <a:gd name="connsiteY24" fmla="*/ 61546 h 74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488" h="744656">
                <a:moveTo>
                  <a:pt x="123314" y="87923"/>
                </a:moveTo>
                <a:cubicBezTo>
                  <a:pt x="120383" y="120161"/>
                  <a:pt x="123414" y="153512"/>
                  <a:pt x="114521" y="184638"/>
                </a:cubicBezTo>
                <a:cubicBezTo>
                  <a:pt x="111105" y="196594"/>
                  <a:pt x="96105" y="201463"/>
                  <a:pt x="88145" y="211015"/>
                </a:cubicBezTo>
                <a:cubicBezTo>
                  <a:pt x="22095" y="290276"/>
                  <a:pt x="133795" y="168207"/>
                  <a:pt x="52975" y="281354"/>
                </a:cubicBezTo>
                <a:cubicBezTo>
                  <a:pt x="46833" y="289953"/>
                  <a:pt x="35390" y="293077"/>
                  <a:pt x="26598" y="298938"/>
                </a:cubicBezTo>
                <a:cubicBezTo>
                  <a:pt x="20737" y="348761"/>
                  <a:pt x="16456" y="398796"/>
                  <a:pt x="9014" y="448408"/>
                </a:cubicBezTo>
                <a:cubicBezTo>
                  <a:pt x="7639" y="457573"/>
                  <a:pt x="221" y="465516"/>
                  <a:pt x="221" y="474784"/>
                </a:cubicBezTo>
                <a:cubicBezTo>
                  <a:pt x="221" y="556898"/>
                  <a:pt x="-2206" y="639625"/>
                  <a:pt x="9014" y="720969"/>
                </a:cubicBezTo>
                <a:cubicBezTo>
                  <a:pt x="10280" y="730150"/>
                  <a:pt x="26599" y="726830"/>
                  <a:pt x="35391" y="729761"/>
                </a:cubicBezTo>
                <a:cubicBezTo>
                  <a:pt x="126513" y="727230"/>
                  <a:pt x="287717" y="778861"/>
                  <a:pt x="378291" y="703384"/>
                </a:cubicBezTo>
                <a:cubicBezTo>
                  <a:pt x="387843" y="695424"/>
                  <a:pt x="395876" y="685800"/>
                  <a:pt x="404668" y="677008"/>
                </a:cubicBezTo>
                <a:cubicBezTo>
                  <a:pt x="407599" y="668216"/>
                  <a:pt x="408959" y="658733"/>
                  <a:pt x="413460" y="650631"/>
                </a:cubicBezTo>
                <a:cubicBezTo>
                  <a:pt x="423723" y="632156"/>
                  <a:pt x="448629" y="597877"/>
                  <a:pt x="448629" y="597877"/>
                </a:cubicBezTo>
                <a:cubicBezTo>
                  <a:pt x="464179" y="535676"/>
                  <a:pt x="451843" y="588992"/>
                  <a:pt x="466214" y="509954"/>
                </a:cubicBezTo>
                <a:cubicBezTo>
                  <a:pt x="479473" y="437030"/>
                  <a:pt x="469686" y="494327"/>
                  <a:pt x="483798" y="430823"/>
                </a:cubicBezTo>
                <a:cubicBezTo>
                  <a:pt x="497944" y="367166"/>
                  <a:pt x="485673" y="407617"/>
                  <a:pt x="501383" y="360484"/>
                </a:cubicBezTo>
                <a:cubicBezTo>
                  <a:pt x="504314" y="325315"/>
                  <a:pt x="505511" y="289958"/>
                  <a:pt x="510175" y="254977"/>
                </a:cubicBezTo>
                <a:cubicBezTo>
                  <a:pt x="520306" y="179000"/>
                  <a:pt x="557143" y="299220"/>
                  <a:pt x="510175" y="123092"/>
                </a:cubicBezTo>
                <a:cubicBezTo>
                  <a:pt x="506971" y="111078"/>
                  <a:pt x="491259" y="106662"/>
                  <a:pt x="483798" y="96715"/>
                </a:cubicBezTo>
                <a:cubicBezTo>
                  <a:pt x="473545" y="83044"/>
                  <a:pt x="469505" y="64838"/>
                  <a:pt x="457421" y="52754"/>
                </a:cubicBezTo>
                <a:cubicBezTo>
                  <a:pt x="450868" y="46201"/>
                  <a:pt x="439334" y="48106"/>
                  <a:pt x="431045" y="43961"/>
                </a:cubicBezTo>
                <a:cubicBezTo>
                  <a:pt x="418185" y="37531"/>
                  <a:pt x="377467" y="5976"/>
                  <a:pt x="369498" y="0"/>
                </a:cubicBezTo>
                <a:cubicBezTo>
                  <a:pt x="313814" y="2931"/>
                  <a:pt x="257124" y="-2144"/>
                  <a:pt x="202445" y="8792"/>
                </a:cubicBezTo>
                <a:cubicBezTo>
                  <a:pt x="193357" y="10610"/>
                  <a:pt x="198793" y="27458"/>
                  <a:pt x="193652" y="35169"/>
                </a:cubicBezTo>
                <a:cubicBezTo>
                  <a:pt x="186755" y="45515"/>
                  <a:pt x="167275" y="61546"/>
                  <a:pt x="167275" y="6154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0238890" y="5828481"/>
            <a:ext cx="3086100" cy="276999"/>
          </a:xfrm>
          <a:prstGeom prst="rect">
            <a:avLst/>
          </a:prstGeom>
          <a:noFill/>
        </p:spPr>
        <p:txBody>
          <a:bodyPr wrap="square" rtlCol="0">
            <a:spAutoFit/>
          </a:bodyPr>
          <a:lstStyle/>
          <a:p>
            <a:r>
              <a:rPr lang="en-GB" sz="1200" dirty="0" smtClean="0"/>
              <a:t>Multiplication starts</a:t>
            </a:r>
            <a:endParaRPr lang="en-GB" sz="1200" dirty="0"/>
          </a:p>
        </p:txBody>
      </p:sp>
      <p:cxnSp>
        <p:nvCxnSpPr>
          <p:cNvPr id="9" name="Straight Arrow Connector 8"/>
          <p:cNvCxnSpPr/>
          <p:nvPr/>
        </p:nvCxnSpPr>
        <p:spPr>
          <a:xfrm flipH="1" flipV="1">
            <a:off x="10964008" y="5002823"/>
            <a:ext cx="163993" cy="825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833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865" y="535021"/>
            <a:ext cx="11688791" cy="1449054"/>
          </a:xfrm>
        </p:spPr>
        <p:txBody>
          <a:bodyPr>
            <a:noAutofit/>
          </a:bodyPr>
          <a:lstStyle/>
          <a:p>
            <a:r>
              <a:rPr lang="en-GB" sz="4400" dirty="0" smtClean="0">
                <a:solidFill>
                  <a:srgbClr val="C00000"/>
                </a:solidFill>
              </a:rPr>
              <a:t>At relatively low voltages Townsend avalanches are well localized in space</a:t>
            </a:r>
            <a:endParaRPr lang="en-GB" sz="4400" dirty="0">
              <a:solidFill>
                <a:srgbClr val="C00000"/>
              </a:solidFill>
            </a:endParaRPr>
          </a:p>
        </p:txBody>
      </p:sp>
      <p:pic>
        <p:nvPicPr>
          <p:cNvPr id="4" name="Picture 3"/>
          <p:cNvPicPr>
            <a:picLocks noChangeAspect="1"/>
          </p:cNvPicPr>
          <p:nvPr/>
        </p:nvPicPr>
        <p:blipFill>
          <a:blip r:embed="rId2"/>
          <a:stretch>
            <a:fillRect/>
          </a:stretch>
        </p:blipFill>
        <p:spPr>
          <a:xfrm>
            <a:off x="7180890" y="2980939"/>
            <a:ext cx="4330175" cy="3098461"/>
          </a:xfrm>
          <a:prstGeom prst="rect">
            <a:avLst/>
          </a:prstGeom>
        </p:spPr>
      </p:pic>
      <p:sp>
        <p:nvSpPr>
          <p:cNvPr id="5" name="TextBox 4"/>
          <p:cNvSpPr txBox="1"/>
          <p:nvPr/>
        </p:nvSpPr>
        <p:spPr>
          <a:xfrm>
            <a:off x="4143451" y="3429840"/>
            <a:ext cx="2766206" cy="1754326"/>
          </a:xfrm>
          <a:prstGeom prst="rect">
            <a:avLst/>
          </a:prstGeom>
          <a:noFill/>
        </p:spPr>
        <p:txBody>
          <a:bodyPr wrap="none" rtlCol="0">
            <a:spAutoFit/>
          </a:bodyPr>
          <a:lstStyle/>
          <a:p>
            <a:r>
              <a:rPr lang="en-GB" dirty="0"/>
              <a:t>For single primary </a:t>
            </a:r>
            <a:r>
              <a:rPr lang="en-GB" dirty="0" smtClean="0"/>
              <a:t>electron:</a:t>
            </a:r>
            <a:endParaRPr lang="en-GB" dirty="0"/>
          </a:p>
          <a:p>
            <a:r>
              <a:rPr lang="en-GB" dirty="0"/>
              <a:t>dn</a:t>
            </a:r>
            <a:r>
              <a:rPr lang="en-GB" baseline="-25000" dirty="0"/>
              <a:t>e</a:t>
            </a:r>
            <a:r>
              <a:rPr lang="en-GB" dirty="0"/>
              <a:t>=αn</a:t>
            </a:r>
            <a:r>
              <a:rPr lang="en-GB" baseline="-25000" dirty="0"/>
              <a:t>e</a:t>
            </a:r>
            <a:r>
              <a:rPr lang="en-GB" dirty="0"/>
              <a:t> dx</a:t>
            </a:r>
          </a:p>
          <a:p>
            <a:r>
              <a:rPr lang="en-GB" dirty="0">
                <a:solidFill>
                  <a:srgbClr val="C00000"/>
                </a:solidFill>
              </a:rPr>
              <a:t>n</a:t>
            </a:r>
            <a:r>
              <a:rPr lang="en-GB" baseline="-25000" dirty="0">
                <a:solidFill>
                  <a:srgbClr val="C00000"/>
                </a:solidFill>
              </a:rPr>
              <a:t>e</a:t>
            </a:r>
            <a:r>
              <a:rPr lang="en-GB" dirty="0">
                <a:solidFill>
                  <a:srgbClr val="C00000"/>
                </a:solidFill>
              </a:rPr>
              <a:t>=exp αx</a:t>
            </a:r>
          </a:p>
          <a:p>
            <a:r>
              <a:rPr lang="en-GB" dirty="0"/>
              <a:t>For n</a:t>
            </a:r>
            <a:r>
              <a:rPr lang="en-GB" baseline="-25000" dirty="0"/>
              <a:t>0</a:t>
            </a:r>
            <a:r>
              <a:rPr lang="en-GB" dirty="0"/>
              <a:t> primary electrons</a:t>
            </a:r>
          </a:p>
          <a:p>
            <a:r>
              <a:rPr lang="en-GB" dirty="0">
                <a:solidFill>
                  <a:srgbClr val="C00000"/>
                </a:solidFill>
              </a:rPr>
              <a:t>N</a:t>
            </a:r>
            <a:r>
              <a:rPr lang="en-GB" baseline="-25000" dirty="0">
                <a:solidFill>
                  <a:srgbClr val="C00000"/>
                </a:solidFill>
              </a:rPr>
              <a:t>e</a:t>
            </a:r>
            <a:r>
              <a:rPr lang="en-GB" dirty="0">
                <a:solidFill>
                  <a:srgbClr val="C00000"/>
                </a:solidFill>
              </a:rPr>
              <a:t> = n</a:t>
            </a:r>
            <a:r>
              <a:rPr lang="en-GB" baseline="-25000" dirty="0">
                <a:solidFill>
                  <a:srgbClr val="C00000"/>
                </a:solidFill>
              </a:rPr>
              <a:t>0</a:t>
            </a:r>
            <a:r>
              <a:rPr lang="en-GB" dirty="0">
                <a:solidFill>
                  <a:srgbClr val="C00000"/>
                </a:solidFill>
              </a:rPr>
              <a:t>exp αx</a:t>
            </a:r>
          </a:p>
          <a:p>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494" y="2202467"/>
            <a:ext cx="1792241" cy="4018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75878" y="6439706"/>
            <a:ext cx="1318374" cy="307777"/>
          </a:xfrm>
          <a:prstGeom prst="rect">
            <a:avLst/>
          </a:prstGeom>
          <a:noFill/>
        </p:spPr>
        <p:txBody>
          <a:bodyPr wrap="none" rtlCol="0">
            <a:spAutoFit/>
          </a:bodyPr>
          <a:lstStyle/>
          <a:p>
            <a:r>
              <a:rPr lang="en-GB" sz="1400" dirty="0" smtClean="0"/>
              <a:t>“</a:t>
            </a:r>
            <a:r>
              <a:rPr lang="en-GB" sz="1400" b="1" dirty="0" smtClean="0"/>
              <a:t>Low “ </a:t>
            </a:r>
            <a:r>
              <a:rPr lang="en-GB" sz="1400" dirty="0" smtClean="0"/>
              <a:t>voltages</a:t>
            </a:r>
            <a:endParaRPr lang="en-GB" sz="1400" dirty="0"/>
          </a:p>
        </p:txBody>
      </p:sp>
      <p:sp>
        <p:nvSpPr>
          <p:cNvPr id="6" name="TextBox 5"/>
          <p:cNvSpPr txBox="1"/>
          <p:nvPr/>
        </p:nvSpPr>
        <p:spPr>
          <a:xfrm>
            <a:off x="8929999" y="6413828"/>
            <a:ext cx="1163588" cy="307777"/>
          </a:xfrm>
          <a:prstGeom prst="rect">
            <a:avLst/>
          </a:prstGeom>
          <a:noFill/>
        </p:spPr>
        <p:txBody>
          <a:bodyPr wrap="none" rtlCol="0">
            <a:spAutoFit/>
          </a:bodyPr>
          <a:lstStyle/>
          <a:p>
            <a:r>
              <a:rPr lang="en-GB" sz="1400" b="1" dirty="0" smtClean="0"/>
              <a:t>High</a:t>
            </a:r>
            <a:r>
              <a:rPr lang="en-GB" sz="1400" dirty="0" smtClean="0"/>
              <a:t> voltages</a:t>
            </a:r>
            <a:endParaRPr lang="en-GB" sz="1400" dirty="0"/>
          </a:p>
        </p:txBody>
      </p:sp>
      <p:sp>
        <p:nvSpPr>
          <p:cNvPr id="7" name="Slide Number Placeholder 6"/>
          <p:cNvSpPr>
            <a:spLocks noGrp="1"/>
          </p:cNvSpPr>
          <p:nvPr>
            <p:ph type="sldNum" sz="quarter" idx="12"/>
          </p:nvPr>
        </p:nvSpPr>
        <p:spPr/>
        <p:txBody>
          <a:bodyPr/>
          <a:lstStyle/>
          <a:p>
            <a:fld id="{B826E1C7-6187-480C-90CA-1CD5DBCDA97A}" type="slidenum">
              <a:rPr lang="en-GB" smtClean="0"/>
              <a:t>22</a:t>
            </a:fld>
            <a:endParaRPr lang="en-GB" dirty="0"/>
          </a:p>
        </p:txBody>
      </p:sp>
      <p:sp>
        <p:nvSpPr>
          <p:cNvPr id="8" name="TextBox 7"/>
          <p:cNvSpPr txBox="1"/>
          <p:nvPr/>
        </p:nvSpPr>
        <p:spPr>
          <a:xfrm>
            <a:off x="4229299" y="5564556"/>
            <a:ext cx="1147688" cy="923330"/>
          </a:xfrm>
          <a:prstGeom prst="rect">
            <a:avLst/>
          </a:prstGeom>
          <a:noFill/>
        </p:spPr>
        <p:txBody>
          <a:bodyPr wrap="square" rtlCol="0">
            <a:spAutoFit/>
          </a:bodyPr>
          <a:lstStyle/>
          <a:p>
            <a:r>
              <a:rPr lang="en-GB" dirty="0" smtClean="0"/>
              <a:t>Gas gain </a:t>
            </a:r>
            <a:r>
              <a:rPr lang="en-GB" dirty="0" smtClean="0">
                <a:solidFill>
                  <a:srgbClr val="FF0000"/>
                </a:solidFill>
              </a:rPr>
              <a:t>A=</a:t>
            </a:r>
            <a:r>
              <a:rPr lang="en-GB" dirty="0" err="1" smtClean="0">
                <a:solidFill>
                  <a:srgbClr val="C00000"/>
                </a:solidFill>
              </a:rPr>
              <a:t>exp</a:t>
            </a:r>
            <a:r>
              <a:rPr lang="en-GB" dirty="0" smtClean="0">
                <a:solidFill>
                  <a:srgbClr val="C00000"/>
                </a:solidFill>
              </a:rPr>
              <a:t> </a:t>
            </a:r>
            <a:r>
              <a:rPr lang="en-GB" dirty="0">
                <a:solidFill>
                  <a:srgbClr val="C00000"/>
                </a:solidFill>
              </a:rPr>
              <a:t>αx</a:t>
            </a:r>
          </a:p>
          <a:p>
            <a:endParaRPr lang="en-GB" dirty="0"/>
          </a:p>
        </p:txBody>
      </p:sp>
    </p:spTree>
    <p:extLst>
      <p:ext uri="{BB962C8B-B14F-4D97-AF65-F5344CB8AC3E}">
        <p14:creationId xmlns:p14="http://schemas.microsoft.com/office/powerpoint/2010/main" val="308148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solidFill>
                  <a:schemeClr val="accent1">
                    <a:lumMod val="50000"/>
                  </a:schemeClr>
                </a:solidFill>
              </a:rPr>
              <a:t>How Geiger used both effects(drift and multiplication) in the invented him detector?</a:t>
            </a:r>
            <a:endParaRPr lang="en-GB" dirty="0">
              <a:solidFill>
                <a:schemeClr val="accent1">
                  <a:lumMod val="50000"/>
                </a:schemeClr>
              </a:solidFill>
            </a:endParaRPr>
          </a:p>
        </p:txBody>
      </p:sp>
      <p:sp>
        <p:nvSpPr>
          <p:cNvPr id="3" name="Subtitle 2"/>
          <p:cNvSpPr>
            <a:spLocks noGrp="1"/>
          </p:cNvSpPr>
          <p:nvPr>
            <p:ph type="subTitle" idx="1"/>
          </p:nvPr>
        </p:nvSpPr>
        <p:spPr/>
        <p:txBody>
          <a:bodyPr/>
          <a:lstStyle/>
          <a:p>
            <a:endParaRPr lang="en-GB" dirty="0"/>
          </a:p>
        </p:txBody>
      </p:sp>
      <p:sp>
        <p:nvSpPr>
          <p:cNvPr id="4" name="Slide Number Placeholder 3"/>
          <p:cNvSpPr>
            <a:spLocks noGrp="1"/>
          </p:cNvSpPr>
          <p:nvPr>
            <p:ph type="sldNum" sz="quarter" idx="12"/>
          </p:nvPr>
        </p:nvSpPr>
        <p:spPr/>
        <p:txBody>
          <a:bodyPr/>
          <a:lstStyle/>
          <a:p>
            <a:fld id="{B826E1C7-6187-480C-90CA-1CD5DBCDA97A}" type="slidenum">
              <a:rPr lang="en-GB" smtClean="0"/>
              <a:t>23</a:t>
            </a:fld>
            <a:endParaRPr lang="en-GB"/>
          </a:p>
        </p:txBody>
      </p:sp>
    </p:spTree>
    <p:extLst>
      <p:ext uri="{BB962C8B-B14F-4D97-AF65-F5344CB8AC3E}">
        <p14:creationId xmlns:p14="http://schemas.microsoft.com/office/powerpoint/2010/main" val="2071361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idx="4294967295"/>
          </p:nvPr>
        </p:nvSpPr>
        <p:spPr>
          <a:xfrm>
            <a:off x="2208213" y="0"/>
            <a:ext cx="7772400" cy="908050"/>
          </a:xfrm>
        </p:spPr>
        <p:txBody>
          <a:bodyPr/>
          <a:lstStyle/>
          <a:p>
            <a:pPr eaLnBrk="1" hangingPunct="1"/>
            <a:r>
              <a:rPr lang="en-US" altLang="en-US" sz="3200">
                <a:solidFill>
                  <a:srgbClr val="000099"/>
                </a:solidFill>
              </a:rPr>
              <a:t>Avalanche development</a:t>
            </a:r>
          </a:p>
        </p:txBody>
      </p:sp>
      <p:sp>
        <p:nvSpPr>
          <p:cNvPr id="96259" name="Rectangle 3"/>
          <p:cNvSpPr>
            <a:spLocks noGrp="1" noChangeArrowheads="1"/>
          </p:cNvSpPr>
          <p:nvPr>
            <p:ph type="subTitle" idx="4294967295"/>
          </p:nvPr>
        </p:nvSpPr>
        <p:spPr>
          <a:xfrm>
            <a:off x="1703388" y="4581526"/>
            <a:ext cx="8964612" cy="1655763"/>
          </a:xfrm>
        </p:spPr>
        <p:txBody>
          <a:bodyPr/>
          <a:lstStyle/>
          <a:p>
            <a:pPr marL="0" indent="0">
              <a:lnSpc>
                <a:spcPct val="80000"/>
              </a:lnSpc>
              <a:buNone/>
            </a:pPr>
            <a:r>
              <a:rPr lang="en-US" altLang="en-US" sz="1200"/>
              <a:t>The process of avalanche multiplication was studied by J. S. Townsend in gases at  pressures of several Torr. The discovery was commented by E. Rutherford and H. Geiger:" </a:t>
            </a:r>
            <a:r>
              <a:rPr lang="en-US" altLang="en-US" sz="1200">
                <a:solidFill>
                  <a:srgbClr val="0066FF"/>
                </a:solidFill>
              </a:rPr>
              <a:t>Suppose that the current between two parallel plates immersed in  a gas at low pressure is observed when the air was ionized by X-rays. The current though the gas for small voltages at first increases with the field and then reaches a saturation value, as is ordinary observed in ionized gases at atmospheric pressure. When the field is increase beyond a certain value, however, the current rises rapidly. Townsend has shown that this effect is due to the production of fresh ions in the gas by the collision of the negative ions with the gas molecules. At a later stage, when the electric field approaches the value  required to cause a spark, the positive ions also become effective as ionizers but to a much smaller degree that the negative. Under such condition, the small current through the gas due the external ionizing agency may be easily increased several hundreds times. The magnification of the current depends upon the voltage applied and becomes very large just below the sparking value”.</a:t>
            </a:r>
          </a:p>
        </p:txBody>
      </p:sp>
      <p:pic>
        <p:nvPicPr>
          <p:cNvPr id="962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1354138"/>
            <a:ext cx="4654550" cy="25066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6261" name="Oggetto 69"/>
          <p:cNvGraphicFramePr>
            <a:graphicFrameLocks/>
          </p:cNvGraphicFramePr>
          <p:nvPr/>
        </p:nvGraphicFramePr>
        <p:xfrm>
          <a:off x="6724650" y="1557338"/>
          <a:ext cx="3619500" cy="1733550"/>
        </p:xfrm>
        <a:graphic>
          <a:graphicData uri="http://schemas.openxmlformats.org/presentationml/2006/ole">
            <mc:AlternateContent xmlns:mc="http://schemas.openxmlformats.org/markup-compatibility/2006">
              <mc:Choice xmlns:v="urn:schemas-microsoft-com:vml" Requires="v">
                <p:oleObj spid="_x0000_s4141" name="Graphique" r:id="rId4" imgW="3615241" imgH="1731414" progId="Excel.Chart.8">
                  <p:embed/>
                </p:oleObj>
              </mc:Choice>
              <mc:Fallback>
                <p:oleObj name="Graphique" r:id="rId4" imgW="3615241" imgH="1731414"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b="-37"/>
                      <a:stretch>
                        <a:fillRect/>
                      </a:stretch>
                    </p:blipFill>
                    <p:spPr bwMode="auto">
                      <a:xfrm>
                        <a:off x="6724650" y="1557338"/>
                        <a:ext cx="3619500" cy="173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955666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80599" y="-352747"/>
            <a:ext cx="9144000" cy="1965894"/>
          </a:xfrm>
        </p:spPr>
        <p:txBody>
          <a:bodyPr>
            <a:normAutofit/>
          </a:bodyPr>
          <a:lstStyle/>
          <a:p>
            <a:r>
              <a:rPr lang="en-GB" sz="4400" dirty="0" smtClean="0"/>
              <a:t>Geiger counters</a:t>
            </a:r>
            <a:endParaRPr lang="en-GB" sz="4400" dirty="0"/>
          </a:p>
        </p:txBody>
      </p:sp>
      <p:pic>
        <p:nvPicPr>
          <p:cNvPr id="4" name="Picture 3"/>
          <p:cNvPicPr>
            <a:picLocks noChangeAspect="1"/>
          </p:cNvPicPr>
          <p:nvPr/>
        </p:nvPicPr>
        <p:blipFill>
          <a:blip r:embed="rId2"/>
          <a:stretch>
            <a:fillRect/>
          </a:stretch>
        </p:blipFill>
        <p:spPr>
          <a:xfrm>
            <a:off x="46679" y="951236"/>
            <a:ext cx="6301673" cy="5655491"/>
          </a:xfrm>
          <a:prstGeom prst="rect">
            <a:avLst/>
          </a:prstGeom>
        </p:spPr>
      </p:pic>
      <p:pic>
        <p:nvPicPr>
          <p:cNvPr id="1026" name="Picture 2" descr="Hans geige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5171" y="166057"/>
            <a:ext cx="1304401" cy="18203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26207" y="2380890"/>
            <a:ext cx="1958678" cy="369332"/>
          </a:xfrm>
          <a:prstGeom prst="rect">
            <a:avLst/>
          </a:prstGeom>
          <a:noFill/>
        </p:spPr>
        <p:txBody>
          <a:bodyPr wrap="none" rtlCol="0">
            <a:spAutoFit/>
          </a:bodyPr>
          <a:lstStyle/>
          <a:p>
            <a:r>
              <a:rPr lang="en-GB" dirty="0" smtClean="0">
                <a:solidFill>
                  <a:srgbClr val="C00000"/>
                </a:solidFill>
              </a:rPr>
              <a:t>Proportional mode</a:t>
            </a:r>
            <a:endParaRPr lang="en-GB" dirty="0">
              <a:solidFill>
                <a:srgbClr val="C00000"/>
              </a:solidFill>
            </a:endParaRPr>
          </a:p>
        </p:txBody>
      </p:sp>
      <p:sp>
        <p:nvSpPr>
          <p:cNvPr id="7" name="TextBox 6"/>
          <p:cNvSpPr txBox="1"/>
          <p:nvPr/>
        </p:nvSpPr>
        <p:spPr>
          <a:xfrm>
            <a:off x="6384720" y="5167226"/>
            <a:ext cx="1397819" cy="369332"/>
          </a:xfrm>
          <a:prstGeom prst="rect">
            <a:avLst/>
          </a:prstGeom>
          <a:noFill/>
        </p:spPr>
        <p:txBody>
          <a:bodyPr wrap="none" rtlCol="0">
            <a:spAutoFit/>
          </a:bodyPr>
          <a:lstStyle/>
          <a:p>
            <a:r>
              <a:rPr lang="en-GB" dirty="0" smtClean="0">
                <a:solidFill>
                  <a:srgbClr val="C00000"/>
                </a:solidFill>
              </a:rPr>
              <a:t>Geiger mode</a:t>
            </a:r>
            <a:endParaRPr lang="en-GB" dirty="0">
              <a:solidFill>
                <a:srgbClr val="C00000"/>
              </a:solidFill>
            </a:endParaRPr>
          </a:p>
        </p:txBody>
      </p:sp>
      <p:pic>
        <p:nvPicPr>
          <p:cNvPr id="8" name="Picture 6" descr="https://upload.wikimedia.org/wikipedia/commons/thumb/9/95/PSM_V87_D120_Apparatus_for_counting_alpha_particles.png/220px-PSM_V87_D120_Apparatus_for_counting_alpha_particl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5991" y="2263558"/>
            <a:ext cx="2514068" cy="90278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9819408" y="4002460"/>
            <a:ext cx="1620981" cy="159627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0557161" y="4743449"/>
            <a:ext cx="145473"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a:endCxn id="5" idx="7"/>
          </p:cNvCxnSpPr>
          <p:nvPr/>
        </p:nvCxnSpPr>
        <p:spPr>
          <a:xfrm flipV="1">
            <a:off x="10702634" y="4236230"/>
            <a:ext cx="500368" cy="507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5" idx="3"/>
          </p:cNvCxnSpPr>
          <p:nvPr/>
        </p:nvCxnSpPr>
        <p:spPr>
          <a:xfrm flipH="1">
            <a:off x="10056795" y="4857749"/>
            <a:ext cx="500366" cy="507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5" idx="0"/>
          </p:cNvCxnSpPr>
          <p:nvPr/>
        </p:nvCxnSpPr>
        <p:spPr>
          <a:xfrm flipV="1">
            <a:off x="10629897" y="4002460"/>
            <a:ext cx="2" cy="673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5" idx="4"/>
          </p:cNvCxnSpPr>
          <p:nvPr/>
        </p:nvCxnSpPr>
        <p:spPr>
          <a:xfrm>
            <a:off x="10629897" y="4925681"/>
            <a:ext cx="2" cy="673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5" idx="6"/>
          </p:cNvCxnSpPr>
          <p:nvPr/>
        </p:nvCxnSpPr>
        <p:spPr>
          <a:xfrm>
            <a:off x="10794548" y="4800599"/>
            <a:ext cx="64584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6" idx="3"/>
            <a:endCxn id="5" idx="2"/>
          </p:cNvCxnSpPr>
          <p:nvPr/>
        </p:nvCxnSpPr>
        <p:spPr>
          <a:xfrm flipH="1" flipV="1">
            <a:off x="9819408" y="4800600"/>
            <a:ext cx="759057" cy="40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5" idx="1"/>
          </p:cNvCxnSpPr>
          <p:nvPr/>
        </p:nvCxnSpPr>
        <p:spPr>
          <a:xfrm flipH="1" flipV="1">
            <a:off x="10056795" y="4236230"/>
            <a:ext cx="436230" cy="507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5" idx="5"/>
          </p:cNvCxnSpPr>
          <p:nvPr/>
        </p:nvCxnSpPr>
        <p:spPr>
          <a:xfrm>
            <a:off x="10702634" y="4925681"/>
            <a:ext cx="500368" cy="439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319738" y="6072996"/>
            <a:ext cx="699230" cy="369332"/>
          </a:xfrm>
          <a:prstGeom prst="rect">
            <a:avLst/>
          </a:prstGeom>
          <a:noFill/>
        </p:spPr>
        <p:txBody>
          <a:bodyPr wrap="none" rtlCol="0">
            <a:spAutoFit/>
          </a:bodyPr>
          <a:lstStyle/>
          <a:p>
            <a:r>
              <a:rPr lang="en-GB" dirty="0" smtClean="0"/>
              <a:t>E=1/r</a:t>
            </a:r>
            <a:endParaRPr lang="en-GB" dirty="0"/>
          </a:p>
        </p:txBody>
      </p:sp>
      <p:sp>
        <p:nvSpPr>
          <p:cNvPr id="9" name="Slide Number Placeholder 8"/>
          <p:cNvSpPr>
            <a:spLocks noGrp="1"/>
          </p:cNvSpPr>
          <p:nvPr>
            <p:ph type="sldNum" sz="quarter" idx="12"/>
          </p:nvPr>
        </p:nvSpPr>
        <p:spPr/>
        <p:txBody>
          <a:bodyPr/>
          <a:lstStyle/>
          <a:p>
            <a:fld id="{B826E1C7-6187-480C-90CA-1CD5DBCDA97A}" type="slidenum">
              <a:rPr lang="en-GB" smtClean="0"/>
              <a:t>25</a:t>
            </a:fld>
            <a:endParaRPr lang="en-GB"/>
          </a:p>
        </p:txBody>
      </p:sp>
    </p:spTree>
    <p:extLst>
      <p:ext uri="{BB962C8B-B14F-4D97-AF65-F5344CB8AC3E}">
        <p14:creationId xmlns:p14="http://schemas.microsoft.com/office/powerpoint/2010/main" val="2559920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42651"/>
            <a:ext cx="9144000" cy="2387600"/>
          </a:xfrm>
        </p:spPr>
        <p:txBody>
          <a:bodyPr>
            <a:noAutofit/>
          </a:bodyPr>
          <a:lstStyle/>
          <a:p>
            <a:r>
              <a:rPr lang="en-GB" sz="4400" dirty="0" smtClean="0">
                <a:solidFill>
                  <a:schemeClr val="accent1">
                    <a:lumMod val="75000"/>
                  </a:schemeClr>
                </a:solidFill>
              </a:rPr>
              <a:t>In the beginning of the last century , when the electronics just started to be developed, the Geiger mode was the  most useful since it provides with a huge output signal</a:t>
            </a:r>
            <a:endParaRPr lang="en-GB" sz="4400" dirty="0">
              <a:solidFill>
                <a:schemeClr val="accent1">
                  <a:lumMod val="75000"/>
                </a:schemeClr>
              </a:solidFill>
            </a:endParaRPr>
          </a:p>
        </p:txBody>
      </p:sp>
      <p:sp>
        <p:nvSpPr>
          <p:cNvPr id="3" name="Slide Number Placeholder 2"/>
          <p:cNvSpPr>
            <a:spLocks noGrp="1"/>
          </p:cNvSpPr>
          <p:nvPr>
            <p:ph type="sldNum" sz="quarter" idx="12"/>
          </p:nvPr>
        </p:nvSpPr>
        <p:spPr/>
        <p:txBody>
          <a:bodyPr/>
          <a:lstStyle/>
          <a:p>
            <a:fld id="{B826E1C7-6187-480C-90CA-1CD5DBCDA97A}" type="slidenum">
              <a:rPr lang="en-GB" smtClean="0"/>
              <a:t>26</a:t>
            </a:fld>
            <a:endParaRPr lang="en-GB"/>
          </a:p>
        </p:txBody>
      </p:sp>
    </p:spTree>
    <p:extLst>
      <p:ext uri="{BB962C8B-B14F-4D97-AF65-F5344CB8AC3E}">
        <p14:creationId xmlns:p14="http://schemas.microsoft.com/office/powerpoint/2010/main" val="1278003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14814" y="1715771"/>
            <a:ext cx="5989057" cy="2387600"/>
          </a:xfrm>
        </p:spPr>
        <p:txBody>
          <a:bodyPr>
            <a:normAutofit fontScale="90000"/>
          </a:bodyPr>
          <a:lstStyle/>
          <a:p>
            <a:r>
              <a:rPr lang="en-GB" sz="4400" dirty="0" smtClean="0">
                <a:solidFill>
                  <a:schemeClr val="accent1">
                    <a:lumMod val="75000"/>
                  </a:schemeClr>
                </a:solidFill>
              </a:rPr>
              <a:t>Quenching of </a:t>
            </a:r>
            <a:br>
              <a:rPr lang="en-GB" sz="4400" dirty="0" smtClean="0">
                <a:solidFill>
                  <a:schemeClr val="accent1">
                    <a:lumMod val="75000"/>
                  </a:schemeClr>
                </a:solidFill>
              </a:rPr>
            </a:br>
            <a:r>
              <a:rPr lang="en-GB" sz="4400" dirty="0" smtClean="0">
                <a:solidFill>
                  <a:schemeClr val="accent1">
                    <a:lumMod val="75000"/>
                  </a:schemeClr>
                </a:solidFill>
              </a:rPr>
              <a:t>discharge</a:t>
            </a:r>
            <a:br>
              <a:rPr lang="en-GB" sz="4400" dirty="0" smtClean="0">
                <a:solidFill>
                  <a:schemeClr val="accent1">
                    <a:lumMod val="75000"/>
                  </a:schemeClr>
                </a:solidFill>
              </a:rPr>
            </a:br>
            <a:r>
              <a:rPr lang="en-GB" sz="4400" dirty="0" smtClean="0">
                <a:solidFill>
                  <a:schemeClr val="accent1">
                    <a:lumMod val="75000"/>
                  </a:schemeClr>
                </a:solidFill>
              </a:rPr>
              <a:t> in </a:t>
            </a:r>
            <a:br>
              <a:rPr lang="en-GB" sz="4400" dirty="0" smtClean="0">
                <a:solidFill>
                  <a:schemeClr val="accent1">
                    <a:lumMod val="75000"/>
                  </a:schemeClr>
                </a:solidFill>
              </a:rPr>
            </a:br>
            <a:r>
              <a:rPr lang="en-GB" sz="4400" dirty="0" smtClean="0">
                <a:solidFill>
                  <a:schemeClr val="accent1">
                    <a:lumMod val="75000"/>
                  </a:schemeClr>
                </a:solidFill>
              </a:rPr>
              <a:t>Geiger mode</a:t>
            </a:r>
            <a:endParaRPr lang="en-GB" sz="4400" dirty="0">
              <a:solidFill>
                <a:schemeClr val="accent1">
                  <a:lumMod val="75000"/>
                </a:schemeClr>
              </a:solidFill>
            </a:endParaRPr>
          </a:p>
        </p:txBody>
      </p:sp>
      <p:pic>
        <p:nvPicPr>
          <p:cNvPr id="4" name="Picture 4" descr="Fig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625" y="1243585"/>
            <a:ext cx="6227064" cy="48432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492242" y="4610882"/>
            <a:ext cx="3496022" cy="1077218"/>
          </a:xfrm>
          <a:prstGeom prst="rect">
            <a:avLst/>
          </a:prstGeom>
          <a:noFill/>
        </p:spPr>
        <p:txBody>
          <a:bodyPr wrap="none" rtlCol="0">
            <a:spAutoFit/>
          </a:bodyPr>
          <a:lstStyle/>
          <a:p>
            <a:r>
              <a:rPr lang="en-GB" sz="1600" dirty="0" smtClean="0"/>
              <a:t>( the same principle is now used in </a:t>
            </a:r>
          </a:p>
          <a:p>
            <a:r>
              <a:rPr lang="en-GB" sz="1600" dirty="0"/>
              <a:t>s</a:t>
            </a:r>
            <a:r>
              <a:rPr lang="en-GB" sz="1600" dirty="0" smtClean="0"/>
              <a:t>ome other detectors: resistive plate</a:t>
            </a:r>
          </a:p>
          <a:p>
            <a:r>
              <a:rPr lang="en-GB" sz="1600" dirty="0" smtClean="0"/>
              <a:t> chambers and in </a:t>
            </a:r>
            <a:r>
              <a:rPr lang="en-GB" sz="1600" dirty="0" err="1" smtClean="0"/>
              <a:t>SiPM</a:t>
            </a:r>
            <a:r>
              <a:rPr lang="en-GB" sz="1600" dirty="0" smtClean="0"/>
              <a:t>-a compact solid-</a:t>
            </a:r>
          </a:p>
          <a:p>
            <a:r>
              <a:rPr lang="en-GB" sz="1600" dirty="0" err="1"/>
              <a:t>s</a:t>
            </a:r>
            <a:r>
              <a:rPr lang="en-GB" sz="1600" dirty="0" err="1" smtClean="0"/>
              <a:t>tae</a:t>
            </a:r>
            <a:r>
              <a:rPr lang="en-GB" sz="1600" dirty="0" smtClean="0"/>
              <a:t> photomultiplier)</a:t>
            </a:r>
            <a:endParaRPr lang="en-GB" sz="1600" dirty="0"/>
          </a:p>
        </p:txBody>
      </p:sp>
      <p:sp>
        <p:nvSpPr>
          <p:cNvPr id="3" name="Slide Number Placeholder 2"/>
          <p:cNvSpPr>
            <a:spLocks noGrp="1"/>
          </p:cNvSpPr>
          <p:nvPr>
            <p:ph type="sldNum" sz="quarter" idx="12"/>
          </p:nvPr>
        </p:nvSpPr>
        <p:spPr/>
        <p:txBody>
          <a:bodyPr/>
          <a:lstStyle/>
          <a:p>
            <a:fld id="{B826E1C7-6187-480C-90CA-1CD5DBCDA97A}" type="slidenum">
              <a:rPr lang="en-GB" smtClean="0"/>
              <a:t>27</a:t>
            </a:fld>
            <a:endParaRPr lang="en-GB"/>
          </a:p>
        </p:txBody>
      </p:sp>
    </p:spTree>
    <p:extLst>
      <p:ext uri="{BB962C8B-B14F-4D97-AF65-F5344CB8AC3E}">
        <p14:creationId xmlns:p14="http://schemas.microsoft.com/office/powerpoint/2010/main" val="1278003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solidFill>
                  <a:srgbClr val="C00000"/>
                </a:solidFill>
              </a:rPr>
              <a:t>In </a:t>
            </a:r>
            <a:r>
              <a:rPr lang="en-GB" dirty="0" smtClean="0">
                <a:solidFill>
                  <a:srgbClr val="C00000"/>
                </a:solidFill>
              </a:rPr>
              <a:t>Geiger mode  </a:t>
            </a:r>
            <a:r>
              <a:rPr lang="en-GB" dirty="0">
                <a:solidFill>
                  <a:srgbClr val="C00000"/>
                </a:solidFill>
              </a:rPr>
              <a:t>the signal </a:t>
            </a:r>
            <a:r>
              <a:rPr lang="en-GB" dirty="0" smtClean="0">
                <a:solidFill>
                  <a:srgbClr val="C00000"/>
                </a:solidFill>
              </a:rPr>
              <a:t>was few hundreds volts!</a:t>
            </a:r>
            <a:r>
              <a:rPr lang="en-GB" dirty="0"/>
              <a:t/>
            </a:r>
            <a:br>
              <a:rPr lang="en-GB" dirty="0"/>
            </a:br>
            <a:endParaRPr lang="en-GB" dirty="0">
              <a:solidFill>
                <a:schemeClr val="accent1">
                  <a:lumMod val="50000"/>
                </a:schemeClr>
              </a:solidFill>
            </a:endParaRPr>
          </a:p>
        </p:txBody>
      </p:sp>
      <p:sp>
        <p:nvSpPr>
          <p:cNvPr id="3" name="Subtitle 2"/>
          <p:cNvSpPr>
            <a:spLocks noGrp="1"/>
          </p:cNvSpPr>
          <p:nvPr>
            <p:ph type="subTitle" idx="1"/>
          </p:nvPr>
        </p:nvSpPr>
        <p:spPr/>
        <p:txBody>
          <a:bodyPr>
            <a:normAutofit/>
          </a:bodyPr>
          <a:lstStyle/>
          <a:p>
            <a:pPr algn="l"/>
            <a:r>
              <a:rPr lang="en-GB" dirty="0" smtClean="0"/>
              <a:t>However, in this mode the detector does not record directly particle tracks:</a:t>
            </a:r>
          </a:p>
          <a:p>
            <a:pPr algn="l"/>
            <a:r>
              <a:rPr lang="en-GB" dirty="0"/>
              <a:t>t</a:t>
            </a:r>
            <a:r>
              <a:rPr lang="en-GB" dirty="0" smtClean="0"/>
              <a:t>he entire detector volume is under the corona discharge, so any position information is lost</a:t>
            </a:r>
          </a:p>
        </p:txBody>
      </p:sp>
      <p:sp>
        <p:nvSpPr>
          <p:cNvPr id="4" name="Slide Number Placeholder 3"/>
          <p:cNvSpPr>
            <a:spLocks noGrp="1"/>
          </p:cNvSpPr>
          <p:nvPr>
            <p:ph type="sldNum" sz="quarter" idx="12"/>
          </p:nvPr>
        </p:nvSpPr>
        <p:spPr/>
        <p:txBody>
          <a:bodyPr/>
          <a:lstStyle/>
          <a:p>
            <a:fld id="{B826E1C7-6187-480C-90CA-1CD5DBCDA97A}" type="slidenum">
              <a:rPr lang="en-GB" smtClean="0"/>
              <a:t>28</a:t>
            </a:fld>
            <a:endParaRPr lang="en-GB"/>
          </a:p>
        </p:txBody>
      </p:sp>
    </p:spTree>
    <p:extLst>
      <p:ext uri="{BB962C8B-B14F-4D97-AF65-F5344CB8AC3E}">
        <p14:creationId xmlns:p14="http://schemas.microsoft.com/office/powerpoint/2010/main" val="3029617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83867"/>
            <a:ext cx="9144000" cy="2387600"/>
          </a:xfrm>
        </p:spPr>
        <p:txBody>
          <a:bodyPr>
            <a:normAutofit fontScale="90000"/>
          </a:bodyPr>
          <a:lstStyle/>
          <a:p>
            <a:r>
              <a:rPr lang="en-GB" dirty="0" smtClean="0">
                <a:solidFill>
                  <a:schemeClr val="accent1">
                    <a:lumMod val="75000"/>
                  </a:schemeClr>
                </a:solidFill>
              </a:rPr>
              <a:t>Why even proportional Geiger detectors do not allow to measure the particle tracks in an easy way?</a:t>
            </a:r>
            <a:endParaRPr lang="en-GB" dirty="0">
              <a:solidFill>
                <a:schemeClr val="accent1">
                  <a:lumMod val="75000"/>
                </a:schemeClr>
              </a:solidFill>
            </a:endParaRPr>
          </a:p>
        </p:txBody>
      </p:sp>
      <p:sp>
        <p:nvSpPr>
          <p:cNvPr id="3" name="Slide Number Placeholder 2"/>
          <p:cNvSpPr>
            <a:spLocks noGrp="1"/>
          </p:cNvSpPr>
          <p:nvPr>
            <p:ph type="sldNum" sz="quarter" idx="12"/>
          </p:nvPr>
        </p:nvSpPr>
        <p:spPr/>
        <p:txBody>
          <a:bodyPr/>
          <a:lstStyle/>
          <a:p>
            <a:fld id="{B826E1C7-6187-480C-90CA-1CD5DBCDA97A}" type="slidenum">
              <a:rPr lang="en-GB" smtClean="0"/>
              <a:t>29</a:t>
            </a:fld>
            <a:endParaRPr lang="en-GB"/>
          </a:p>
        </p:txBody>
      </p:sp>
    </p:spTree>
    <p:extLst>
      <p:ext uri="{BB962C8B-B14F-4D97-AF65-F5344CB8AC3E}">
        <p14:creationId xmlns:p14="http://schemas.microsoft.com/office/powerpoint/2010/main" val="2404831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idx="4294967295"/>
          </p:nvPr>
        </p:nvSpPr>
        <p:spPr>
          <a:xfrm>
            <a:off x="2209800" y="3052641"/>
            <a:ext cx="7772400" cy="1470025"/>
          </a:xfrm>
        </p:spPr>
        <p:txBody>
          <a:bodyPr>
            <a:normAutofit fontScale="90000"/>
          </a:bodyPr>
          <a:lstStyle/>
          <a:p>
            <a:r>
              <a:rPr lang="en-US" altLang="en-US" sz="3600" dirty="0"/>
              <a:t>Modern detectors of photons and charged particles  can be classified into four main categories: vacuum, gaseous, liquid and solid–state.</a:t>
            </a:r>
            <a:r>
              <a:rPr lang="en-US" altLang="en-US" dirty="0" smtClean="0"/>
              <a:t> </a:t>
            </a:r>
          </a:p>
        </p:txBody>
      </p:sp>
      <p:sp>
        <p:nvSpPr>
          <p:cNvPr id="2" name="TextBox 1"/>
          <p:cNvSpPr txBox="1"/>
          <p:nvPr/>
        </p:nvSpPr>
        <p:spPr>
          <a:xfrm>
            <a:off x="4165600" y="1015354"/>
            <a:ext cx="3039678" cy="769441"/>
          </a:xfrm>
          <a:prstGeom prst="rect">
            <a:avLst/>
          </a:prstGeom>
          <a:noFill/>
        </p:spPr>
        <p:txBody>
          <a:bodyPr wrap="none" rtlCol="0">
            <a:spAutoFit/>
          </a:bodyPr>
          <a:lstStyle/>
          <a:p>
            <a:r>
              <a:rPr lang="en-GB" sz="4400" u="sng" dirty="0" smtClean="0">
                <a:solidFill>
                  <a:srgbClr val="0000FF"/>
                </a:solidFill>
              </a:rPr>
              <a:t>Introduction</a:t>
            </a:r>
            <a:endParaRPr lang="en-GB" sz="4400" u="sng" dirty="0">
              <a:solidFill>
                <a:srgbClr val="0000FF"/>
              </a:solidFill>
            </a:endParaRPr>
          </a:p>
        </p:txBody>
      </p:sp>
    </p:spTree>
    <p:extLst>
      <p:ext uri="{BB962C8B-B14F-4D97-AF65-F5344CB8AC3E}">
        <p14:creationId xmlns:p14="http://schemas.microsoft.com/office/powerpoint/2010/main" val="12147450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7439" y="1196831"/>
            <a:ext cx="7665396" cy="4877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42805" y="272150"/>
            <a:ext cx="9131667" cy="461665"/>
          </a:xfrm>
          <a:prstGeom prst="rect">
            <a:avLst/>
          </a:prstGeom>
          <a:noFill/>
        </p:spPr>
        <p:txBody>
          <a:bodyPr wrap="none" rtlCol="0">
            <a:spAutoFit/>
          </a:bodyPr>
          <a:lstStyle/>
          <a:p>
            <a:r>
              <a:rPr lang="en-GB" sz="2400" dirty="0">
                <a:solidFill>
                  <a:srgbClr val="00B0F0"/>
                </a:solidFill>
              </a:rPr>
              <a:t>T</a:t>
            </a:r>
            <a:r>
              <a:rPr lang="en-GB" sz="2400" dirty="0" smtClean="0">
                <a:solidFill>
                  <a:srgbClr val="00B0F0"/>
                </a:solidFill>
              </a:rPr>
              <a:t>he first version of proportional counters has not any imaging capability</a:t>
            </a:r>
            <a:endParaRPr lang="en-GB" sz="2400" dirty="0">
              <a:solidFill>
                <a:srgbClr val="00B0F0"/>
              </a:solidFill>
            </a:endParaRPr>
          </a:p>
        </p:txBody>
      </p:sp>
      <p:sp>
        <p:nvSpPr>
          <p:cNvPr id="4" name="TextBox 3"/>
          <p:cNvSpPr txBox="1"/>
          <p:nvPr/>
        </p:nvSpPr>
        <p:spPr>
          <a:xfrm>
            <a:off x="3764604" y="6352155"/>
            <a:ext cx="5920852" cy="369332"/>
          </a:xfrm>
          <a:prstGeom prst="rect">
            <a:avLst/>
          </a:prstGeom>
          <a:noFill/>
        </p:spPr>
        <p:txBody>
          <a:bodyPr wrap="none" rtlCol="0">
            <a:spAutoFit/>
          </a:bodyPr>
          <a:lstStyle/>
          <a:p>
            <a:r>
              <a:rPr lang="en-GB" dirty="0" smtClean="0">
                <a:solidFill>
                  <a:srgbClr val="C00000"/>
                </a:solidFill>
              </a:rPr>
              <a:t>(Later one-dimensional single wire counters were developed)</a:t>
            </a:r>
            <a:endParaRPr lang="en-GB" dirty="0">
              <a:solidFill>
                <a:srgbClr val="C00000"/>
              </a:solidFill>
            </a:endParaRPr>
          </a:p>
        </p:txBody>
      </p:sp>
      <p:sp>
        <p:nvSpPr>
          <p:cNvPr id="3" name="Slide Number Placeholder 2"/>
          <p:cNvSpPr>
            <a:spLocks noGrp="1"/>
          </p:cNvSpPr>
          <p:nvPr>
            <p:ph type="sldNum" sz="quarter" idx="12"/>
          </p:nvPr>
        </p:nvSpPr>
        <p:spPr/>
        <p:txBody>
          <a:bodyPr/>
          <a:lstStyle/>
          <a:p>
            <a:fld id="{B826E1C7-6187-480C-90CA-1CD5DBCDA97A}" type="slidenum">
              <a:rPr lang="en-GB" smtClean="0"/>
              <a:t>30</a:t>
            </a:fld>
            <a:endParaRPr lang="en-GB"/>
          </a:p>
        </p:txBody>
      </p:sp>
    </p:spTree>
    <p:extLst>
      <p:ext uri="{BB962C8B-B14F-4D97-AF65-F5344CB8AC3E}">
        <p14:creationId xmlns:p14="http://schemas.microsoft.com/office/powerpoint/2010/main" val="3355271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853947"/>
            <a:ext cx="9144000" cy="2387600"/>
          </a:xfrm>
        </p:spPr>
        <p:txBody>
          <a:bodyPr>
            <a:normAutofit fontScale="90000"/>
          </a:bodyPr>
          <a:lstStyle/>
          <a:p>
            <a:r>
              <a:rPr lang="en-GB" dirty="0">
                <a:solidFill>
                  <a:schemeClr val="accent1">
                    <a:lumMod val="75000"/>
                  </a:schemeClr>
                </a:solidFill>
              </a:rPr>
              <a:t>For this reason for several decades cloud </a:t>
            </a:r>
            <a:r>
              <a:rPr lang="en-GB" dirty="0" smtClean="0">
                <a:solidFill>
                  <a:schemeClr val="accent1">
                    <a:lumMod val="75000"/>
                  </a:schemeClr>
                </a:solidFill>
              </a:rPr>
              <a:t>chambers, </a:t>
            </a:r>
            <a:r>
              <a:rPr lang="en-GB" dirty="0">
                <a:solidFill>
                  <a:schemeClr val="accent1">
                    <a:lumMod val="75000"/>
                  </a:schemeClr>
                </a:solidFill>
              </a:rPr>
              <a:t>bubble </a:t>
            </a:r>
            <a:r>
              <a:rPr lang="en-GB" dirty="0" smtClean="0">
                <a:solidFill>
                  <a:schemeClr val="accent1">
                    <a:lumMod val="75000"/>
                  </a:schemeClr>
                </a:solidFill>
              </a:rPr>
              <a:t>chambers </a:t>
            </a:r>
            <a:r>
              <a:rPr lang="en-GB" dirty="0">
                <a:solidFill>
                  <a:schemeClr val="accent1">
                    <a:lumMod val="75000"/>
                  </a:schemeClr>
                </a:solidFill>
              </a:rPr>
              <a:t>and spark</a:t>
            </a:r>
            <a:br>
              <a:rPr lang="en-GB" dirty="0">
                <a:solidFill>
                  <a:schemeClr val="accent1">
                    <a:lumMod val="75000"/>
                  </a:schemeClr>
                </a:solidFill>
              </a:rPr>
            </a:br>
            <a:r>
              <a:rPr lang="en-GB" dirty="0" smtClean="0">
                <a:solidFill>
                  <a:schemeClr val="accent1">
                    <a:lumMod val="75000"/>
                  </a:schemeClr>
                </a:solidFill>
              </a:rPr>
              <a:t>counters were mostly used in various experiments</a:t>
            </a:r>
            <a:r>
              <a:rPr lang="en-GB" dirty="0"/>
              <a:t/>
            </a:r>
            <a:br>
              <a:rPr lang="en-GB" dirty="0"/>
            </a:br>
            <a:endParaRPr lang="en-GB" dirty="0"/>
          </a:p>
        </p:txBody>
      </p:sp>
      <p:sp>
        <p:nvSpPr>
          <p:cNvPr id="3" name="Slide Number Placeholder 2"/>
          <p:cNvSpPr>
            <a:spLocks noGrp="1"/>
          </p:cNvSpPr>
          <p:nvPr>
            <p:ph type="sldNum" sz="quarter" idx="12"/>
          </p:nvPr>
        </p:nvSpPr>
        <p:spPr/>
        <p:txBody>
          <a:bodyPr/>
          <a:lstStyle/>
          <a:p>
            <a:fld id="{B826E1C7-6187-480C-90CA-1CD5DBCDA97A}" type="slidenum">
              <a:rPr lang="en-GB" smtClean="0"/>
              <a:t>31</a:t>
            </a:fld>
            <a:endParaRPr lang="en-GB"/>
          </a:p>
        </p:txBody>
      </p:sp>
    </p:spTree>
    <p:extLst>
      <p:ext uri="{BB962C8B-B14F-4D97-AF65-F5344CB8AC3E}">
        <p14:creationId xmlns:p14="http://schemas.microsoft.com/office/powerpoint/2010/main" val="3295313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3040" y="-147745"/>
            <a:ext cx="9144000" cy="1575915"/>
          </a:xfrm>
        </p:spPr>
        <p:txBody>
          <a:bodyPr/>
          <a:lstStyle/>
          <a:p>
            <a:r>
              <a:rPr lang="en-GB" dirty="0" smtClean="0">
                <a:solidFill>
                  <a:schemeClr val="accent1">
                    <a:lumMod val="75000"/>
                  </a:schemeClr>
                </a:solidFill>
              </a:rPr>
              <a:t>Tracks imaging device</a:t>
            </a:r>
            <a:endParaRPr lang="en-GB" dirty="0">
              <a:solidFill>
                <a:schemeClr val="accent1">
                  <a:lumMod val="75000"/>
                </a:schemeClr>
              </a:solidFill>
            </a:endParaRPr>
          </a:p>
        </p:txBody>
      </p:sp>
      <p:pic>
        <p:nvPicPr>
          <p:cNvPr id="2050" name="Picture 2" descr="A diagram of Wilson's appar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893267"/>
            <a:ext cx="6087191" cy="452191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TR Wil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0109" y="445664"/>
            <a:ext cx="2095500" cy="29622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000051" y="3891046"/>
            <a:ext cx="1350050" cy="1077218"/>
          </a:xfrm>
          <a:prstGeom prst="rect">
            <a:avLst/>
          </a:prstGeom>
          <a:noFill/>
        </p:spPr>
        <p:txBody>
          <a:bodyPr wrap="none" rtlCol="0">
            <a:spAutoFit/>
          </a:bodyPr>
          <a:lstStyle/>
          <a:p>
            <a:pPr algn="ctr"/>
            <a:r>
              <a:rPr lang="en-GB" sz="2800" dirty="0" smtClean="0">
                <a:solidFill>
                  <a:srgbClr val="00B0F0"/>
                </a:solidFill>
              </a:rPr>
              <a:t>Wilson</a:t>
            </a:r>
          </a:p>
          <a:p>
            <a:pPr algn="ctr"/>
            <a:r>
              <a:rPr lang="en-GB" sz="3600" dirty="0" smtClean="0">
                <a:solidFill>
                  <a:srgbClr val="00B0F0"/>
                </a:solidFill>
              </a:rPr>
              <a:t>~1911</a:t>
            </a:r>
            <a:endParaRPr lang="en-GB" sz="3600" dirty="0">
              <a:solidFill>
                <a:srgbClr val="00B0F0"/>
              </a:solidFill>
            </a:endParaRPr>
          </a:p>
        </p:txBody>
      </p:sp>
      <p:sp>
        <p:nvSpPr>
          <p:cNvPr id="4" name="Slide Number Placeholder 3"/>
          <p:cNvSpPr>
            <a:spLocks noGrp="1"/>
          </p:cNvSpPr>
          <p:nvPr>
            <p:ph type="sldNum" sz="quarter" idx="12"/>
          </p:nvPr>
        </p:nvSpPr>
        <p:spPr/>
        <p:txBody>
          <a:bodyPr/>
          <a:lstStyle/>
          <a:p>
            <a:fld id="{B826E1C7-6187-480C-90CA-1CD5DBCDA97A}" type="slidenum">
              <a:rPr lang="en-GB" smtClean="0"/>
              <a:t>32</a:t>
            </a:fld>
            <a:endParaRPr lang="en-GB"/>
          </a:p>
        </p:txBody>
      </p:sp>
    </p:spTree>
    <p:extLst>
      <p:ext uri="{BB962C8B-B14F-4D97-AF65-F5344CB8AC3E}">
        <p14:creationId xmlns:p14="http://schemas.microsoft.com/office/powerpoint/2010/main" val="2664206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08355"/>
            <a:ext cx="9144000" cy="2387600"/>
          </a:xfrm>
        </p:spPr>
        <p:txBody>
          <a:bodyPr>
            <a:normAutofit/>
          </a:bodyPr>
          <a:lstStyle/>
          <a:p>
            <a:r>
              <a:rPr lang="en-GB" sz="4400" dirty="0" smtClean="0">
                <a:solidFill>
                  <a:schemeClr val="accent1">
                    <a:lumMod val="50000"/>
                  </a:schemeClr>
                </a:solidFill>
              </a:rPr>
              <a:t>Images obtained with Wilson chamber</a:t>
            </a:r>
            <a:endParaRPr lang="en-GB" sz="4400" dirty="0">
              <a:solidFill>
                <a:schemeClr val="accent1">
                  <a:lumMod val="50000"/>
                </a:schemeClr>
              </a:solidFill>
            </a:endParaRPr>
          </a:p>
        </p:txBody>
      </p:sp>
      <p:pic>
        <p:nvPicPr>
          <p:cNvPr id="2050" name="Picture 2" descr="http://www.fromquarkstoquasars.com/wp-content/uploads/2015/03/radi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598" y="2526810"/>
            <a:ext cx="4800600" cy="32670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oud cha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1805" y="2587925"/>
            <a:ext cx="3990820" cy="32059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E79CAA4-72F1-41F7-B2BB-8E823E6705AA}" type="slidenum">
              <a:rPr lang="en-GB" smtClean="0"/>
              <a:t>33</a:t>
            </a:fld>
            <a:endParaRPr lang="en-GB" dirty="0"/>
          </a:p>
        </p:txBody>
      </p:sp>
    </p:spTree>
    <p:extLst>
      <p:ext uri="{BB962C8B-B14F-4D97-AF65-F5344CB8AC3E}">
        <p14:creationId xmlns:p14="http://schemas.microsoft.com/office/powerpoint/2010/main" val="1166528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08713"/>
            <a:ext cx="9144000" cy="2387600"/>
          </a:xfrm>
        </p:spPr>
        <p:txBody>
          <a:bodyPr/>
          <a:lstStyle/>
          <a:p>
            <a:r>
              <a:rPr lang="en-GB" dirty="0" smtClean="0">
                <a:solidFill>
                  <a:schemeClr val="accent1">
                    <a:lumMod val="75000"/>
                  </a:schemeClr>
                </a:solidFill>
              </a:rPr>
              <a:t>Home-made cloud chamber</a:t>
            </a:r>
            <a:br>
              <a:rPr lang="en-GB" dirty="0" smtClean="0">
                <a:solidFill>
                  <a:schemeClr val="accent1">
                    <a:lumMod val="75000"/>
                  </a:schemeClr>
                </a:solidFill>
              </a:rPr>
            </a:br>
            <a:r>
              <a:rPr lang="en-GB" sz="3200" dirty="0" smtClean="0"/>
              <a:t>(you can make it yourself)</a:t>
            </a:r>
            <a:endParaRPr lang="en-GB" sz="3200" dirty="0"/>
          </a:p>
        </p:txBody>
      </p:sp>
      <p:pic>
        <p:nvPicPr>
          <p:cNvPr id="3074" name="Picture 2" descr="http://www.amnh.org/education/resources/rfl/web/einsteinguide/activities/images/cloud_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296" y="3436493"/>
            <a:ext cx="456247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njsas.org/projects/atoms/cloud_chamber/images/cloud_ch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2189" y="3362363"/>
            <a:ext cx="3457575" cy="22764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B826E1C7-6187-480C-90CA-1CD5DBCDA97A}" type="slidenum">
              <a:rPr lang="en-GB" smtClean="0"/>
              <a:t>34</a:t>
            </a:fld>
            <a:endParaRPr lang="en-GB"/>
          </a:p>
        </p:txBody>
      </p:sp>
    </p:spTree>
    <p:extLst>
      <p:ext uri="{BB962C8B-B14F-4D97-AF65-F5344CB8AC3E}">
        <p14:creationId xmlns:p14="http://schemas.microsoft.com/office/powerpoint/2010/main" val="1838671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21883"/>
          </a:xfrm>
        </p:spPr>
        <p:txBody>
          <a:bodyPr>
            <a:normAutofit fontScale="90000"/>
          </a:bodyPr>
          <a:lstStyle/>
          <a:p>
            <a:r>
              <a:rPr lang="en-GB" sz="4400" dirty="0" smtClean="0">
                <a:solidFill>
                  <a:srgbClr val="C00000"/>
                </a:solidFill>
              </a:rPr>
              <a:t>At the beginning of 30th last century another electron amplifier appear-PMT</a:t>
            </a:r>
            <a:endParaRPr lang="en-GB" sz="4400" dirty="0">
              <a:solidFill>
                <a:srgbClr val="C00000"/>
              </a:solidFill>
            </a:endParaRPr>
          </a:p>
        </p:txBody>
      </p:sp>
      <p:sp>
        <p:nvSpPr>
          <p:cNvPr id="3" name="Subtitle 2"/>
          <p:cNvSpPr>
            <a:spLocks noGrp="1"/>
          </p:cNvSpPr>
          <p:nvPr>
            <p:ph type="subTitle" idx="1"/>
          </p:nvPr>
        </p:nvSpPr>
        <p:spPr>
          <a:xfrm>
            <a:off x="1346200" y="6205415"/>
            <a:ext cx="9144000" cy="1099166"/>
          </a:xfrm>
        </p:spPr>
        <p:txBody>
          <a:bodyPr/>
          <a:lstStyle/>
          <a:p>
            <a:r>
              <a:rPr lang="en-GB" dirty="0" smtClean="0"/>
              <a:t>PMT is </a:t>
            </a:r>
            <a:r>
              <a:rPr lang="en-GB" dirty="0" smtClean="0"/>
              <a:t>a great </a:t>
            </a:r>
            <a:r>
              <a:rPr lang="en-GB" dirty="0" smtClean="0"/>
              <a:t>device, but was is not a </a:t>
            </a:r>
            <a:r>
              <a:rPr lang="en-GB" dirty="0" smtClean="0"/>
              <a:t>position- </a:t>
            </a:r>
            <a:r>
              <a:rPr lang="en-GB" dirty="0" smtClean="0"/>
              <a:t>sensitive</a:t>
            </a:r>
            <a:endParaRPr lang="en-GB" dirty="0"/>
          </a:p>
        </p:txBody>
      </p:sp>
      <p:pic>
        <p:nvPicPr>
          <p:cNvPr id="5" name="Picture 8"/>
          <p:cNvPicPr>
            <a:picLocks noChangeAspect="1" noChangeArrowheads="1"/>
          </p:cNvPicPr>
          <p:nvPr/>
        </p:nvPicPr>
        <p:blipFill>
          <a:blip r:embed="rId2" cstate="print"/>
          <a:srcRect/>
          <a:stretch>
            <a:fillRect/>
          </a:stretch>
        </p:blipFill>
        <p:spPr bwMode="auto">
          <a:xfrm>
            <a:off x="5384176" y="2246075"/>
            <a:ext cx="4285343" cy="3216877"/>
          </a:xfrm>
          <a:prstGeom prst="rect">
            <a:avLst/>
          </a:prstGeom>
          <a:noFill/>
          <a:ln w="9525">
            <a:noFill/>
            <a:miter lim="800000"/>
            <a:headEnd/>
            <a:tailEnd/>
          </a:ln>
        </p:spPr>
      </p:pic>
      <p:pic>
        <p:nvPicPr>
          <p:cNvPr id="6146" name="Picture 2" descr="Zvorykin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188" y="2066605"/>
            <a:ext cx="2381250" cy="31623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16369" y="5400432"/>
            <a:ext cx="1219200" cy="369332"/>
          </a:xfrm>
          <a:prstGeom prst="rect">
            <a:avLst/>
          </a:prstGeom>
          <a:noFill/>
        </p:spPr>
        <p:txBody>
          <a:bodyPr wrap="square" rtlCol="0">
            <a:spAutoFit/>
          </a:bodyPr>
          <a:lstStyle/>
          <a:p>
            <a:r>
              <a:rPr lang="en-GB" dirty="0" err="1" smtClean="0">
                <a:solidFill>
                  <a:schemeClr val="accent1">
                    <a:lumMod val="50000"/>
                  </a:schemeClr>
                </a:solidFill>
              </a:rPr>
              <a:t>Zvorykin</a:t>
            </a:r>
            <a:endParaRPr lang="en-GB" dirty="0">
              <a:solidFill>
                <a:schemeClr val="accent1">
                  <a:lumMod val="50000"/>
                </a:schemeClr>
              </a:solidFill>
            </a:endParaRPr>
          </a:p>
        </p:txBody>
      </p:sp>
    </p:spTree>
    <p:extLst>
      <p:ext uri="{BB962C8B-B14F-4D97-AF65-F5344CB8AC3E}">
        <p14:creationId xmlns:p14="http://schemas.microsoft.com/office/powerpoint/2010/main" val="695797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3522" y="314946"/>
            <a:ext cx="9144000" cy="1620837"/>
          </a:xfrm>
        </p:spPr>
        <p:txBody>
          <a:bodyPr/>
          <a:lstStyle/>
          <a:p>
            <a:r>
              <a:rPr lang="en-GB" dirty="0" smtClean="0">
                <a:solidFill>
                  <a:schemeClr val="accent1">
                    <a:lumMod val="75000"/>
                  </a:schemeClr>
                </a:solidFill>
              </a:rPr>
              <a:t>Bubble chamber (1952)</a:t>
            </a:r>
            <a:endParaRPr lang="en-GB" dirty="0">
              <a:solidFill>
                <a:schemeClr val="accent1">
                  <a:lumMod val="75000"/>
                </a:schemeClr>
              </a:solidFill>
            </a:endParaRPr>
          </a:p>
        </p:txBody>
      </p:sp>
      <p:pic>
        <p:nvPicPr>
          <p:cNvPr id="5122" name="Picture 2" descr="https://upload.wikimedia.org/wikipedia/commons/thumb/b/b8/Bubble-chamber.svg/225px-Bubble-chamber.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63" y="2380192"/>
            <a:ext cx="2928165" cy="389120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onald Glas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2637" y="501049"/>
            <a:ext cx="20955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upload.wikimedia.org/wikipedia/commons/thumb/3/3d/BubbleChamber-fnal.jpg/220px-BubbleChamber-f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1647" y="3454150"/>
            <a:ext cx="2095500" cy="279082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Image result for images of bubble chamber"/>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images of bubble chamber"/>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6" name="Picture 8" descr="http://themadscientists.files.wordpress.com/2011/11/84-0329cn-hr.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2900" y="2803598"/>
            <a:ext cx="4613274" cy="2990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573982" y="3044751"/>
            <a:ext cx="713657" cy="338554"/>
          </a:xfrm>
          <a:prstGeom prst="rect">
            <a:avLst/>
          </a:prstGeom>
          <a:noFill/>
        </p:spPr>
        <p:txBody>
          <a:bodyPr wrap="none" rtlCol="0">
            <a:spAutoFit/>
          </a:bodyPr>
          <a:lstStyle/>
          <a:p>
            <a:r>
              <a:rPr lang="en-GB" sz="1600" dirty="0" smtClean="0"/>
              <a:t>Glaser</a:t>
            </a:r>
            <a:endParaRPr lang="en-GB" sz="1600" dirty="0"/>
          </a:p>
        </p:txBody>
      </p:sp>
      <p:sp>
        <p:nvSpPr>
          <p:cNvPr id="6" name="Slide Number Placeholder 5"/>
          <p:cNvSpPr>
            <a:spLocks noGrp="1"/>
          </p:cNvSpPr>
          <p:nvPr>
            <p:ph type="sldNum" sz="quarter" idx="12"/>
          </p:nvPr>
        </p:nvSpPr>
        <p:spPr/>
        <p:txBody>
          <a:bodyPr/>
          <a:lstStyle/>
          <a:p>
            <a:fld id="{B826E1C7-6187-480C-90CA-1CD5DBCDA97A}" type="slidenum">
              <a:rPr lang="en-GB" smtClean="0"/>
              <a:t>36</a:t>
            </a:fld>
            <a:endParaRPr lang="en-GB"/>
          </a:p>
        </p:txBody>
      </p:sp>
      <p:sp>
        <p:nvSpPr>
          <p:cNvPr id="7" name="TextBox 6"/>
          <p:cNvSpPr txBox="1"/>
          <p:nvPr/>
        </p:nvSpPr>
        <p:spPr>
          <a:xfrm>
            <a:off x="4931508" y="6244975"/>
            <a:ext cx="2725361" cy="369332"/>
          </a:xfrm>
          <a:prstGeom prst="rect">
            <a:avLst/>
          </a:prstGeom>
          <a:noFill/>
        </p:spPr>
        <p:txBody>
          <a:bodyPr wrap="none" rtlCol="0">
            <a:spAutoFit/>
          </a:bodyPr>
          <a:lstStyle/>
          <a:p>
            <a:r>
              <a:rPr lang="en-GB" dirty="0"/>
              <a:t>m</a:t>
            </a:r>
            <a:r>
              <a:rPr lang="en-GB" dirty="0" smtClean="0"/>
              <a:t>ost </a:t>
            </a:r>
            <a:r>
              <a:rPr lang="en-GB" dirty="0"/>
              <a:t>often </a:t>
            </a:r>
            <a:r>
              <a:rPr lang="en-GB" dirty="0">
                <a:hlinkClick r:id="rId7" tooltip="Liquid hydrogen"/>
              </a:rPr>
              <a:t>liquid hydrogen</a:t>
            </a:r>
            <a:endParaRPr lang="en-GB" dirty="0"/>
          </a:p>
        </p:txBody>
      </p:sp>
    </p:spTree>
    <p:extLst>
      <p:ext uri="{BB962C8B-B14F-4D97-AF65-F5344CB8AC3E}">
        <p14:creationId xmlns:p14="http://schemas.microsoft.com/office/powerpoint/2010/main" val="610057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65552"/>
            <a:ext cx="9144000" cy="2387600"/>
          </a:xfrm>
        </p:spPr>
        <p:txBody>
          <a:bodyPr>
            <a:normAutofit/>
          </a:bodyPr>
          <a:lstStyle/>
          <a:p>
            <a:r>
              <a:rPr lang="en-GB" sz="4800" dirty="0" smtClean="0">
                <a:solidFill>
                  <a:srgbClr val="C00000"/>
                </a:solidFill>
              </a:rPr>
              <a:t>Single spark counters</a:t>
            </a:r>
            <a:br>
              <a:rPr lang="en-GB" sz="4800" dirty="0" smtClean="0">
                <a:solidFill>
                  <a:srgbClr val="C00000"/>
                </a:solidFill>
              </a:rPr>
            </a:br>
            <a:r>
              <a:rPr lang="en-GB" sz="1600" dirty="0" smtClean="0"/>
              <a:t>(spark and streamer chambers were </a:t>
            </a:r>
            <a:r>
              <a:rPr lang="en-GB" sz="1600" dirty="0"/>
              <a:t>most widely used as research tools from the 1930s to the </a:t>
            </a:r>
            <a:r>
              <a:rPr lang="en-GB" sz="1600" dirty="0" smtClean="0"/>
              <a:t>1960s)</a:t>
            </a:r>
            <a:endParaRPr lang="en-GB" sz="1600" dirty="0">
              <a:solidFill>
                <a:srgbClr val="C00000"/>
              </a:solidFill>
            </a:endParaRPr>
          </a:p>
        </p:txBody>
      </p:sp>
      <p:pic>
        <p:nvPicPr>
          <p:cNvPr id="4" name="Picture 3"/>
          <p:cNvPicPr>
            <a:picLocks noChangeAspect="1"/>
          </p:cNvPicPr>
          <p:nvPr/>
        </p:nvPicPr>
        <p:blipFill>
          <a:blip r:embed="rId2"/>
          <a:stretch>
            <a:fillRect/>
          </a:stretch>
        </p:blipFill>
        <p:spPr>
          <a:xfrm>
            <a:off x="1966760" y="1317871"/>
            <a:ext cx="7287925" cy="1934308"/>
          </a:xfrm>
          <a:prstGeom prst="rect">
            <a:avLst/>
          </a:prstGeom>
        </p:spPr>
      </p:pic>
      <p:pic>
        <p:nvPicPr>
          <p:cNvPr id="5" name="Picture 4"/>
          <p:cNvPicPr>
            <a:picLocks noChangeAspect="1"/>
          </p:cNvPicPr>
          <p:nvPr/>
        </p:nvPicPr>
        <p:blipFill>
          <a:blip r:embed="rId3"/>
          <a:stretch>
            <a:fillRect/>
          </a:stretch>
        </p:blipFill>
        <p:spPr>
          <a:xfrm>
            <a:off x="6213008" y="3200598"/>
            <a:ext cx="5550156" cy="3619757"/>
          </a:xfrm>
          <a:prstGeom prst="rect">
            <a:avLst/>
          </a:prstGeom>
        </p:spPr>
      </p:pic>
      <p:sp>
        <p:nvSpPr>
          <p:cNvPr id="6" name="Slide Number Placeholder 5"/>
          <p:cNvSpPr>
            <a:spLocks noGrp="1"/>
          </p:cNvSpPr>
          <p:nvPr>
            <p:ph type="sldNum" sz="quarter" idx="12"/>
          </p:nvPr>
        </p:nvSpPr>
        <p:spPr/>
        <p:txBody>
          <a:bodyPr/>
          <a:lstStyle/>
          <a:p>
            <a:fld id="{6E79CAA4-72F1-41F7-B2BB-8E823E6705AA}" type="slidenum">
              <a:rPr lang="en-GB" smtClean="0"/>
              <a:t>37</a:t>
            </a:fld>
            <a:endParaRPr lang="en-GB"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171" y="3803983"/>
            <a:ext cx="3886908" cy="2457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392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20960" y="4506742"/>
            <a:ext cx="4636397" cy="1655762"/>
          </a:xfrm>
        </p:spPr>
        <p:txBody>
          <a:bodyPr>
            <a:normAutofit/>
          </a:bodyPr>
          <a:lstStyle/>
          <a:p>
            <a:r>
              <a:rPr lang="en-GB" sz="1800" dirty="0" smtClean="0"/>
              <a:t>Later there were attempts to introduce </a:t>
            </a:r>
            <a:r>
              <a:rPr lang="en-GB" sz="1800" dirty="0" smtClean="0">
                <a:solidFill>
                  <a:srgbClr val="800080"/>
                </a:solidFill>
              </a:rPr>
              <a:t>electronic</a:t>
            </a:r>
            <a:r>
              <a:rPr lang="en-GB" sz="1800" dirty="0" smtClean="0"/>
              <a:t> readouts</a:t>
            </a:r>
            <a:endParaRPr lang="en-GB" sz="1800" dirty="0"/>
          </a:p>
        </p:txBody>
      </p:sp>
      <p:pic>
        <p:nvPicPr>
          <p:cNvPr id="5" name="Picture 2" descr="A spark chamb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5661" y="4417463"/>
            <a:ext cx="3114675" cy="205740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6E79CAA4-72F1-41F7-B2BB-8E823E6705AA}" type="slidenum">
              <a:rPr lang="en-GB" smtClean="0"/>
              <a:t>38</a:t>
            </a:fld>
            <a:endParaRPr lang="en-GB"/>
          </a:p>
        </p:txBody>
      </p:sp>
      <p:pic>
        <p:nvPicPr>
          <p:cNvPr id="102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 y="599144"/>
            <a:ext cx="4108739" cy="299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www.ep.ph.bham.ac.uk/general/outreach/SparkChamber/img/sparkdiagram4.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2113" y="609514"/>
            <a:ext cx="3243742" cy="27173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olfhartindustries.com/metast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807" y="4275638"/>
            <a:ext cx="2237429" cy="20518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52153" y="301557"/>
            <a:ext cx="3692101" cy="523220"/>
          </a:xfrm>
          <a:prstGeom prst="rect">
            <a:avLst/>
          </a:prstGeom>
          <a:noFill/>
        </p:spPr>
        <p:txBody>
          <a:bodyPr wrap="none" rtlCol="0">
            <a:spAutoFit/>
          </a:bodyPr>
          <a:lstStyle/>
          <a:p>
            <a:r>
              <a:rPr lang="en-GB" sz="2800" dirty="0" smtClean="0">
                <a:solidFill>
                  <a:srgbClr val="FF0000"/>
                </a:solidFill>
              </a:rPr>
              <a:t>Stacks of spark counters</a:t>
            </a:r>
          </a:p>
        </p:txBody>
      </p:sp>
      <p:sp>
        <p:nvSpPr>
          <p:cNvPr id="2" name="TextBox 1"/>
          <p:cNvSpPr txBox="1"/>
          <p:nvPr/>
        </p:nvSpPr>
        <p:spPr>
          <a:xfrm>
            <a:off x="4309329" y="1536965"/>
            <a:ext cx="3171125" cy="1200329"/>
          </a:xfrm>
          <a:prstGeom prst="rect">
            <a:avLst/>
          </a:prstGeom>
          <a:noFill/>
        </p:spPr>
        <p:txBody>
          <a:bodyPr wrap="none" rtlCol="0">
            <a:spAutoFit/>
          </a:bodyPr>
          <a:lstStyle/>
          <a:p>
            <a:r>
              <a:rPr lang="en-GB" dirty="0"/>
              <a:t>The most common way of </a:t>
            </a:r>
            <a:r>
              <a:rPr lang="en-GB" dirty="0" smtClean="0"/>
              <a:t>track</a:t>
            </a:r>
          </a:p>
          <a:p>
            <a:r>
              <a:rPr lang="en-GB" dirty="0" smtClean="0"/>
              <a:t> </a:t>
            </a:r>
            <a:r>
              <a:rPr lang="en-GB" dirty="0"/>
              <a:t>detection was the </a:t>
            </a:r>
            <a:r>
              <a:rPr lang="en-GB" dirty="0" smtClean="0"/>
              <a:t>photography</a:t>
            </a:r>
          </a:p>
          <a:p>
            <a:r>
              <a:rPr lang="en-GB" dirty="0" smtClean="0"/>
              <a:t> </a:t>
            </a:r>
            <a:r>
              <a:rPr lang="en-GB" dirty="0"/>
              <a:t>of sparks.</a:t>
            </a:r>
          </a:p>
          <a:p>
            <a:endParaRPr lang="en-GB" dirty="0"/>
          </a:p>
        </p:txBody>
      </p:sp>
    </p:spTree>
    <p:extLst>
      <p:ext uri="{BB962C8B-B14F-4D97-AF65-F5344CB8AC3E}">
        <p14:creationId xmlns:p14="http://schemas.microsoft.com/office/powerpoint/2010/main" val="25629791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l"/>
            <a:r>
              <a:rPr lang="en-GB" sz="4000" dirty="0" smtClean="0">
                <a:solidFill>
                  <a:schemeClr val="accent1">
                    <a:lumMod val="50000"/>
                  </a:schemeClr>
                </a:solidFill>
              </a:rPr>
              <a:t>The main drawbacks of </a:t>
            </a:r>
            <a:r>
              <a:rPr lang="en-GB" sz="4000" dirty="0" smtClean="0">
                <a:solidFill>
                  <a:srgbClr val="00B0F0"/>
                </a:solidFill>
              </a:rPr>
              <a:t>cloud, bubbler and spark chambers-</a:t>
            </a:r>
            <a:r>
              <a:rPr lang="en-GB" sz="4000" dirty="0" smtClean="0">
                <a:solidFill>
                  <a:schemeClr val="accent1">
                    <a:lumMod val="50000"/>
                  </a:schemeClr>
                </a:solidFill>
              </a:rPr>
              <a:t/>
            </a:r>
            <a:br>
              <a:rPr lang="en-GB" sz="4000" dirty="0" smtClean="0">
                <a:solidFill>
                  <a:schemeClr val="accent1">
                    <a:lumMod val="50000"/>
                  </a:schemeClr>
                </a:solidFill>
              </a:rPr>
            </a:br>
            <a:r>
              <a:rPr lang="en-GB" sz="4000" dirty="0" smtClean="0">
                <a:solidFill>
                  <a:schemeClr val="accent1">
                    <a:lumMod val="50000"/>
                  </a:schemeClr>
                </a:solidFill>
              </a:rPr>
              <a:t>low repetition rate of detection.</a:t>
            </a:r>
            <a:br>
              <a:rPr lang="en-GB" sz="4000" dirty="0" smtClean="0">
                <a:solidFill>
                  <a:schemeClr val="accent1">
                    <a:lumMod val="50000"/>
                  </a:schemeClr>
                </a:solidFill>
              </a:rPr>
            </a:br>
            <a:r>
              <a:rPr lang="en-GB" sz="4000" dirty="0" smtClean="0">
                <a:solidFill>
                  <a:schemeClr val="accent1">
                    <a:lumMod val="50000"/>
                  </a:schemeClr>
                </a:solidFill>
              </a:rPr>
              <a:t>Moreover, </a:t>
            </a:r>
            <a:r>
              <a:rPr lang="en-GB" sz="4000" dirty="0" smtClean="0">
                <a:solidFill>
                  <a:srgbClr val="00B0F0"/>
                </a:solidFill>
              </a:rPr>
              <a:t>spark chambers </a:t>
            </a:r>
            <a:r>
              <a:rPr lang="en-GB" sz="4000" dirty="0" smtClean="0">
                <a:solidFill>
                  <a:schemeClr val="accent1">
                    <a:lumMod val="50000"/>
                  </a:schemeClr>
                </a:solidFill>
              </a:rPr>
              <a:t>could not detect simultaneously many events</a:t>
            </a:r>
            <a:endParaRPr lang="en-GB" sz="4000" dirty="0">
              <a:solidFill>
                <a:schemeClr val="accent1">
                  <a:lumMod val="50000"/>
                </a:schemeClr>
              </a:solidFill>
            </a:endParaRPr>
          </a:p>
        </p:txBody>
      </p:sp>
      <p:sp>
        <p:nvSpPr>
          <p:cNvPr id="3" name="Subtitle 2"/>
          <p:cNvSpPr>
            <a:spLocks noGrp="1"/>
          </p:cNvSpPr>
          <p:nvPr>
            <p:ph type="subTitle" idx="1"/>
          </p:nvPr>
        </p:nvSpPr>
        <p:spPr>
          <a:xfrm>
            <a:off x="1524000" y="4214902"/>
            <a:ext cx="9144000" cy="1655762"/>
          </a:xfrm>
        </p:spPr>
        <p:txBody>
          <a:bodyPr/>
          <a:lstStyle/>
          <a:p>
            <a:r>
              <a:rPr lang="en-GB" dirty="0" smtClean="0"/>
              <a:t> </a:t>
            </a:r>
            <a:r>
              <a:rPr lang="en-GB" dirty="0" smtClean="0">
                <a:solidFill>
                  <a:srgbClr val="C00000"/>
                </a:solidFill>
              </a:rPr>
              <a:t>In one word: these detectors did not fit growing requirements of high-energy physics experiments and new applications</a:t>
            </a:r>
            <a:endParaRPr lang="en-GB" dirty="0">
              <a:solidFill>
                <a:srgbClr val="C00000"/>
              </a:solidFill>
            </a:endParaRPr>
          </a:p>
        </p:txBody>
      </p:sp>
      <p:sp>
        <p:nvSpPr>
          <p:cNvPr id="4" name="Slide Number Placeholder 3"/>
          <p:cNvSpPr>
            <a:spLocks noGrp="1"/>
          </p:cNvSpPr>
          <p:nvPr>
            <p:ph type="sldNum" sz="quarter" idx="12"/>
          </p:nvPr>
        </p:nvSpPr>
        <p:spPr/>
        <p:txBody>
          <a:bodyPr/>
          <a:lstStyle/>
          <a:p>
            <a:fld id="{B826E1C7-6187-480C-90CA-1CD5DBCDA97A}" type="slidenum">
              <a:rPr lang="en-GB" smtClean="0"/>
              <a:t>39</a:t>
            </a:fld>
            <a:endParaRPr lang="en-GB"/>
          </a:p>
        </p:txBody>
      </p:sp>
    </p:spTree>
    <p:extLst>
      <p:ext uri="{BB962C8B-B14F-4D97-AF65-F5344CB8AC3E}">
        <p14:creationId xmlns:p14="http://schemas.microsoft.com/office/powerpoint/2010/main" val="2131809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ctrTitle" idx="4294967295"/>
          </p:nvPr>
        </p:nvSpPr>
        <p:spPr>
          <a:xfrm>
            <a:off x="2209800" y="2130426"/>
            <a:ext cx="7772400" cy="1470025"/>
          </a:xfrm>
        </p:spPr>
        <p:txBody>
          <a:bodyPr/>
          <a:lstStyle/>
          <a:p>
            <a:pPr eaLnBrk="1" hangingPunct="1"/>
            <a:r>
              <a:rPr lang="en-US" altLang="en-US" dirty="0" smtClean="0">
                <a:solidFill>
                  <a:srgbClr val="0066FF"/>
                </a:solidFill>
              </a:rPr>
              <a:t>Images  of the most advanced detectors</a:t>
            </a:r>
          </a:p>
        </p:txBody>
      </p:sp>
      <p:sp>
        <p:nvSpPr>
          <p:cNvPr id="143363" name="Rectangle 3"/>
          <p:cNvSpPr>
            <a:spLocks noGrp="1" noChangeArrowheads="1"/>
          </p:cNvSpPr>
          <p:nvPr>
            <p:ph type="subTitle" idx="4294967295"/>
          </p:nvPr>
        </p:nvSpPr>
        <p:spPr>
          <a:xfrm>
            <a:off x="2895600" y="3886200"/>
            <a:ext cx="6400800" cy="1752600"/>
          </a:xfrm>
        </p:spPr>
        <p:txBody>
          <a:bodyPr/>
          <a:lstStyle/>
          <a:p>
            <a:pPr marL="0" indent="0" algn="ctr">
              <a:buNone/>
            </a:pPr>
            <a:endParaRPr lang="en-US" altLang="en-US" dirty="0" smtClean="0"/>
          </a:p>
        </p:txBody>
      </p:sp>
    </p:spTree>
    <p:extLst>
      <p:ext uri="{BB962C8B-B14F-4D97-AF65-F5344CB8AC3E}">
        <p14:creationId xmlns:p14="http://schemas.microsoft.com/office/powerpoint/2010/main" val="4029275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7150" y="3046413"/>
            <a:ext cx="7429500" cy="2387600"/>
          </a:xfrm>
        </p:spPr>
        <p:txBody>
          <a:bodyPr>
            <a:noAutofit/>
          </a:bodyPr>
          <a:lstStyle/>
          <a:p>
            <a:pPr algn="l"/>
            <a:r>
              <a:rPr lang="en-GB" sz="4400" dirty="0" smtClean="0">
                <a:solidFill>
                  <a:srgbClr val="C00000"/>
                </a:solidFill>
              </a:rPr>
              <a:t>MWPC was the </a:t>
            </a:r>
            <a:r>
              <a:rPr lang="en-GB" sz="4400" u="sng" dirty="0" smtClean="0">
                <a:solidFill>
                  <a:srgbClr val="C00000"/>
                </a:solidFill>
              </a:rPr>
              <a:t>first</a:t>
            </a:r>
            <a:r>
              <a:rPr lang="en-GB" sz="4400" dirty="0" smtClean="0">
                <a:solidFill>
                  <a:srgbClr val="C00000"/>
                </a:solidFill>
              </a:rPr>
              <a:t> high speed imaging electronic detectors capable recording continuously and simultaneously many particles or photons</a:t>
            </a:r>
            <a:endParaRPr lang="en-GB" sz="4400" dirty="0">
              <a:solidFill>
                <a:srgbClr val="C00000"/>
              </a:solidFill>
            </a:endParaRPr>
          </a:p>
        </p:txBody>
      </p:sp>
      <p:pic>
        <p:nvPicPr>
          <p:cNvPr id="5" name="Picture 4"/>
          <p:cNvPicPr>
            <a:picLocks noChangeAspect="1"/>
          </p:cNvPicPr>
          <p:nvPr/>
        </p:nvPicPr>
        <p:blipFill>
          <a:blip r:embed="rId2"/>
          <a:stretch>
            <a:fillRect/>
          </a:stretch>
        </p:blipFill>
        <p:spPr>
          <a:xfrm>
            <a:off x="1261078" y="456560"/>
            <a:ext cx="1933575" cy="2286000"/>
          </a:xfrm>
          <a:prstGeom prst="rect">
            <a:avLst/>
          </a:prstGeom>
        </p:spPr>
      </p:pic>
      <p:sp>
        <p:nvSpPr>
          <p:cNvPr id="3" name="TextBox 2"/>
          <p:cNvSpPr txBox="1"/>
          <p:nvPr/>
        </p:nvSpPr>
        <p:spPr>
          <a:xfrm>
            <a:off x="1416726" y="2996117"/>
            <a:ext cx="1213794" cy="369332"/>
          </a:xfrm>
          <a:prstGeom prst="rect">
            <a:avLst/>
          </a:prstGeom>
          <a:noFill/>
        </p:spPr>
        <p:txBody>
          <a:bodyPr wrap="none" rtlCol="0">
            <a:spAutoFit/>
          </a:bodyPr>
          <a:lstStyle/>
          <a:p>
            <a:r>
              <a:rPr lang="en-GB" dirty="0" smtClean="0"/>
              <a:t>G. Charpak</a:t>
            </a:r>
            <a:endParaRPr lang="en-GB" dirty="0"/>
          </a:p>
        </p:txBody>
      </p:sp>
      <p:sp>
        <p:nvSpPr>
          <p:cNvPr id="4" name="Slide Number Placeholder 3"/>
          <p:cNvSpPr>
            <a:spLocks noGrp="1"/>
          </p:cNvSpPr>
          <p:nvPr>
            <p:ph type="sldNum" sz="quarter" idx="12"/>
          </p:nvPr>
        </p:nvSpPr>
        <p:spPr/>
        <p:txBody>
          <a:bodyPr/>
          <a:lstStyle/>
          <a:p>
            <a:fld id="{B826E1C7-6187-480C-90CA-1CD5DBCDA97A}" type="slidenum">
              <a:rPr lang="en-GB" smtClean="0"/>
              <a:t>40</a:t>
            </a:fld>
            <a:endParaRPr lang="en-GB"/>
          </a:p>
        </p:txBody>
      </p:sp>
    </p:spTree>
    <p:extLst>
      <p:ext uri="{BB962C8B-B14F-4D97-AF65-F5344CB8AC3E}">
        <p14:creationId xmlns:p14="http://schemas.microsoft.com/office/powerpoint/2010/main" val="3924538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multiwire proportional counters"/>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4" descr="Image result for multiwire proportional counters"/>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030" name="Picture 6" descr="https://upload.wikimedia.org/wikipedia/commons/thumb/4/44/Wire_chamber_schematic.svg/220px-Wire_chamber_schematic.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72" y="1685702"/>
            <a:ext cx="2862833" cy="22902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ultiwire proportional coun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057" y="4345389"/>
            <a:ext cx="16764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4080787" y="1934761"/>
            <a:ext cx="7462184" cy="4305670"/>
          </a:xfrm>
          <a:prstGeom prst="rect">
            <a:avLst/>
          </a:prstGeom>
        </p:spPr>
      </p:pic>
      <p:sp>
        <p:nvSpPr>
          <p:cNvPr id="2" name="TextBox 1"/>
          <p:cNvSpPr txBox="1"/>
          <p:nvPr/>
        </p:nvSpPr>
        <p:spPr>
          <a:xfrm>
            <a:off x="3852909" y="461639"/>
            <a:ext cx="4397679" cy="646331"/>
          </a:xfrm>
          <a:prstGeom prst="rect">
            <a:avLst/>
          </a:prstGeom>
          <a:noFill/>
        </p:spPr>
        <p:txBody>
          <a:bodyPr wrap="none" rtlCol="0">
            <a:spAutoFit/>
          </a:bodyPr>
          <a:lstStyle/>
          <a:p>
            <a:r>
              <a:rPr lang="en-GB" sz="3600" dirty="0" smtClean="0">
                <a:solidFill>
                  <a:srgbClr val="C00000"/>
                </a:solidFill>
              </a:rPr>
              <a:t>How MWPC operates?</a:t>
            </a:r>
            <a:endParaRPr lang="en-GB" sz="3600" dirty="0">
              <a:solidFill>
                <a:srgbClr val="C00000"/>
              </a:solidFill>
            </a:endParaRPr>
          </a:p>
        </p:txBody>
      </p:sp>
      <p:sp>
        <p:nvSpPr>
          <p:cNvPr id="3" name="TextBox 2"/>
          <p:cNvSpPr txBox="1"/>
          <p:nvPr/>
        </p:nvSpPr>
        <p:spPr>
          <a:xfrm>
            <a:off x="3103123" y="6001964"/>
            <a:ext cx="6072303" cy="923330"/>
          </a:xfrm>
          <a:prstGeom prst="rect">
            <a:avLst/>
          </a:prstGeom>
          <a:noFill/>
        </p:spPr>
        <p:txBody>
          <a:bodyPr wrap="none" rtlCol="0">
            <a:spAutoFit/>
          </a:bodyPr>
          <a:lstStyle/>
          <a:p>
            <a:r>
              <a:rPr lang="en-GB" dirty="0" smtClean="0"/>
              <a:t>Equivalent of an array of </a:t>
            </a:r>
            <a:r>
              <a:rPr lang="en-GB" u="sng" dirty="0" smtClean="0"/>
              <a:t>proportional</a:t>
            </a:r>
            <a:r>
              <a:rPr lang="en-GB" dirty="0" smtClean="0"/>
              <a:t> single –wire counters .</a:t>
            </a:r>
          </a:p>
          <a:p>
            <a:r>
              <a:rPr lang="en-GB" dirty="0" smtClean="0"/>
              <a:t>Rate capability ~</a:t>
            </a:r>
            <a:r>
              <a:rPr lang="en-GB" dirty="0"/>
              <a:t>10</a:t>
            </a:r>
            <a:r>
              <a:rPr lang="en-GB" baseline="30000" dirty="0"/>
              <a:t>5</a:t>
            </a:r>
            <a:r>
              <a:rPr lang="en-GB" dirty="0"/>
              <a:t> count/sec per </a:t>
            </a:r>
            <a:r>
              <a:rPr lang="en-GB" dirty="0" smtClean="0"/>
              <a:t>wire. 1-D pos. </a:t>
            </a:r>
            <a:r>
              <a:rPr lang="en-GB" dirty="0" err="1" smtClean="0"/>
              <a:t>resol</a:t>
            </a:r>
            <a:r>
              <a:rPr lang="en-GB" dirty="0" smtClean="0"/>
              <a:t>. 2.5 mm</a:t>
            </a:r>
            <a:endParaRPr lang="en-GB" dirty="0"/>
          </a:p>
          <a:p>
            <a:endParaRPr lang="en-GB" dirty="0"/>
          </a:p>
        </p:txBody>
      </p:sp>
      <p:sp>
        <p:nvSpPr>
          <p:cNvPr id="7" name="Slide Number Placeholder 6"/>
          <p:cNvSpPr>
            <a:spLocks noGrp="1"/>
          </p:cNvSpPr>
          <p:nvPr>
            <p:ph type="sldNum" sz="quarter" idx="12"/>
          </p:nvPr>
        </p:nvSpPr>
        <p:spPr/>
        <p:txBody>
          <a:bodyPr/>
          <a:lstStyle/>
          <a:p>
            <a:fld id="{B826E1C7-6187-480C-90CA-1CD5DBCDA97A}" type="slidenum">
              <a:rPr lang="en-GB" smtClean="0"/>
              <a:t>41</a:t>
            </a:fld>
            <a:endParaRPr lang="en-GB"/>
          </a:p>
        </p:txBody>
      </p:sp>
    </p:spTree>
    <p:extLst>
      <p:ext uri="{BB962C8B-B14F-4D97-AF65-F5344CB8AC3E}">
        <p14:creationId xmlns:p14="http://schemas.microsoft.com/office/powerpoint/2010/main" val="23170527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64027"/>
            <a:ext cx="9144000" cy="1655762"/>
          </a:xfrm>
        </p:spPr>
        <p:txBody>
          <a:bodyPr/>
          <a:lstStyle/>
          <a:p>
            <a:r>
              <a:rPr lang="en-GB" dirty="0" smtClean="0"/>
              <a:t>Modern sophisticated MWPC</a:t>
            </a:r>
            <a:endParaRPr lang="en-GB" dirty="0"/>
          </a:p>
        </p:txBody>
      </p:sp>
      <p:pic>
        <p:nvPicPr>
          <p:cNvPr id="1028" name="Picture 4" descr="http://inspirehep.net/record/612712/files/f13mwpc_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960" y="1773903"/>
            <a:ext cx="5175868" cy="40182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saha.ac.in/ehp/www/images/site/L_CPC_clip_image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889" y="1926376"/>
            <a:ext cx="4000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89498" y="6001966"/>
            <a:ext cx="2549544" cy="307777"/>
          </a:xfrm>
          <a:prstGeom prst="rect">
            <a:avLst/>
          </a:prstGeom>
          <a:noFill/>
        </p:spPr>
        <p:txBody>
          <a:bodyPr wrap="none" rtlCol="0">
            <a:spAutoFit/>
          </a:bodyPr>
          <a:lstStyle/>
          <a:p>
            <a:r>
              <a:rPr lang="en-GB" sz="1400" dirty="0" smtClean="0"/>
              <a:t>Position resolution 0.1 - 0.3 mm</a:t>
            </a:r>
            <a:endParaRPr lang="en-GB" sz="1400" dirty="0"/>
          </a:p>
        </p:txBody>
      </p:sp>
      <p:sp>
        <p:nvSpPr>
          <p:cNvPr id="4" name="Rectangle 3"/>
          <p:cNvSpPr/>
          <p:nvPr/>
        </p:nvSpPr>
        <p:spPr>
          <a:xfrm>
            <a:off x="7333330" y="6016814"/>
            <a:ext cx="3497239" cy="307777"/>
          </a:xfrm>
          <a:prstGeom prst="rect">
            <a:avLst/>
          </a:prstGeom>
        </p:spPr>
        <p:txBody>
          <a:bodyPr wrap="none">
            <a:spAutoFit/>
          </a:bodyPr>
          <a:lstStyle/>
          <a:p>
            <a:r>
              <a:rPr lang="en-GB" sz="1400" dirty="0"/>
              <a:t>Position resolution </a:t>
            </a:r>
            <a:r>
              <a:rPr lang="en-GB" sz="1400" dirty="0" smtClean="0"/>
              <a:t>approaching 0.2 </a:t>
            </a:r>
            <a:r>
              <a:rPr lang="en-GB" sz="1400" dirty="0"/>
              <a:t>X </a:t>
            </a:r>
            <a:r>
              <a:rPr lang="en-GB" sz="1400" dirty="0" smtClean="0"/>
              <a:t>0.2 </a:t>
            </a:r>
            <a:r>
              <a:rPr lang="en-GB" sz="1400" dirty="0"/>
              <a:t>mm</a:t>
            </a:r>
          </a:p>
        </p:txBody>
      </p:sp>
      <p:sp>
        <p:nvSpPr>
          <p:cNvPr id="5" name="Slide Number Placeholder 4"/>
          <p:cNvSpPr>
            <a:spLocks noGrp="1"/>
          </p:cNvSpPr>
          <p:nvPr>
            <p:ph type="sldNum" sz="quarter" idx="12"/>
          </p:nvPr>
        </p:nvSpPr>
        <p:spPr/>
        <p:txBody>
          <a:bodyPr/>
          <a:lstStyle/>
          <a:p>
            <a:fld id="{B826E1C7-6187-480C-90CA-1CD5DBCDA97A}" type="slidenum">
              <a:rPr lang="en-GB" smtClean="0"/>
              <a:t>42</a:t>
            </a:fld>
            <a:endParaRPr lang="en-GB"/>
          </a:p>
        </p:txBody>
      </p:sp>
    </p:spTree>
    <p:extLst>
      <p:ext uri="{BB962C8B-B14F-4D97-AF65-F5344CB8AC3E}">
        <p14:creationId xmlns:p14="http://schemas.microsoft.com/office/powerpoint/2010/main" val="2829881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51770" y="2541686"/>
            <a:ext cx="5016230" cy="1655762"/>
          </a:xfrm>
        </p:spPr>
        <p:txBody>
          <a:bodyPr>
            <a:normAutofit/>
          </a:bodyPr>
          <a:lstStyle/>
          <a:p>
            <a:r>
              <a:rPr lang="en-GB" sz="3200" dirty="0" smtClean="0">
                <a:solidFill>
                  <a:srgbClr val="660033"/>
                </a:solidFill>
              </a:rPr>
              <a:t>Photograph of a medium</a:t>
            </a:r>
          </a:p>
          <a:p>
            <a:r>
              <a:rPr lang="en-GB" sz="3200" dirty="0" smtClean="0">
                <a:solidFill>
                  <a:srgbClr val="660033"/>
                </a:solidFill>
              </a:rPr>
              <a:t> size MWPC</a:t>
            </a:r>
            <a:endParaRPr lang="en-GB" sz="3200" dirty="0">
              <a:solidFill>
                <a:srgbClr val="660033"/>
              </a:solidFill>
            </a:endParaRPr>
          </a:p>
        </p:txBody>
      </p:sp>
      <p:pic>
        <p:nvPicPr>
          <p:cNvPr id="4098" name="Picture 2" descr="http://alicematters.web.cern.ch/sites/alicematters.web.cern.ch/files/IMG_1593%20kopia-L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031" y="158489"/>
            <a:ext cx="4063619" cy="62198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826E1C7-6187-480C-90CA-1CD5DBCDA97A}" type="slidenum">
              <a:rPr lang="en-GB" smtClean="0"/>
              <a:t>43</a:t>
            </a:fld>
            <a:endParaRPr lang="en-GB"/>
          </a:p>
        </p:txBody>
      </p:sp>
    </p:spTree>
    <p:extLst>
      <p:ext uri="{BB962C8B-B14F-4D97-AF65-F5344CB8AC3E}">
        <p14:creationId xmlns:p14="http://schemas.microsoft.com/office/powerpoint/2010/main" val="3224428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83035"/>
            <a:ext cx="9144000" cy="2387600"/>
          </a:xfrm>
        </p:spPr>
        <p:txBody>
          <a:bodyPr>
            <a:normAutofit fontScale="90000"/>
          </a:bodyPr>
          <a:lstStyle/>
          <a:p>
            <a:r>
              <a:rPr lang="en-GB" dirty="0" smtClean="0"/>
              <a:t>MWPCs </a:t>
            </a:r>
            <a:r>
              <a:rPr lang="en-GB" dirty="0"/>
              <a:t>o</a:t>
            </a:r>
            <a:r>
              <a:rPr lang="en-GB" dirty="0" smtClean="0"/>
              <a:t>pen the era of modern high efficiency electronic imaging devices</a:t>
            </a:r>
            <a:endParaRPr lang="en-GB" dirty="0"/>
          </a:p>
        </p:txBody>
      </p:sp>
      <p:sp>
        <p:nvSpPr>
          <p:cNvPr id="3" name="Subtitle 2"/>
          <p:cNvSpPr>
            <a:spLocks noGrp="1"/>
          </p:cNvSpPr>
          <p:nvPr>
            <p:ph type="subTitle" idx="1"/>
          </p:nvPr>
        </p:nvSpPr>
        <p:spPr>
          <a:xfrm>
            <a:off x="1524000" y="3378294"/>
            <a:ext cx="9144000" cy="1655762"/>
          </a:xfrm>
        </p:spPr>
        <p:txBody>
          <a:bodyPr>
            <a:normAutofit/>
          </a:bodyPr>
          <a:lstStyle/>
          <a:p>
            <a:endParaRPr lang="en-GB" dirty="0" smtClean="0"/>
          </a:p>
          <a:p>
            <a:pPr algn="l"/>
            <a:r>
              <a:rPr lang="en-GB" sz="2800" dirty="0" smtClean="0">
                <a:solidFill>
                  <a:srgbClr val="C00000"/>
                </a:solidFill>
              </a:rPr>
              <a:t>Their use in medical and biological studies </a:t>
            </a:r>
          </a:p>
          <a:p>
            <a:pPr algn="l"/>
            <a:r>
              <a:rPr lang="en-GB" sz="2800" dirty="0" smtClean="0">
                <a:solidFill>
                  <a:srgbClr val="C00000"/>
                </a:solidFill>
              </a:rPr>
              <a:t>will be reviewed in the second lecture</a:t>
            </a:r>
            <a:endParaRPr lang="en-GB" sz="2800" dirty="0">
              <a:solidFill>
                <a:srgbClr val="C00000"/>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0196" y="3451741"/>
            <a:ext cx="2821831" cy="3027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826E1C7-6187-480C-90CA-1CD5DBCDA97A}" type="slidenum">
              <a:rPr lang="en-GB" smtClean="0"/>
              <a:t>44</a:t>
            </a:fld>
            <a:endParaRPr lang="en-GB"/>
          </a:p>
        </p:txBody>
      </p:sp>
    </p:spTree>
    <p:extLst>
      <p:ext uri="{BB962C8B-B14F-4D97-AF65-F5344CB8AC3E}">
        <p14:creationId xmlns:p14="http://schemas.microsoft.com/office/powerpoint/2010/main" val="3367546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55560" y="960497"/>
            <a:ext cx="8233144" cy="2387600"/>
          </a:xfrm>
        </p:spPr>
        <p:txBody>
          <a:bodyPr>
            <a:normAutofit fontScale="90000"/>
          </a:bodyPr>
          <a:lstStyle/>
          <a:p>
            <a:pPr algn="l"/>
            <a:r>
              <a:rPr lang="en-GB" dirty="0" smtClean="0">
                <a:solidFill>
                  <a:srgbClr val="C00000"/>
                </a:solidFill>
              </a:rPr>
              <a:t>At this time it was a revolution in the </a:t>
            </a:r>
            <a:br>
              <a:rPr lang="en-GB" dirty="0" smtClean="0">
                <a:solidFill>
                  <a:srgbClr val="C00000"/>
                </a:solidFill>
              </a:rPr>
            </a:br>
            <a:r>
              <a:rPr lang="en-GB" dirty="0" smtClean="0">
                <a:solidFill>
                  <a:srgbClr val="C00000"/>
                </a:solidFill>
              </a:rPr>
              <a:t>detection technique</a:t>
            </a:r>
            <a:r>
              <a:rPr lang="en-GB" dirty="0" smtClean="0"/>
              <a:t/>
            </a:r>
            <a:br>
              <a:rPr lang="en-GB" dirty="0" smtClean="0"/>
            </a:br>
            <a:endParaRPr lang="en-GB" sz="4400" dirty="0"/>
          </a:p>
        </p:txBody>
      </p:sp>
      <p:sp>
        <p:nvSpPr>
          <p:cNvPr id="4" name="AutoShape 2" descr="Image result for paints of french revolution"/>
          <p:cNvSpPr>
            <a:spLocks noChangeAspect="1" noChangeArrowheads="1"/>
          </p:cNvSpPr>
          <p:nvPr/>
        </p:nvSpPr>
        <p:spPr bwMode="auto">
          <a:xfrm>
            <a:off x="0" y="-136525"/>
            <a:ext cx="1657350" cy="857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4" name="Picture 4" descr="https://encrypted-tbn3.gstatic.com/images?q=tbn:ANd9GcRrxyteIsJrngYQVYEcZHjzYN0TTM3RbDprd2M-Oz8npB1PFr73LcKUKW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67" y="91901"/>
            <a:ext cx="35433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www.dectris.com/system/html/fig1_directdetection-d3ecb555.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7095" y="4023533"/>
            <a:ext cx="4114800" cy="19812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54868" y="4231516"/>
            <a:ext cx="4062522" cy="1384995"/>
          </a:xfrm>
          <a:prstGeom prst="rect">
            <a:avLst/>
          </a:prstGeom>
          <a:noFill/>
        </p:spPr>
        <p:txBody>
          <a:bodyPr wrap="none" rtlCol="0">
            <a:spAutoFit/>
          </a:bodyPr>
          <a:lstStyle/>
          <a:p>
            <a:r>
              <a:rPr lang="en-GB" sz="2800" dirty="0"/>
              <a:t>Of course, later solid state </a:t>
            </a:r>
            <a:endParaRPr lang="en-GB" sz="2800" dirty="0" smtClean="0"/>
          </a:p>
          <a:p>
            <a:r>
              <a:rPr lang="en-GB" sz="2800" dirty="0" smtClean="0"/>
              <a:t>and  </a:t>
            </a:r>
            <a:r>
              <a:rPr lang="en-GB" sz="2800" dirty="0"/>
              <a:t>other competing </a:t>
            </a:r>
            <a:endParaRPr lang="en-GB" sz="2800" dirty="0" smtClean="0"/>
          </a:p>
          <a:p>
            <a:r>
              <a:rPr lang="en-GB" sz="2800" dirty="0" smtClean="0"/>
              <a:t>devices appeared</a:t>
            </a:r>
          </a:p>
        </p:txBody>
      </p:sp>
      <p:sp>
        <p:nvSpPr>
          <p:cNvPr id="3" name="Slide Number Placeholder 2"/>
          <p:cNvSpPr>
            <a:spLocks noGrp="1"/>
          </p:cNvSpPr>
          <p:nvPr>
            <p:ph type="sldNum" sz="quarter" idx="12"/>
          </p:nvPr>
        </p:nvSpPr>
        <p:spPr/>
        <p:txBody>
          <a:bodyPr/>
          <a:lstStyle/>
          <a:p>
            <a:fld id="{B826E1C7-6187-480C-90CA-1CD5DBCDA97A}" type="slidenum">
              <a:rPr lang="en-GB" smtClean="0"/>
              <a:t>45</a:t>
            </a:fld>
            <a:endParaRPr lang="en-GB"/>
          </a:p>
        </p:txBody>
      </p:sp>
    </p:spTree>
    <p:extLst>
      <p:ext uri="{BB962C8B-B14F-4D97-AF65-F5344CB8AC3E}">
        <p14:creationId xmlns:p14="http://schemas.microsoft.com/office/powerpoint/2010/main" val="33204754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80553"/>
            <a:ext cx="9144000" cy="2387600"/>
          </a:xfrm>
        </p:spPr>
        <p:txBody>
          <a:bodyPr>
            <a:normAutofit/>
          </a:bodyPr>
          <a:lstStyle/>
          <a:p>
            <a:r>
              <a:rPr lang="en-GB" sz="4400" dirty="0" smtClean="0">
                <a:solidFill>
                  <a:srgbClr val="C00000"/>
                </a:solidFill>
              </a:rPr>
              <a:t>Solid-state </a:t>
            </a:r>
            <a:r>
              <a:rPr lang="en-GB" sz="4400" dirty="0" err="1" smtClean="0">
                <a:solidFill>
                  <a:srgbClr val="C00000"/>
                </a:solidFill>
              </a:rPr>
              <a:t>micropattern</a:t>
            </a:r>
            <a:r>
              <a:rPr lang="en-GB" sz="4400" dirty="0" smtClean="0">
                <a:solidFill>
                  <a:srgbClr val="C00000"/>
                </a:solidFill>
              </a:rPr>
              <a:t> detectors</a:t>
            </a:r>
            <a:endParaRPr lang="en-GB" sz="4400" dirty="0">
              <a:solidFill>
                <a:srgbClr val="C00000"/>
              </a:solidFill>
            </a:endParaRPr>
          </a:p>
        </p:txBody>
      </p:sp>
      <p:sp>
        <p:nvSpPr>
          <p:cNvPr id="3" name="Subtitle 2"/>
          <p:cNvSpPr>
            <a:spLocks noGrp="1"/>
          </p:cNvSpPr>
          <p:nvPr>
            <p:ph type="subTitle" idx="1"/>
          </p:nvPr>
        </p:nvSpPr>
        <p:spPr/>
        <p:txBody>
          <a:bodyPr/>
          <a:lstStyle/>
          <a:p>
            <a:endParaRPr lang="en-GB" dirty="0"/>
          </a:p>
        </p:txBody>
      </p:sp>
      <p:pic>
        <p:nvPicPr>
          <p:cNvPr id="6148" name="Picture 4" descr="Рис. 2. Схема устройства пиксельного детектора. Рис. с сайта cms.web.cern.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654" y="2162112"/>
            <a:ext cx="6639104" cy="392813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E79CAA4-72F1-41F7-B2BB-8E823E6705AA}" type="slidenum">
              <a:rPr lang="en-GB" smtClean="0"/>
              <a:t>46</a:t>
            </a:fld>
            <a:endParaRPr lang="en-GB" dirty="0"/>
          </a:p>
        </p:txBody>
      </p:sp>
    </p:spTree>
    <p:extLst>
      <p:ext uri="{BB962C8B-B14F-4D97-AF65-F5344CB8AC3E}">
        <p14:creationId xmlns:p14="http://schemas.microsoft.com/office/powerpoint/2010/main" val="2419051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50521"/>
            <a:ext cx="9144000" cy="960120"/>
          </a:xfrm>
        </p:spPr>
        <p:txBody>
          <a:bodyPr/>
          <a:lstStyle/>
          <a:p>
            <a:r>
              <a:rPr lang="en-GB" dirty="0" smtClean="0"/>
              <a:t>Microchannel plates </a:t>
            </a:r>
            <a:endParaRPr lang="en-GB" dirty="0"/>
          </a:p>
        </p:txBody>
      </p:sp>
      <p:pic>
        <p:nvPicPr>
          <p:cNvPr id="4" name="Picture 3"/>
          <p:cNvPicPr/>
          <p:nvPr/>
        </p:nvPicPr>
        <p:blipFill>
          <a:blip r:embed="rId2"/>
          <a:srcRect/>
          <a:stretch>
            <a:fillRect/>
          </a:stretch>
        </p:blipFill>
        <p:spPr bwMode="auto">
          <a:xfrm>
            <a:off x="2827020" y="1390650"/>
            <a:ext cx="6537960" cy="4076700"/>
          </a:xfrm>
          <a:prstGeom prst="rect">
            <a:avLst/>
          </a:prstGeom>
          <a:noFill/>
        </p:spPr>
      </p:pic>
      <p:pic>
        <p:nvPicPr>
          <p:cNvPr id="5" name="Picture 4"/>
          <p:cNvPicPr/>
          <p:nvPr/>
        </p:nvPicPr>
        <p:blipFill>
          <a:blip r:embed="rId2"/>
          <a:srcRect/>
          <a:stretch>
            <a:fillRect/>
          </a:stretch>
        </p:blipFill>
        <p:spPr bwMode="auto">
          <a:xfrm>
            <a:off x="2979420" y="1824404"/>
            <a:ext cx="6537960" cy="4076700"/>
          </a:xfrm>
          <a:prstGeom prst="rect">
            <a:avLst/>
          </a:prstGeom>
          <a:noFill/>
        </p:spPr>
      </p:pic>
      <p:sp>
        <p:nvSpPr>
          <p:cNvPr id="3" name="Slide Number Placeholder 2"/>
          <p:cNvSpPr>
            <a:spLocks noGrp="1"/>
          </p:cNvSpPr>
          <p:nvPr>
            <p:ph type="sldNum" sz="quarter" idx="12"/>
          </p:nvPr>
        </p:nvSpPr>
        <p:spPr/>
        <p:txBody>
          <a:bodyPr/>
          <a:lstStyle/>
          <a:p>
            <a:fld id="{E812FBF5-8512-4864-B0AA-A3BA6C7F726E}" type="slidenum">
              <a:rPr lang="en-GB" smtClean="0"/>
              <a:t>47</a:t>
            </a:fld>
            <a:endParaRPr lang="en-GB"/>
          </a:p>
        </p:txBody>
      </p:sp>
    </p:spTree>
    <p:extLst>
      <p:ext uri="{BB962C8B-B14F-4D97-AF65-F5344CB8AC3E}">
        <p14:creationId xmlns:p14="http://schemas.microsoft.com/office/powerpoint/2010/main" val="760226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a:p>
        </p:txBody>
      </p:sp>
      <p:pic>
        <p:nvPicPr>
          <p:cNvPr id="4" name="Picture 3"/>
          <p:cNvPicPr/>
          <p:nvPr/>
        </p:nvPicPr>
        <p:blipFill>
          <a:blip r:embed="rId2"/>
          <a:srcRect/>
          <a:stretch>
            <a:fillRect/>
          </a:stretch>
        </p:blipFill>
        <p:spPr bwMode="auto">
          <a:xfrm>
            <a:off x="-159639" y="1371981"/>
            <a:ext cx="7098030" cy="3394710"/>
          </a:xfrm>
          <a:prstGeom prst="rect">
            <a:avLst/>
          </a:prstGeom>
          <a:noFill/>
        </p:spPr>
      </p:pic>
      <p:pic>
        <p:nvPicPr>
          <p:cNvPr id="5" name="Picture 4"/>
          <p:cNvPicPr/>
          <p:nvPr/>
        </p:nvPicPr>
        <p:blipFill>
          <a:blip r:embed="rId3" cstate="print"/>
          <a:srcRect/>
          <a:stretch>
            <a:fillRect/>
          </a:stretch>
        </p:blipFill>
        <p:spPr bwMode="auto">
          <a:xfrm>
            <a:off x="6510718" y="1085850"/>
            <a:ext cx="4638675" cy="4686300"/>
          </a:xfrm>
          <a:prstGeom prst="rect">
            <a:avLst/>
          </a:prstGeom>
          <a:noFill/>
          <a:ln w="9525">
            <a:noFill/>
            <a:miter lim="800000"/>
            <a:headEnd/>
            <a:tailEnd/>
          </a:ln>
        </p:spPr>
      </p:pic>
      <p:sp>
        <p:nvSpPr>
          <p:cNvPr id="6" name="TextBox 5"/>
          <p:cNvSpPr txBox="1"/>
          <p:nvPr/>
        </p:nvSpPr>
        <p:spPr>
          <a:xfrm>
            <a:off x="3200400" y="6373368"/>
            <a:ext cx="4719433" cy="369332"/>
          </a:xfrm>
          <a:prstGeom prst="rect">
            <a:avLst/>
          </a:prstGeom>
          <a:noFill/>
        </p:spPr>
        <p:txBody>
          <a:bodyPr wrap="none" rtlCol="0">
            <a:spAutoFit/>
          </a:bodyPr>
          <a:lstStyle/>
          <a:p>
            <a:r>
              <a:rPr lang="en-GB" dirty="0" smtClean="0"/>
              <a:t>Space resolution </a:t>
            </a:r>
            <a:r>
              <a:rPr lang="ru-RU" dirty="0" smtClean="0"/>
              <a:t>~10 µ</a:t>
            </a:r>
            <a:r>
              <a:rPr lang="en-GB" dirty="0" smtClean="0"/>
              <a:t>m</a:t>
            </a:r>
            <a:r>
              <a:rPr lang="ru-RU" dirty="0" smtClean="0"/>
              <a:t>, </a:t>
            </a:r>
            <a:r>
              <a:rPr lang="en-GB" dirty="0" smtClean="0"/>
              <a:t>time </a:t>
            </a:r>
            <a:r>
              <a:rPr lang="en-GB" dirty="0" err="1" smtClean="0"/>
              <a:t>rsolution</a:t>
            </a:r>
            <a:r>
              <a:rPr lang="ru-RU" dirty="0" smtClean="0"/>
              <a:t> </a:t>
            </a:r>
            <a:r>
              <a:rPr lang="en-GB" dirty="0" smtClean="0"/>
              <a:t>&lt;</a:t>
            </a:r>
            <a:r>
              <a:rPr lang="ru-RU" dirty="0" smtClean="0"/>
              <a:t>100 </a:t>
            </a:r>
            <a:r>
              <a:rPr lang="en-GB" dirty="0" err="1" smtClean="0"/>
              <a:t>ps</a:t>
            </a:r>
            <a:endParaRPr lang="en-GB" dirty="0"/>
          </a:p>
        </p:txBody>
      </p:sp>
      <p:sp>
        <p:nvSpPr>
          <p:cNvPr id="2" name="Slide Number Placeholder 1"/>
          <p:cNvSpPr>
            <a:spLocks noGrp="1"/>
          </p:cNvSpPr>
          <p:nvPr>
            <p:ph type="sldNum" sz="quarter" idx="12"/>
          </p:nvPr>
        </p:nvSpPr>
        <p:spPr/>
        <p:txBody>
          <a:bodyPr/>
          <a:lstStyle/>
          <a:p>
            <a:fld id="{E812FBF5-8512-4864-B0AA-A3BA6C7F726E}" type="slidenum">
              <a:rPr lang="en-GB" smtClean="0"/>
              <a:t>48</a:t>
            </a:fld>
            <a:endParaRPr lang="en-GB"/>
          </a:p>
        </p:txBody>
      </p:sp>
    </p:spTree>
    <p:extLst>
      <p:ext uri="{BB962C8B-B14F-4D97-AF65-F5344CB8AC3E}">
        <p14:creationId xmlns:p14="http://schemas.microsoft.com/office/powerpoint/2010/main" val="2556907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83161" y="144523"/>
            <a:ext cx="2262137" cy="2034231"/>
          </a:xfrm>
          <a:prstGeom prst="rect">
            <a:avLst/>
          </a:prstGeom>
        </p:spPr>
      </p:pic>
      <p:pic>
        <p:nvPicPr>
          <p:cNvPr id="5" name="Picture 4"/>
          <p:cNvPicPr>
            <a:picLocks noChangeAspect="1"/>
          </p:cNvPicPr>
          <p:nvPr/>
        </p:nvPicPr>
        <p:blipFill>
          <a:blip r:embed="rId3"/>
          <a:stretch>
            <a:fillRect/>
          </a:stretch>
        </p:blipFill>
        <p:spPr>
          <a:xfrm>
            <a:off x="355912" y="258094"/>
            <a:ext cx="3217021" cy="2032583"/>
          </a:xfrm>
          <a:prstGeom prst="rect">
            <a:avLst/>
          </a:prstGeom>
        </p:spPr>
      </p:pic>
      <p:sp>
        <p:nvSpPr>
          <p:cNvPr id="7" name="TextBox 6"/>
          <p:cNvSpPr txBox="1"/>
          <p:nvPr/>
        </p:nvSpPr>
        <p:spPr>
          <a:xfrm>
            <a:off x="9730030" y="4956206"/>
            <a:ext cx="1401346" cy="923330"/>
          </a:xfrm>
          <a:prstGeom prst="rect">
            <a:avLst/>
          </a:prstGeom>
          <a:noFill/>
        </p:spPr>
        <p:txBody>
          <a:bodyPr wrap="none" rtlCol="0">
            <a:spAutoFit/>
          </a:bodyPr>
          <a:lstStyle/>
          <a:p>
            <a:r>
              <a:rPr lang="en-US" b="1" dirty="0" smtClean="0">
                <a:solidFill>
                  <a:srgbClr val="C00000"/>
                </a:solidFill>
              </a:rPr>
              <a:t>ALICE RICH-</a:t>
            </a:r>
          </a:p>
          <a:p>
            <a:r>
              <a:rPr lang="en-US" dirty="0">
                <a:solidFill>
                  <a:srgbClr val="C00000"/>
                </a:solidFill>
              </a:rPr>
              <a:t>e</a:t>
            </a:r>
            <a:r>
              <a:rPr lang="en-US" dirty="0" smtClean="0">
                <a:solidFill>
                  <a:srgbClr val="C00000"/>
                </a:solidFill>
              </a:rPr>
              <a:t>ach module</a:t>
            </a:r>
          </a:p>
          <a:p>
            <a:r>
              <a:rPr lang="en-US" dirty="0" smtClean="0">
                <a:solidFill>
                  <a:srgbClr val="C00000"/>
                </a:solidFill>
              </a:rPr>
              <a:t> 40x60cm2</a:t>
            </a:r>
            <a:endParaRPr lang="en-US" dirty="0">
              <a:solidFill>
                <a:srgbClr val="C00000"/>
              </a:solidFill>
            </a:endParaRPr>
          </a:p>
        </p:txBody>
      </p:sp>
      <p:sp>
        <p:nvSpPr>
          <p:cNvPr id="8" name="TextBox 7"/>
          <p:cNvSpPr txBox="1"/>
          <p:nvPr/>
        </p:nvSpPr>
        <p:spPr>
          <a:xfrm>
            <a:off x="9728880" y="650791"/>
            <a:ext cx="792205" cy="307777"/>
          </a:xfrm>
          <a:prstGeom prst="rect">
            <a:avLst/>
          </a:prstGeom>
          <a:noFill/>
        </p:spPr>
        <p:txBody>
          <a:bodyPr wrap="none" rtlCol="0">
            <a:spAutoFit/>
          </a:bodyPr>
          <a:lstStyle/>
          <a:p>
            <a:r>
              <a:rPr lang="en-US" sz="1400" dirty="0" smtClean="0">
                <a:solidFill>
                  <a:schemeClr val="bg1"/>
                </a:solidFill>
              </a:rPr>
              <a:t>8x8 inch</a:t>
            </a:r>
            <a:endParaRPr lang="en-US" sz="1400" dirty="0">
              <a:solidFill>
                <a:schemeClr val="bg1"/>
              </a:solidFill>
            </a:endParaRPr>
          </a:p>
        </p:txBody>
      </p:sp>
      <p:sp>
        <p:nvSpPr>
          <p:cNvPr id="2" name="TextBox 1"/>
          <p:cNvSpPr txBox="1"/>
          <p:nvPr/>
        </p:nvSpPr>
        <p:spPr>
          <a:xfrm>
            <a:off x="3623300" y="1139391"/>
            <a:ext cx="1279325" cy="338554"/>
          </a:xfrm>
          <a:prstGeom prst="rect">
            <a:avLst/>
          </a:prstGeom>
          <a:noFill/>
        </p:spPr>
        <p:txBody>
          <a:bodyPr wrap="none" rtlCol="0">
            <a:spAutoFit/>
          </a:bodyPr>
          <a:lstStyle/>
          <a:p>
            <a:r>
              <a:rPr lang="en-GB" sz="1600" dirty="0" smtClean="0"/>
              <a:t>Vacuum PMT</a:t>
            </a:r>
            <a:endParaRPr lang="en-GB" sz="1600" dirty="0"/>
          </a:p>
        </p:txBody>
      </p:sp>
      <p:sp>
        <p:nvSpPr>
          <p:cNvPr id="9" name="TextBox 8"/>
          <p:cNvSpPr txBox="1"/>
          <p:nvPr/>
        </p:nvSpPr>
        <p:spPr>
          <a:xfrm>
            <a:off x="8277693" y="1156324"/>
            <a:ext cx="1488422" cy="338554"/>
          </a:xfrm>
          <a:prstGeom prst="rect">
            <a:avLst/>
          </a:prstGeom>
          <a:noFill/>
        </p:spPr>
        <p:txBody>
          <a:bodyPr wrap="square" rtlCol="0">
            <a:spAutoFit/>
          </a:bodyPr>
          <a:lstStyle/>
          <a:p>
            <a:r>
              <a:rPr lang="en-GB" sz="1600" dirty="0" smtClean="0"/>
              <a:t>Vacuum MCP</a:t>
            </a:r>
            <a:endParaRPr lang="en-GB" sz="1600" dirty="0"/>
          </a:p>
        </p:txBody>
      </p:sp>
      <p:pic>
        <p:nvPicPr>
          <p:cNvPr id="10" name="Picture 9"/>
          <p:cNvPicPr>
            <a:picLocks noChangeAspect="1"/>
          </p:cNvPicPr>
          <p:nvPr/>
        </p:nvPicPr>
        <p:blipFill>
          <a:blip r:embed="rId4"/>
          <a:stretch>
            <a:fillRect/>
          </a:stretch>
        </p:blipFill>
        <p:spPr>
          <a:xfrm>
            <a:off x="3031066" y="2399370"/>
            <a:ext cx="6652095" cy="4436914"/>
          </a:xfrm>
          <a:prstGeom prst="rect">
            <a:avLst/>
          </a:prstGeom>
        </p:spPr>
      </p:pic>
    </p:spTree>
    <p:extLst>
      <p:ext uri="{BB962C8B-B14F-4D97-AF65-F5344CB8AC3E}">
        <p14:creationId xmlns:p14="http://schemas.microsoft.com/office/powerpoint/2010/main" val="24443663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ctrTitle" idx="4294967295"/>
          </p:nvPr>
        </p:nvSpPr>
        <p:spPr>
          <a:xfrm>
            <a:off x="2209800" y="2130426"/>
            <a:ext cx="7772400" cy="1470025"/>
          </a:xfrm>
        </p:spPr>
        <p:txBody>
          <a:bodyPr/>
          <a:lstStyle/>
          <a:p>
            <a:pPr eaLnBrk="1" hangingPunct="1"/>
            <a:endParaRPr lang="en-US" altLang="en-US" dirty="0" smtClean="0"/>
          </a:p>
        </p:txBody>
      </p:sp>
      <p:sp>
        <p:nvSpPr>
          <p:cNvPr id="142339" name="Rectangle 3"/>
          <p:cNvSpPr>
            <a:spLocks noGrp="1" noChangeArrowheads="1"/>
          </p:cNvSpPr>
          <p:nvPr>
            <p:ph type="subTitle" idx="4294967295"/>
          </p:nvPr>
        </p:nvSpPr>
        <p:spPr>
          <a:xfrm>
            <a:off x="2895600" y="3886200"/>
            <a:ext cx="6400800" cy="1752600"/>
          </a:xfrm>
        </p:spPr>
        <p:txBody>
          <a:bodyPr/>
          <a:lstStyle/>
          <a:p>
            <a:pPr marL="0" indent="0" algn="ctr">
              <a:buNone/>
            </a:pPr>
            <a:endParaRPr lang="en-US" altLang="en-US" dirty="0" smtClean="0"/>
          </a:p>
        </p:txBody>
      </p:sp>
      <p:pic>
        <p:nvPicPr>
          <p:cNvPr id="142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452438"/>
            <a:ext cx="447198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42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276" y="3028950"/>
            <a:ext cx="4333875"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423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600" y="4044950"/>
            <a:ext cx="29337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2188" y="549275"/>
            <a:ext cx="24257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4" name="Text Box 8"/>
          <p:cNvSpPr txBox="1">
            <a:spLocks noChangeArrowheads="1"/>
          </p:cNvSpPr>
          <p:nvPr/>
        </p:nvSpPr>
        <p:spPr bwMode="auto">
          <a:xfrm>
            <a:off x="3051175" y="-7938"/>
            <a:ext cx="18341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000099"/>
                </a:solidFill>
              </a:rPr>
              <a:t>Vacuum amplifier</a:t>
            </a:r>
          </a:p>
        </p:txBody>
      </p:sp>
      <p:sp>
        <p:nvSpPr>
          <p:cNvPr id="142345" name="Text Box 9"/>
          <p:cNvSpPr txBox="1">
            <a:spLocks noChangeArrowheads="1"/>
          </p:cNvSpPr>
          <p:nvPr/>
        </p:nvSpPr>
        <p:spPr bwMode="auto">
          <a:xfrm>
            <a:off x="7875588" y="65088"/>
            <a:ext cx="22568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000099"/>
                </a:solidFill>
              </a:rPr>
              <a:t>Gas electron amplifier</a:t>
            </a:r>
          </a:p>
        </p:txBody>
      </p:sp>
      <p:sp>
        <p:nvSpPr>
          <p:cNvPr id="142346" name="Text Box 10"/>
          <p:cNvSpPr txBox="1">
            <a:spLocks noChangeArrowheads="1"/>
          </p:cNvSpPr>
          <p:nvPr/>
        </p:nvSpPr>
        <p:spPr bwMode="auto">
          <a:xfrm>
            <a:off x="2474914" y="6113463"/>
            <a:ext cx="20925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000099"/>
                </a:solidFill>
              </a:rPr>
              <a:t>Avalanches in liquid</a:t>
            </a:r>
            <a:r>
              <a:rPr lang="en-US" altLang="en-US" dirty="0"/>
              <a:t> </a:t>
            </a:r>
          </a:p>
        </p:txBody>
      </p:sp>
      <p:sp>
        <p:nvSpPr>
          <p:cNvPr id="142347" name="Text Box 11"/>
          <p:cNvSpPr txBox="1">
            <a:spLocks noChangeArrowheads="1"/>
          </p:cNvSpPr>
          <p:nvPr/>
        </p:nvSpPr>
        <p:spPr bwMode="auto">
          <a:xfrm>
            <a:off x="6940550" y="6184900"/>
            <a:ext cx="20646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000099"/>
                </a:solidFill>
              </a:rPr>
              <a:t>Solid-state amplifier</a:t>
            </a:r>
          </a:p>
        </p:txBody>
      </p:sp>
    </p:spTree>
    <p:extLst>
      <p:ext uri="{BB962C8B-B14F-4D97-AF65-F5344CB8AC3E}">
        <p14:creationId xmlns:p14="http://schemas.microsoft.com/office/powerpoint/2010/main" val="21736314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accent1">
                    <a:lumMod val="50000"/>
                  </a:schemeClr>
                </a:solidFill>
              </a:rPr>
              <a:t>Another example of large area gaseous detector-RPC</a:t>
            </a:r>
            <a:endParaRPr lang="en-GB" dirty="0">
              <a:solidFill>
                <a:schemeClr val="accent1">
                  <a:lumMod val="50000"/>
                </a:schemeClr>
              </a:solidFill>
            </a:endParaRPr>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191927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5999" y="71776"/>
            <a:ext cx="5142063" cy="1990488"/>
          </a:xfrm>
        </p:spPr>
        <p:txBody>
          <a:bodyPr/>
          <a:lstStyle/>
          <a:p>
            <a:r>
              <a:rPr lang="en-GB" dirty="0" smtClean="0">
                <a:solidFill>
                  <a:srgbClr val="C00000"/>
                </a:solidFill>
              </a:rPr>
              <a:t>RPC</a:t>
            </a:r>
            <a:endParaRPr lang="en-GB" dirty="0">
              <a:solidFill>
                <a:srgbClr val="C00000"/>
              </a:solidFill>
            </a:endParaRPr>
          </a:p>
        </p:txBody>
      </p:sp>
      <p:sp>
        <p:nvSpPr>
          <p:cNvPr id="3" name="Subtitle 2"/>
          <p:cNvSpPr>
            <a:spLocks noGrp="1"/>
          </p:cNvSpPr>
          <p:nvPr>
            <p:ph type="subTitle" idx="1"/>
          </p:nvPr>
        </p:nvSpPr>
        <p:spPr>
          <a:xfrm>
            <a:off x="1524000" y="4098166"/>
            <a:ext cx="4137498" cy="1655762"/>
          </a:xfrm>
        </p:spPr>
        <p:txBody>
          <a:bodyPr/>
          <a:lstStyle/>
          <a:p>
            <a:pPr algn="l"/>
            <a:r>
              <a:rPr lang="en-GB" u="sng" dirty="0" smtClean="0"/>
              <a:t>Main advantage </a:t>
            </a:r>
            <a:r>
              <a:rPr lang="en-GB" dirty="0" smtClean="0"/>
              <a:t>- a continuously sensitive device having high time resolution ~1ns  </a:t>
            </a:r>
            <a:endParaRPr lang="en-GB" dirty="0"/>
          </a:p>
        </p:txBody>
      </p:sp>
      <p:sp>
        <p:nvSpPr>
          <p:cNvPr id="4"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151" y="3064213"/>
            <a:ext cx="5723839" cy="28308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81" y="358445"/>
            <a:ext cx="4622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B826E1C7-6187-480C-90CA-1CD5DBCDA97A}" type="slidenum">
              <a:rPr lang="en-GB" smtClean="0"/>
              <a:t>51</a:t>
            </a:fld>
            <a:endParaRPr lang="en-GB" dirty="0"/>
          </a:p>
        </p:txBody>
      </p:sp>
    </p:spTree>
    <p:extLst>
      <p:ext uri="{BB962C8B-B14F-4D97-AF65-F5344CB8AC3E}">
        <p14:creationId xmlns:p14="http://schemas.microsoft.com/office/powerpoint/2010/main" val="1388994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98817"/>
            <a:ext cx="9144000" cy="1566153"/>
          </a:xfrm>
        </p:spPr>
        <p:txBody>
          <a:bodyPr>
            <a:normAutofit fontScale="90000"/>
          </a:bodyPr>
          <a:lstStyle/>
          <a:p>
            <a:r>
              <a:rPr lang="en-GB" sz="4400" dirty="0" smtClean="0">
                <a:solidFill>
                  <a:srgbClr val="660033"/>
                </a:solidFill>
              </a:rPr>
              <a:t>These detector also can be build with large sensitive areas- in total </a:t>
            </a:r>
            <a:r>
              <a:rPr lang="en-GB" sz="4400" u="sng" dirty="0" smtClean="0">
                <a:solidFill>
                  <a:srgbClr val="660033"/>
                </a:solidFill>
              </a:rPr>
              <a:t>thousands</a:t>
            </a:r>
            <a:r>
              <a:rPr lang="en-GB" sz="4400" dirty="0" smtClean="0">
                <a:solidFill>
                  <a:srgbClr val="660033"/>
                </a:solidFill>
              </a:rPr>
              <a:t> of m2!</a:t>
            </a:r>
            <a:endParaRPr lang="en-GB" sz="4400" dirty="0">
              <a:solidFill>
                <a:srgbClr val="660033"/>
              </a:solidFill>
            </a:endParaRPr>
          </a:p>
        </p:txBody>
      </p:sp>
      <p:pic>
        <p:nvPicPr>
          <p:cNvPr id="6146" name="Picture 2" descr="http://cms.web.cern.ch/sites/cms.web.cern.ch/files/styles/large/public/field/image/RPClayers.jpg?itok=Wx1Bf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3214949"/>
            <a:ext cx="5453244" cy="221308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hecr.tifr.res.in/~bsn/INO/bigRP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7957" y="2281634"/>
            <a:ext cx="4248150" cy="31861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32717" y="6157609"/>
            <a:ext cx="4211730" cy="369332"/>
          </a:xfrm>
          <a:prstGeom prst="rect">
            <a:avLst/>
          </a:prstGeom>
          <a:noFill/>
        </p:spPr>
        <p:txBody>
          <a:bodyPr wrap="none" rtlCol="0">
            <a:spAutoFit/>
          </a:bodyPr>
          <a:lstStyle/>
          <a:p>
            <a:r>
              <a:rPr lang="en-GB" dirty="0" smtClean="0"/>
              <a:t>To build them is much easier than MWPCs!</a:t>
            </a:r>
            <a:endParaRPr lang="en-GB" dirty="0"/>
          </a:p>
        </p:txBody>
      </p:sp>
      <p:sp>
        <p:nvSpPr>
          <p:cNvPr id="3" name="Slide Number Placeholder 2"/>
          <p:cNvSpPr>
            <a:spLocks noGrp="1"/>
          </p:cNvSpPr>
          <p:nvPr>
            <p:ph type="sldNum" sz="quarter" idx="12"/>
          </p:nvPr>
        </p:nvSpPr>
        <p:spPr/>
        <p:txBody>
          <a:bodyPr/>
          <a:lstStyle/>
          <a:p>
            <a:fld id="{B826E1C7-6187-480C-90CA-1CD5DBCDA97A}" type="slidenum">
              <a:rPr lang="en-GB" smtClean="0"/>
              <a:t>52</a:t>
            </a:fld>
            <a:endParaRPr lang="en-GB" dirty="0"/>
          </a:p>
        </p:txBody>
      </p:sp>
    </p:spTree>
    <p:extLst>
      <p:ext uri="{BB962C8B-B14F-4D97-AF65-F5344CB8AC3E}">
        <p14:creationId xmlns:p14="http://schemas.microsoft.com/office/powerpoint/2010/main" val="1752358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13955" y="577596"/>
            <a:ext cx="9144000" cy="2387600"/>
          </a:xfrm>
        </p:spPr>
        <p:txBody>
          <a:bodyPr/>
          <a:lstStyle/>
          <a:p>
            <a:r>
              <a:rPr lang="en-GB" dirty="0" err="1" smtClean="0">
                <a:solidFill>
                  <a:srgbClr val="660033"/>
                </a:solidFill>
              </a:rPr>
              <a:t>Microgap</a:t>
            </a:r>
            <a:r>
              <a:rPr lang="en-GB" dirty="0" smtClean="0">
                <a:solidFill>
                  <a:srgbClr val="660033"/>
                </a:solidFill>
              </a:rPr>
              <a:t> RPCs</a:t>
            </a:r>
            <a:endParaRPr lang="en-GB" dirty="0">
              <a:solidFill>
                <a:srgbClr val="660033"/>
              </a:solidFill>
            </a:endParaRPr>
          </a:p>
        </p:txBody>
      </p:sp>
      <p:pic>
        <p:nvPicPr>
          <p:cNvPr id="3074" name="Picture 2" descr="https://encrypted-tbn2.gstatic.com/images?q=tbn:ANd9GcT-VG-JdwKkB3PhzZKGQHQmefFbDxm7dzso694ANv-PxH0X8TfU">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6161" y="4072300"/>
            <a:ext cx="4276725" cy="17545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encrypted-tbn0.gstatic.com/images?q=tbn:ANd9GcSSH1JhxoYimfucd85NbaqVq8i6fs3QK_KHGyVVRhUaK3cWO1M8tw">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114" y="217113"/>
            <a:ext cx="4450443" cy="19618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2282" y="4072300"/>
            <a:ext cx="5515677" cy="1569660"/>
          </a:xfrm>
          <a:prstGeom prst="rect">
            <a:avLst/>
          </a:prstGeom>
          <a:noFill/>
        </p:spPr>
        <p:txBody>
          <a:bodyPr wrap="none" rtlCol="0">
            <a:spAutoFit/>
          </a:bodyPr>
          <a:lstStyle/>
          <a:p>
            <a:r>
              <a:rPr lang="en-GB" sz="2400" dirty="0"/>
              <a:t>The main </a:t>
            </a:r>
            <a:r>
              <a:rPr lang="en-GB" sz="2400" dirty="0" smtClean="0"/>
              <a:t>advantage of </a:t>
            </a:r>
            <a:r>
              <a:rPr lang="en-GB" sz="2400" dirty="0" err="1" smtClean="0"/>
              <a:t>microgap</a:t>
            </a:r>
            <a:endParaRPr lang="en-GB" sz="2400" dirty="0" smtClean="0"/>
          </a:p>
          <a:p>
            <a:r>
              <a:rPr lang="en-GB" sz="2400" dirty="0" smtClean="0"/>
              <a:t>RPCs </a:t>
            </a:r>
            <a:r>
              <a:rPr lang="en-GB" sz="2400" dirty="0"/>
              <a:t>is high </a:t>
            </a:r>
            <a:r>
              <a:rPr lang="en-GB" sz="2400" dirty="0" smtClean="0"/>
              <a:t>time resolution- about</a:t>
            </a:r>
          </a:p>
          <a:p>
            <a:r>
              <a:rPr lang="en-GB" sz="2400" dirty="0" smtClean="0">
                <a:solidFill>
                  <a:srgbClr val="FF0000"/>
                </a:solidFill>
              </a:rPr>
              <a:t>50-70</a:t>
            </a:r>
            <a:r>
              <a:rPr lang="en-GB" sz="2400" dirty="0" smtClean="0"/>
              <a:t> </a:t>
            </a:r>
            <a:r>
              <a:rPr lang="en-GB" sz="2400" dirty="0" err="1"/>
              <a:t>ps</a:t>
            </a:r>
            <a:r>
              <a:rPr lang="en-GB" sz="2400" dirty="0"/>
              <a:t> </a:t>
            </a:r>
            <a:r>
              <a:rPr lang="en-GB" sz="2400" dirty="0" smtClean="0"/>
              <a:t>per </a:t>
            </a:r>
            <a:r>
              <a:rPr lang="en-GB" sz="2400" dirty="0"/>
              <a:t>passing </a:t>
            </a:r>
            <a:r>
              <a:rPr lang="en-GB" sz="2400" dirty="0" smtClean="0"/>
              <a:t>particle and a very</a:t>
            </a:r>
          </a:p>
          <a:p>
            <a:r>
              <a:rPr lang="en-GB" sz="2400" dirty="0"/>
              <a:t>h</a:t>
            </a:r>
            <a:r>
              <a:rPr lang="en-GB" sz="2400" dirty="0" smtClean="0"/>
              <a:t>igh position resolution-better than </a:t>
            </a:r>
            <a:r>
              <a:rPr lang="en-GB" sz="2400" dirty="0" smtClean="0">
                <a:solidFill>
                  <a:srgbClr val="FF0000"/>
                </a:solidFill>
              </a:rPr>
              <a:t>50</a:t>
            </a:r>
            <a:r>
              <a:rPr lang="en-GB" sz="2400" dirty="0" smtClean="0"/>
              <a:t> </a:t>
            </a:r>
            <a:r>
              <a:rPr lang="el-GR" sz="2400" dirty="0" smtClean="0"/>
              <a:t>μ</a:t>
            </a:r>
            <a:r>
              <a:rPr lang="en-GB" sz="2400" dirty="0" smtClean="0"/>
              <a:t>m</a:t>
            </a:r>
            <a:endParaRPr lang="en-GB" sz="2400" dirty="0"/>
          </a:p>
        </p:txBody>
      </p:sp>
      <p:sp>
        <p:nvSpPr>
          <p:cNvPr id="3" name="Slide Number Placeholder 2"/>
          <p:cNvSpPr>
            <a:spLocks noGrp="1"/>
          </p:cNvSpPr>
          <p:nvPr>
            <p:ph type="sldNum" sz="quarter" idx="12"/>
          </p:nvPr>
        </p:nvSpPr>
        <p:spPr/>
        <p:txBody>
          <a:bodyPr/>
          <a:lstStyle/>
          <a:p>
            <a:fld id="{B826E1C7-6187-480C-90CA-1CD5DBCDA97A}" type="slidenum">
              <a:rPr lang="en-GB" smtClean="0"/>
              <a:t>53</a:t>
            </a:fld>
            <a:endParaRPr lang="en-GB"/>
          </a:p>
        </p:txBody>
      </p:sp>
    </p:spTree>
    <p:extLst>
      <p:ext uri="{BB962C8B-B14F-4D97-AF65-F5344CB8AC3E}">
        <p14:creationId xmlns:p14="http://schemas.microsoft.com/office/powerpoint/2010/main" val="1992302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3288" y="1471155"/>
            <a:ext cx="7594906" cy="2387600"/>
          </a:xfrm>
        </p:spPr>
        <p:txBody>
          <a:bodyPr>
            <a:normAutofit fontScale="90000"/>
          </a:bodyPr>
          <a:lstStyle/>
          <a:p>
            <a:r>
              <a:rPr lang="en-GB" dirty="0" smtClean="0"/>
              <a:t>Another </a:t>
            </a:r>
            <a:r>
              <a:rPr lang="en-GB" dirty="0" smtClean="0"/>
              <a:t>recent revolution- </a:t>
            </a:r>
            <a:r>
              <a:rPr lang="en-GB" dirty="0" err="1" smtClean="0">
                <a:solidFill>
                  <a:srgbClr val="FF0000"/>
                </a:solidFill>
              </a:rPr>
              <a:t>micropattern</a:t>
            </a:r>
            <a:r>
              <a:rPr lang="en-GB" dirty="0" smtClean="0">
                <a:solidFill>
                  <a:srgbClr val="FF0000"/>
                </a:solidFill>
              </a:rPr>
              <a:t> gaseous detectors</a:t>
            </a:r>
            <a:endParaRPr lang="en-GB" dirty="0">
              <a:solidFill>
                <a:srgbClr val="FF000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846" y="521407"/>
            <a:ext cx="2476248" cy="349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B826E1C7-6187-480C-90CA-1CD5DBCDA97A}" type="slidenum">
              <a:rPr lang="en-GB" smtClean="0"/>
              <a:t>54</a:t>
            </a:fld>
            <a:endParaRPr lang="en-GB"/>
          </a:p>
        </p:txBody>
      </p:sp>
    </p:spTree>
    <p:extLst>
      <p:ext uri="{BB962C8B-B14F-4D97-AF65-F5344CB8AC3E}">
        <p14:creationId xmlns:p14="http://schemas.microsoft.com/office/powerpoint/2010/main" val="41465550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4043760" y="908051"/>
            <a:ext cx="7631112" cy="2187575"/>
          </a:xfrm>
        </p:spPr>
        <p:txBody>
          <a:bodyPr anchor="ctr"/>
          <a:lstStyle/>
          <a:p>
            <a:r>
              <a:rPr lang="en-GB" altLang="en-US" sz="2400" dirty="0">
                <a:solidFill>
                  <a:srgbClr val="000099"/>
                </a:solidFill>
              </a:rPr>
              <a:t>At the end of the last century, or be more precise, at the end of 90-s </a:t>
            </a:r>
            <a:r>
              <a:rPr lang="en-GB" altLang="en-US" sz="2400" u="sng" dirty="0">
                <a:solidFill>
                  <a:srgbClr val="000099"/>
                </a:solidFill>
              </a:rPr>
              <a:t>a new revolution happens in gaseous detectors:</a:t>
            </a:r>
            <a:r>
              <a:rPr lang="en-GB" altLang="en-US" sz="3200" dirty="0">
                <a:solidFill>
                  <a:srgbClr val="000099"/>
                </a:solidFill>
              </a:rPr>
              <a:t/>
            </a:r>
            <a:br>
              <a:rPr lang="en-GB" altLang="en-US" sz="3200" dirty="0">
                <a:solidFill>
                  <a:srgbClr val="000099"/>
                </a:solidFill>
              </a:rPr>
            </a:br>
            <a:r>
              <a:rPr lang="en-GB" altLang="en-US" sz="3200" dirty="0" err="1">
                <a:solidFill>
                  <a:srgbClr val="FF0000"/>
                </a:solidFill>
              </a:rPr>
              <a:t>micropattern</a:t>
            </a:r>
            <a:r>
              <a:rPr lang="en-GB" altLang="en-US" sz="3200" dirty="0">
                <a:solidFill>
                  <a:srgbClr val="FF0000"/>
                </a:solidFill>
              </a:rPr>
              <a:t> detectors were invented</a:t>
            </a:r>
            <a:r>
              <a:rPr lang="en-GB" altLang="en-US" sz="4000" dirty="0"/>
              <a:t> </a:t>
            </a:r>
          </a:p>
        </p:txBody>
      </p:sp>
      <p:sp>
        <p:nvSpPr>
          <p:cNvPr id="13315" name="Rectangle 3"/>
          <p:cNvSpPr>
            <a:spLocks noGrp="1" noChangeArrowheads="1"/>
          </p:cNvSpPr>
          <p:nvPr>
            <p:ph type="subTitle" idx="1"/>
          </p:nvPr>
        </p:nvSpPr>
        <p:spPr>
          <a:xfrm>
            <a:off x="4636912" y="3443591"/>
            <a:ext cx="6400800" cy="2195209"/>
          </a:xfrm>
        </p:spPr>
        <p:txBody>
          <a:bodyPr>
            <a:normAutofit/>
          </a:bodyPr>
          <a:lstStyle/>
          <a:p>
            <a:pPr>
              <a:lnSpc>
                <a:spcPct val="80000"/>
              </a:lnSpc>
            </a:pPr>
            <a:r>
              <a:rPr lang="en-GB" altLang="en-US" sz="2000" dirty="0">
                <a:solidFill>
                  <a:srgbClr val="A50021"/>
                </a:solidFill>
              </a:rPr>
              <a:t>Their main feature is that they are manufacture by a </a:t>
            </a:r>
            <a:r>
              <a:rPr lang="en-GB" altLang="en-US" sz="2000" u="sng" dirty="0">
                <a:solidFill>
                  <a:srgbClr val="A50021"/>
                </a:solidFill>
              </a:rPr>
              <a:t>microelectronic technology</a:t>
            </a:r>
            <a:r>
              <a:rPr lang="en-GB" altLang="en-US" sz="2000" dirty="0">
                <a:solidFill>
                  <a:srgbClr val="A50021"/>
                </a:solidFill>
              </a:rPr>
              <a:t> and this offers:</a:t>
            </a:r>
          </a:p>
          <a:p>
            <a:pPr>
              <a:lnSpc>
                <a:spcPct val="80000"/>
              </a:lnSpc>
            </a:pPr>
            <a:endParaRPr lang="en-GB" altLang="en-US" sz="2000" dirty="0">
              <a:solidFill>
                <a:srgbClr val="A50021"/>
              </a:solidFill>
            </a:endParaRPr>
          </a:p>
          <a:p>
            <a:pPr algn="l">
              <a:lnSpc>
                <a:spcPct val="80000"/>
              </a:lnSpc>
            </a:pPr>
            <a:r>
              <a:rPr lang="en-GB" altLang="en-US" sz="2000" dirty="0">
                <a:solidFill>
                  <a:srgbClr val="FF0000"/>
                </a:solidFill>
                <a:cs typeface="Arial" panose="020B0604020202020204" pitchFamily="34" charset="0"/>
              </a:rPr>
              <a:t>● </a:t>
            </a:r>
            <a:r>
              <a:rPr lang="en-GB" altLang="en-US" sz="2000" dirty="0">
                <a:solidFill>
                  <a:srgbClr val="A50021"/>
                </a:solidFill>
              </a:rPr>
              <a:t>Easy way of manufacturing</a:t>
            </a:r>
          </a:p>
          <a:p>
            <a:pPr algn="l">
              <a:lnSpc>
                <a:spcPct val="80000"/>
              </a:lnSpc>
            </a:pPr>
            <a:r>
              <a:rPr lang="en-GB" altLang="en-US" sz="2000" dirty="0">
                <a:solidFill>
                  <a:srgbClr val="FF0000"/>
                </a:solidFill>
                <a:cs typeface="Arial" panose="020B0604020202020204" pitchFamily="34" charset="0"/>
              </a:rPr>
              <a:t>●</a:t>
            </a:r>
            <a:r>
              <a:rPr lang="en-GB" altLang="en-US" sz="2000" dirty="0">
                <a:solidFill>
                  <a:srgbClr val="A50021"/>
                </a:solidFill>
              </a:rPr>
              <a:t> Low cost</a:t>
            </a:r>
          </a:p>
          <a:p>
            <a:pPr algn="l">
              <a:lnSpc>
                <a:spcPct val="80000"/>
              </a:lnSpc>
            </a:pPr>
            <a:r>
              <a:rPr lang="en-GB" altLang="en-US" sz="2000" dirty="0">
                <a:solidFill>
                  <a:srgbClr val="FF0000"/>
                </a:solidFill>
                <a:cs typeface="Arial" panose="020B0604020202020204" pitchFamily="34" charset="0"/>
              </a:rPr>
              <a:t>●</a:t>
            </a:r>
            <a:r>
              <a:rPr lang="en-GB" altLang="en-US" sz="2000" dirty="0">
                <a:solidFill>
                  <a:srgbClr val="A50021"/>
                </a:solidFill>
              </a:rPr>
              <a:t> High granularity-high position resolution</a:t>
            </a:r>
          </a:p>
        </p:txBody>
      </p:sp>
      <p:pic>
        <p:nvPicPr>
          <p:cNvPr id="4098" name="Picture 2" descr="https://encrypted-tbn3.gstatic.com/images?q=tbn:ANd9GcQ_glqnwGrRakgQUI0dohp0HQZaA_QqC5wsZKtiGPuwLcTD_BSxp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365445"/>
            <a:ext cx="3827462" cy="26809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images of microelectronic techn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712" y="3676883"/>
            <a:ext cx="2390775" cy="19145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826E1C7-6187-480C-90CA-1CD5DBCDA97A}" type="slidenum">
              <a:rPr lang="en-GB" smtClean="0"/>
              <a:t>55</a:t>
            </a:fld>
            <a:endParaRPr lang="en-GB"/>
          </a:p>
        </p:txBody>
      </p:sp>
    </p:spTree>
    <p:extLst>
      <p:ext uri="{BB962C8B-B14F-4D97-AF65-F5344CB8AC3E}">
        <p14:creationId xmlns:p14="http://schemas.microsoft.com/office/powerpoint/2010/main" val="41033369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9218" name="Picture 2" descr="http://www.physi.uni-heidelberg.de/Forschung/ANP/Cascade/images/ill-detector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75175"/>
            <a:ext cx="4932240" cy="6165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cdf.fnal.gov/~bishai/gmd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3815" y="594042"/>
            <a:ext cx="6772275" cy="53435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43599" y="6420248"/>
            <a:ext cx="748538" cy="338554"/>
          </a:xfrm>
          <a:prstGeom prst="rect">
            <a:avLst/>
          </a:prstGeom>
          <a:noFill/>
        </p:spPr>
        <p:txBody>
          <a:bodyPr wrap="none" rtlCol="0">
            <a:spAutoFit/>
          </a:bodyPr>
          <a:lstStyle/>
          <a:p>
            <a:r>
              <a:rPr lang="en-GB" sz="1600" dirty="0" smtClean="0">
                <a:solidFill>
                  <a:srgbClr val="FF0000"/>
                </a:solidFill>
              </a:rPr>
              <a:t>A. Oed</a:t>
            </a:r>
            <a:endParaRPr lang="en-GB" sz="1600" dirty="0">
              <a:solidFill>
                <a:srgbClr val="FF0000"/>
              </a:solidFill>
            </a:endParaRPr>
          </a:p>
        </p:txBody>
      </p:sp>
      <p:sp>
        <p:nvSpPr>
          <p:cNvPr id="5" name="Slide Number Placeholder 4"/>
          <p:cNvSpPr>
            <a:spLocks noGrp="1"/>
          </p:cNvSpPr>
          <p:nvPr>
            <p:ph type="sldNum" sz="quarter" idx="12"/>
          </p:nvPr>
        </p:nvSpPr>
        <p:spPr/>
        <p:txBody>
          <a:bodyPr/>
          <a:lstStyle/>
          <a:p>
            <a:fld id="{B826E1C7-6187-480C-90CA-1CD5DBCDA97A}" type="slidenum">
              <a:rPr lang="en-GB" smtClean="0"/>
              <a:t>56</a:t>
            </a:fld>
            <a:endParaRPr lang="en-GB"/>
          </a:p>
        </p:txBody>
      </p:sp>
    </p:spTree>
    <p:extLst>
      <p:ext uri="{BB962C8B-B14F-4D97-AF65-F5344CB8AC3E}">
        <p14:creationId xmlns:p14="http://schemas.microsoft.com/office/powerpoint/2010/main" val="1951685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Micropixel gaseous </a:t>
            </a:r>
            <a:r>
              <a:rPr lang="en-GB" dirty="0" smtClean="0">
                <a:solidFill>
                  <a:srgbClr val="C00000"/>
                </a:solidFill>
              </a:rPr>
              <a:t>detectors-something very promising</a:t>
            </a:r>
            <a:r>
              <a:rPr lang="en-GB" dirty="0" smtClean="0"/>
              <a:t>!</a:t>
            </a:r>
            <a:endParaRPr lang="en-GB" dirty="0"/>
          </a:p>
        </p:txBody>
      </p:sp>
      <p:sp>
        <p:nvSpPr>
          <p:cNvPr id="3" name="Subtitle 2"/>
          <p:cNvSpPr>
            <a:spLocks noGrp="1"/>
          </p:cNvSpPr>
          <p:nvPr>
            <p:ph type="subTitle" idx="1"/>
          </p:nvPr>
        </p:nvSpPr>
        <p:spPr/>
        <p:txBody>
          <a:bodyPr/>
          <a:lstStyle/>
          <a:p>
            <a:endParaRPr lang="en-GB" dirty="0"/>
          </a:p>
        </p:txBody>
      </p:sp>
      <p:sp>
        <p:nvSpPr>
          <p:cNvPr id="4" name="Slide Number Placeholder 3"/>
          <p:cNvSpPr>
            <a:spLocks noGrp="1"/>
          </p:cNvSpPr>
          <p:nvPr>
            <p:ph type="sldNum" sz="quarter" idx="12"/>
          </p:nvPr>
        </p:nvSpPr>
        <p:spPr/>
        <p:txBody>
          <a:bodyPr/>
          <a:lstStyle/>
          <a:p>
            <a:fld id="{B826E1C7-6187-480C-90CA-1CD5DBCDA97A}" type="slidenum">
              <a:rPr lang="en-GB" smtClean="0"/>
              <a:t>57</a:t>
            </a:fld>
            <a:endParaRPr lang="en-GB"/>
          </a:p>
        </p:txBody>
      </p:sp>
    </p:spTree>
    <p:extLst>
      <p:ext uri="{BB962C8B-B14F-4D97-AF65-F5344CB8AC3E}">
        <p14:creationId xmlns:p14="http://schemas.microsoft.com/office/powerpoint/2010/main" val="290786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914400" y="1412876"/>
            <a:ext cx="10363200" cy="1470025"/>
          </a:xfrm>
        </p:spPr>
        <p:txBody>
          <a:bodyPr>
            <a:normAutofit fontScale="90000"/>
          </a:bodyPr>
          <a:lstStyle/>
          <a:p>
            <a:pPr eaLnBrk="1" hangingPunct="1"/>
            <a:r>
              <a:rPr lang="en-GB" dirty="0" smtClean="0">
                <a:solidFill>
                  <a:srgbClr val="C00000"/>
                </a:solidFill>
              </a:rPr>
              <a:t>High granularity </a:t>
            </a:r>
            <a:r>
              <a:rPr lang="en-GB" dirty="0" err="1" smtClean="0">
                <a:solidFill>
                  <a:srgbClr val="C00000"/>
                </a:solidFill>
              </a:rPr>
              <a:t>pixelized</a:t>
            </a:r>
            <a:r>
              <a:rPr lang="en-GB" dirty="0" smtClean="0">
                <a:solidFill>
                  <a:srgbClr val="C00000"/>
                </a:solidFill>
              </a:rPr>
              <a:t> readout</a:t>
            </a:r>
          </a:p>
        </p:txBody>
      </p:sp>
      <p:sp>
        <p:nvSpPr>
          <p:cNvPr id="26627" name="Rectangle 3"/>
          <p:cNvSpPr>
            <a:spLocks noGrp="1" noChangeArrowheads="1"/>
          </p:cNvSpPr>
          <p:nvPr>
            <p:ph type="subTitle" idx="1"/>
          </p:nvPr>
        </p:nvSpPr>
        <p:spPr/>
        <p:txBody>
          <a:bodyPr/>
          <a:lstStyle/>
          <a:p>
            <a:pPr eaLnBrk="1" hangingPunct="1">
              <a:lnSpc>
                <a:spcPct val="90000"/>
              </a:lnSpc>
            </a:pPr>
            <a:r>
              <a:rPr lang="en-US" sz="2400" u="sng" smtClean="0"/>
              <a:t>The latest tendency:</a:t>
            </a:r>
            <a:r>
              <a:rPr lang="en-US" sz="2400" smtClean="0"/>
              <a:t> a strip-type of the micropattern detectors readout is replacing by a pixel- type of the readout. This becomes possible due to </a:t>
            </a:r>
            <a:r>
              <a:rPr lang="en-US" sz="2400" b="1" smtClean="0"/>
              <a:t>the fast development of electronics</a:t>
            </a:r>
          </a:p>
        </p:txBody>
      </p:sp>
      <p:sp>
        <p:nvSpPr>
          <p:cNvPr id="2" name="Slide Number Placeholder 1"/>
          <p:cNvSpPr>
            <a:spLocks noGrp="1"/>
          </p:cNvSpPr>
          <p:nvPr>
            <p:ph type="sldNum" sz="quarter" idx="12"/>
          </p:nvPr>
        </p:nvSpPr>
        <p:spPr/>
        <p:txBody>
          <a:bodyPr/>
          <a:lstStyle/>
          <a:p>
            <a:fld id="{B826E1C7-6187-480C-90CA-1CD5DBCDA97A}" type="slidenum">
              <a:rPr lang="en-GB" smtClean="0"/>
              <a:t>58</a:t>
            </a:fld>
            <a:endParaRPr lang="en-GB"/>
          </a:p>
        </p:txBody>
      </p:sp>
    </p:spTree>
    <p:extLst>
      <p:ext uri="{BB962C8B-B14F-4D97-AF65-F5344CB8AC3E}">
        <p14:creationId xmlns:p14="http://schemas.microsoft.com/office/powerpoint/2010/main" val="23554702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524000" y="76200"/>
            <a:ext cx="9144000" cy="533400"/>
          </a:xfrm>
          <a:prstGeom prst="rect">
            <a:avLst/>
          </a:prstGeom>
          <a:solidFill>
            <a:schemeClr val="bg1"/>
          </a:solidFill>
          <a:ln w="9525">
            <a:noFill/>
            <a:miter lim="800000"/>
            <a:headEnd/>
            <a:tailEnd/>
          </a:ln>
        </p:spPr>
        <p:txBody>
          <a:bodyPr wrap="none" anchor="ctr"/>
          <a:lstStyle/>
          <a:p>
            <a:endParaRPr lang="en-US"/>
          </a:p>
        </p:txBody>
      </p:sp>
      <p:sp>
        <p:nvSpPr>
          <p:cNvPr id="27651" name="WordArt 3"/>
          <p:cNvSpPr>
            <a:spLocks noChangeArrowheads="1" noChangeShapeType="1" noTextEdit="1"/>
          </p:cNvSpPr>
          <p:nvPr/>
        </p:nvSpPr>
        <p:spPr bwMode="auto">
          <a:xfrm>
            <a:off x="2019301" y="152400"/>
            <a:ext cx="8242300" cy="400050"/>
          </a:xfrm>
          <a:prstGeom prst="rect">
            <a:avLst/>
          </a:prstGeom>
        </p:spPr>
        <p:txBody>
          <a:bodyPr wrap="none" fromWordArt="1">
            <a:prstTxWarp prst="textPlain">
              <a:avLst>
                <a:gd name="adj" fmla="val 50000"/>
              </a:avLst>
            </a:prstTxWarp>
          </a:bodyPr>
          <a:lstStyle/>
          <a:p>
            <a:pPr algn="ctr"/>
            <a:r>
              <a:rPr lang="en-US" sz="28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a:cs typeface="Arial"/>
              </a:rPr>
              <a:t>GEM and VLSI pixel ASIC @ INFN Pisa</a:t>
            </a:r>
          </a:p>
        </p:txBody>
      </p:sp>
      <p:pic>
        <p:nvPicPr>
          <p:cNvPr id="27652" name="Picture 4" descr="100kASIC"/>
          <p:cNvPicPr>
            <a:picLocks noChangeAspect="1" noChangeArrowheads="1"/>
          </p:cNvPicPr>
          <p:nvPr/>
        </p:nvPicPr>
        <p:blipFill>
          <a:blip r:embed="rId3" cstate="print"/>
          <a:srcRect l="17577" t="10001" r="30891" b="12500"/>
          <a:stretch>
            <a:fillRect/>
          </a:stretch>
        </p:blipFill>
        <p:spPr bwMode="auto">
          <a:xfrm>
            <a:off x="7109884" y="990600"/>
            <a:ext cx="4876800" cy="3657600"/>
          </a:xfrm>
          <a:prstGeom prst="rect">
            <a:avLst/>
          </a:prstGeom>
          <a:noFill/>
          <a:ln w="9525">
            <a:noFill/>
            <a:miter lim="800000"/>
            <a:headEnd/>
            <a:tailEnd/>
          </a:ln>
        </p:spPr>
      </p:pic>
      <p:sp>
        <p:nvSpPr>
          <p:cNvPr id="106502" name="Text Box 6"/>
          <p:cNvSpPr txBox="1">
            <a:spLocks noChangeArrowheads="1"/>
          </p:cNvSpPr>
          <p:nvPr/>
        </p:nvSpPr>
        <p:spPr bwMode="auto">
          <a:xfrm>
            <a:off x="203200" y="1374775"/>
            <a:ext cx="184731" cy="338554"/>
          </a:xfrm>
          <a:prstGeom prst="rect">
            <a:avLst/>
          </a:prstGeom>
          <a:noFill/>
          <a:ln w="19050">
            <a:solidFill>
              <a:schemeClr val="bg1"/>
            </a:solidFill>
            <a:miter lim="800000"/>
            <a:headEnd/>
            <a:tailEnd/>
          </a:ln>
          <a:effectLst/>
        </p:spPr>
        <p:txBody>
          <a:bodyPr wrap="none">
            <a:spAutoFit/>
          </a:bodyPr>
          <a:lstStyle/>
          <a:p>
            <a:pPr eaLnBrk="0" hangingPunct="0">
              <a:defRPr/>
            </a:pPr>
            <a:endParaRPr lang="en-US" sz="1600" b="1">
              <a:solidFill>
                <a:schemeClr val="bg1"/>
              </a:solidFill>
              <a:effectLst>
                <a:outerShdw blurRad="38100" dist="38100" dir="2700000" algn="tl">
                  <a:srgbClr val="C0C0C0"/>
                </a:outerShdw>
              </a:effectLst>
              <a:latin typeface="Arial Rounded MT Bold" pitchFamily="34" charset="0"/>
            </a:endParaRPr>
          </a:p>
        </p:txBody>
      </p:sp>
      <p:sp>
        <p:nvSpPr>
          <p:cNvPr id="27654" name="Line 7"/>
          <p:cNvSpPr>
            <a:spLocks noChangeShapeType="1"/>
          </p:cNvSpPr>
          <p:nvPr/>
        </p:nvSpPr>
        <p:spPr bwMode="auto">
          <a:xfrm>
            <a:off x="781051" y="1752601"/>
            <a:ext cx="232833" cy="296863"/>
          </a:xfrm>
          <a:prstGeom prst="line">
            <a:avLst/>
          </a:prstGeom>
          <a:noFill/>
          <a:ln w="19050">
            <a:solidFill>
              <a:schemeClr val="bg1"/>
            </a:solidFill>
            <a:round/>
            <a:headEnd/>
            <a:tailEnd type="triangle" w="med" len="med"/>
          </a:ln>
        </p:spPr>
        <p:txBody>
          <a:bodyPr/>
          <a:lstStyle/>
          <a:p>
            <a:endParaRPr lang="en-US"/>
          </a:p>
        </p:txBody>
      </p:sp>
      <p:sp>
        <p:nvSpPr>
          <p:cNvPr id="106504" name="Text Box 8"/>
          <p:cNvSpPr txBox="1">
            <a:spLocks noChangeArrowheads="1"/>
          </p:cNvSpPr>
          <p:nvPr/>
        </p:nvSpPr>
        <p:spPr bwMode="auto">
          <a:xfrm>
            <a:off x="4773085" y="1374776"/>
            <a:ext cx="184731" cy="338554"/>
          </a:xfrm>
          <a:prstGeom prst="rect">
            <a:avLst/>
          </a:prstGeom>
          <a:noFill/>
          <a:ln w="9525">
            <a:solidFill>
              <a:schemeClr val="bg1"/>
            </a:solidFill>
            <a:miter lim="800000"/>
            <a:headEnd/>
            <a:tailEnd/>
          </a:ln>
          <a:effectLst/>
        </p:spPr>
        <p:txBody>
          <a:bodyPr wrap="none">
            <a:spAutoFit/>
          </a:bodyPr>
          <a:lstStyle/>
          <a:p>
            <a:pPr eaLnBrk="0" hangingPunct="0">
              <a:defRPr/>
            </a:pPr>
            <a:endParaRPr lang="en-US" sz="1600" b="1">
              <a:solidFill>
                <a:schemeClr val="bg1"/>
              </a:solidFill>
              <a:effectLst>
                <a:outerShdw blurRad="38100" dist="38100" dir="2700000" algn="tl">
                  <a:srgbClr val="C0C0C0"/>
                </a:outerShdw>
              </a:effectLst>
              <a:latin typeface="Arial Rounded MT Bold" pitchFamily="34" charset="0"/>
            </a:endParaRPr>
          </a:p>
        </p:txBody>
      </p:sp>
      <p:sp>
        <p:nvSpPr>
          <p:cNvPr id="27656" name="Line 9"/>
          <p:cNvSpPr>
            <a:spLocks noChangeShapeType="1"/>
          </p:cNvSpPr>
          <p:nvPr/>
        </p:nvSpPr>
        <p:spPr bwMode="auto">
          <a:xfrm flipH="1">
            <a:off x="5448300" y="1752600"/>
            <a:ext cx="543984" cy="534988"/>
          </a:xfrm>
          <a:prstGeom prst="line">
            <a:avLst/>
          </a:prstGeom>
          <a:noFill/>
          <a:ln w="19050">
            <a:solidFill>
              <a:schemeClr val="bg1"/>
            </a:solidFill>
            <a:round/>
            <a:headEnd/>
            <a:tailEnd type="triangle" w="med" len="med"/>
          </a:ln>
        </p:spPr>
        <p:txBody>
          <a:bodyPr/>
          <a:lstStyle/>
          <a:p>
            <a:endParaRPr lang="en-US"/>
          </a:p>
        </p:txBody>
      </p:sp>
      <p:sp>
        <p:nvSpPr>
          <p:cNvPr id="27657" name="Text Box 10"/>
          <p:cNvSpPr txBox="1">
            <a:spLocks noChangeArrowheads="1"/>
          </p:cNvSpPr>
          <p:nvPr/>
        </p:nvSpPr>
        <p:spPr bwMode="auto">
          <a:xfrm>
            <a:off x="5234518" y="3038476"/>
            <a:ext cx="184731" cy="369332"/>
          </a:xfrm>
          <a:prstGeom prst="rect">
            <a:avLst/>
          </a:prstGeom>
          <a:noFill/>
          <a:ln w="9525">
            <a:noFill/>
            <a:miter lim="800000"/>
            <a:headEnd/>
            <a:tailEnd/>
          </a:ln>
        </p:spPr>
        <p:txBody>
          <a:bodyPr wrap="none">
            <a:spAutoFit/>
          </a:bodyPr>
          <a:lstStyle/>
          <a:p>
            <a:pPr eaLnBrk="0" hangingPunct="0"/>
            <a:endParaRPr lang="it-IT">
              <a:latin typeface="Arial Rounded MT Bold" pitchFamily="34" charset="0"/>
            </a:endParaRPr>
          </a:p>
        </p:txBody>
      </p:sp>
      <p:sp>
        <p:nvSpPr>
          <p:cNvPr id="106507" name="Text Box 11"/>
          <p:cNvSpPr txBox="1">
            <a:spLocks noChangeArrowheads="1"/>
          </p:cNvSpPr>
          <p:nvPr/>
        </p:nvSpPr>
        <p:spPr bwMode="auto">
          <a:xfrm>
            <a:off x="4163485" y="4229101"/>
            <a:ext cx="184731" cy="338554"/>
          </a:xfrm>
          <a:prstGeom prst="rect">
            <a:avLst/>
          </a:prstGeom>
          <a:noFill/>
          <a:ln w="9525">
            <a:solidFill>
              <a:schemeClr val="bg1"/>
            </a:solidFill>
            <a:miter lim="800000"/>
            <a:headEnd/>
            <a:tailEnd/>
          </a:ln>
          <a:effectLst/>
        </p:spPr>
        <p:txBody>
          <a:bodyPr wrap="none">
            <a:spAutoFit/>
          </a:bodyPr>
          <a:lstStyle/>
          <a:p>
            <a:pPr eaLnBrk="0" hangingPunct="0">
              <a:defRPr/>
            </a:pPr>
            <a:endParaRPr lang="en-US" sz="1600" b="1">
              <a:solidFill>
                <a:schemeClr val="bg1"/>
              </a:solidFill>
              <a:effectLst>
                <a:outerShdw blurRad="38100" dist="38100" dir="2700000" algn="tl">
                  <a:srgbClr val="C0C0C0"/>
                </a:outerShdw>
              </a:effectLst>
              <a:latin typeface="Arial Rounded MT Bold" pitchFamily="34" charset="0"/>
            </a:endParaRPr>
          </a:p>
        </p:txBody>
      </p:sp>
      <p:sp>
        <p:nvSpPr>
          <p:cNvPr id="27659" name="Line 12"/>
          <p:cNvSpPr>
            <a:spLocks noChangeShapeType="1"/>
          </p:cNvSpPr>
          <p:nvPr/>
        </p:nvSpPr>
        <p:spPr bwMode="auto">
          <a:xfrm>
            <a:off x="3333751" y="3506789"/>
            <a:ext cx="776816" cy="712787"/>
          </a:xfrm>
          <a:prstGeom prst="line">
            <a:avLst/>
          </a:prstGeom>
          <a:noFill/>
          <a:ln w="19050">
            <a:solidFill>
              <a:schemeClr val="bg1"/>
            </a:solidFill>
            <a:round/>
            <a:headEnd type="triangle" w="med" len="med"/>
            <a:tailEnd/>
          </a:ln>
        </p:spPr>
        <p:txBody>
          <a:bodyPr/>
          <a:lstStyle/>
          <a:p>
            <a:endParaRPr lang="en-US"/>
          </a:p>
        </p:txBody>
      </p:sp>
      <p:sp>
        <p:nvSpPr>
          <p:cNvPr id="106509" name="Text Box 13"/>
          <p:cNvSpPr txBox="1">
            <a:spLocks noChangeArrowheads="1"/>
          </p:cNvSpPr>
          <p:nvPr/>
        </p:nvSpPr>
        <p:spPr bwMode="auto">
          <a:xfrm>
            <a:off x="-508000" y="623888"/>
            <a:ext cx="13106400" cy="366712"/>
          </a:xfrm>
          <a:prstGeom prst="rect">
            <a:avLst/>
          </a:prstGeom>
          <a:noFill/>
          <a:ln w="9525">
            <a:noFill/>
            <a:miter lim="800000"/>
            <a:headEnd/>
            <a:tailEnd/>
          </a:ln>
          <a:effectLst/>
        </p:spPr>
        <p:txBody>
          <a:bodyPr>
            <a:spAutoFit/>
          </a:bodyPr>
          <a:lstStyle/>
          <a:p>
            <a:pPr algn="ctr" eaLnBrk="0" hangingPunct="0">
              <a:defRPr/>
            </a:pPr>
            <a:r>
              <a:rPr lang="en-US" b="1">
                <a:solidFill>
                  <a:srgbClr val="CC0000"/>
                </a:solidFill>
                <a:effectLst>
                  <a:outerShdw blurRad="38100" dist="38100" dir="2700000" algn="tl">
                    <a:srgbClr val="C0C0C0"/>
                  </a:outerShdw>
                </a:effectLst>
                <a:latin typeface="Helvetica" pitchFamily="34" charset="0"/>
              </a:rPr>
              <a:t>Three ASIC generations of increasing size, reduced pitch &amp; improved functionality</a:t>
            </a:r>
          </a:p>
        </p:txBody>
      </p:sp>
      <p:sp>
        <p:nvSpPr>
          <p:cNvPr id="106510" name="Text Box 14"/>
          <p:cNvSpPr txBox="1">
            <a:spLocks noChangeArrowheads="1"/>
          </p:cNvSpPr>
          <p:nvPr/>
        </p:nvSpPr>
        <p:spPr bwMode="auto">
          <a:xfrm>
            <a:off x="7842251" y="1309688"/>
            <a:ext cx="2068195" cy="369332"/>
          </a:xfrm>
          <a:prstGeom prst="rect">
            <a:avLst/>
          </a:prstGeom>
          <a:noFill/>
          <a:ln w="9525">
            <a:noFill/>
            <a:miter lim="800000"/>
            <a:headEnd/>
            <a:tailEnd/>
          </a:ln>
          <a:effectLst/>
        </p:spPr>
        <p:txBody>
          <a:bodyPr wrap="none">
            <a:spAutoFit/>
          </a:bodyPr>
          <a:lstStyle/>
          <a:p>
            <a:pPr>
              <a:defRPr/>
            </a:pPr>
            <a:r>
              <a:rPr lang="en-US" b="1">
                <a:solidFill>
                  <a:schemeClr val="bg1"/>
                </a:solidFill>
                <a:effectLst>
                  <a:outerShdw blurRad="38100" dist="38100" dir="2700000" algn="tl">
                    <a:srgbClr val="C0C0C0"/>
                  </a:outerShdw>
                </a:effectLst>
              </a:rPr>
              <a:t>0.18 </a:t>
            </a:r>
            <a:r>
              <a:rPr lang="en-US" b="1">
                <a:solidFill>
                  <a:schemeClr val="bg1"/>
                </a:solidFill>
                <a:effectLst>
                  <a:outerShdw blurRad="38100" dist="38100" dir="2700000" algn="tl">
                    <a:srgbClr val="C0C0C0"/>
                  </a:outerShdw>
                </a:effectLst>
                <a:latin typeface="Symbol" pitchFamily="18" charset="2"/>
              </a:rPr>
              <a:t>m</a:t>
            </a:r>
            <a:r>
              <a:rPr lang="en-US" b="1">
                <a:solidFill>
                  <a:schemeClr val="bg1"/>
                </a:solidFill>
                <a:effectLst>
                  <a:outerShdw blurRad="38100" dist="38100" dir="2700000" algn="tl">
                    <a:srgbClr val="C0C0C0"/>
                  </a:outerShdw>
                </a:effectLst>
              </a:rPr>
              <a:t>m CMOS VLSI</a:t>
            </a:r>
          </a:p>
        </p:txBody>
      </p:sp>
      <p:pic>
        <p:nvPicPr>
          <p:cNvPr id="27662" name="Picture 15" descr="table"/>
          <p:cNvPicPr>
            <a:picLocks noChangeAspect="1" noChangeArrowheads="1"/>
          </p:cNvPicPr>
          <p:nvPr/>
        </p:nvPicPr>
        <p:blipFill>
          <a:blip r:embed="rId4" cstate="print"/>
          <a:srcRect/>
          <a:stretch>
            <a:fillRect/>
          </a:stretch>
        </p:blipFill>
        <p:spPr bwMode="auto">
          <a:xfrm>
            <a:off x="0" y="4775200"/>
            <a:ext cx="6705600" cy="2082800"/>
          </a:xfrm>
          <a:prstGeom prst="rect">
            <a:avLst/>
          </a:prstGeom>
          <a:noFill/>
          <a:ln w="9525">
            <a:noFill/>
            <a:miter lim="800000"/>
            <a:headEnd/>
            <a:tailEnd/>
          </a:ln>
        </p:spPr>
      </p:pic>
      <p:pic>
        <p:nvPicPr>
          <p:cNvPr id="27663" name="Picture 16" descr="Honeycomb"/>
          <p:cNvPicPr>
            <a:picLocks noChangeAspect="1" noChangeArrowheads="1"/>
          </p:cNvPicPr>
          <p:nvPr/>
        </p:nvPicPr>
        <p:blipFill>
          <a:blip r:embed="rId5" cstate="print"/>
          <a:srcRect/>
          <a:stretch>
            <a:fillRect/>
          </a:stretch>
        </p:blipFill>
        <p:spPr bwMode="auto">
          <a:xfrm>
            <a:off x="10104968" y="3608388"/>
            <a:ext cx="1883833" cy="1039812"/>
          </a:xfrm>
          <a:prstGeom prst="rect">
            <a:avLst/>
          </a:prstGeom>
          <a:noFill/>
          <a:ln w="12700">
            <a:solidFill>
              <a:srgbClr val="FF0000"/>
            </a:solidFill>
            <a:miter lim="800000"/>
            <a:headEnd/>
            <a:tailEnd/>
          </a:ln>
        </p:spPr>
      </p:pic>
      <p:sp>
        <p:nvSpPr>
          <p:cNvPr id="27664" name="Rectangle 17"/>
          <p:cNvSpPr>
            <a:spLocks noChangeArrowheads="1"/>
          </p:cNvSpPr>
          <p:nvPr/>
        </p:nvSpPr>
        <p:spPr bwMode="auto">
          <a:xfrm>
            <a:off x="9607552" y="3170238"/>
            <a:ext cx="298449" cy="146050"/>
          </a:xfrm>
          <a:prstGeom prst="rect">
            <a:avLst/>
          </a:prstGeom>
          <a:noFill/>
          <a:ln w="15875">
            <a:solidFill>
              <a:srgbClr val="FF0000"/>
            </a:solidFill>
            <a:miter lim="800000"/>
            <a:headEnd/>
            <a:tailEnd/>
          </a:ln>
        </p:spPr>
        <p:txBody>
          <a:bodyPr wrap="none" anchor="ctr"/>
          <a:lstStyle/>
          <a:p>
            <a:endParaRPr lang="en-US"/>
          </a:p>
        </p:txBody>
      </p:sp>
      <p:sp>
        <p:nvSpPr>
          <p:cNvPr id="27665" name="Line 18"/>
          <p:cNvSpPr>
            <a:spLocks noChangeShapeType="1"/>
          </p:cNvSpPr>
          <p:nvPr/>
        </p:nvSpPr>
        <p:spPr bwMode="auto">
          <a:xfrm>
            <a:off x="9906000" y="3316288"/>
            <a:ext cx="298451" cy="292100"/>
          </a:xfrm>
          <a:prstGeom prst="line">
            <a:avLst/>
          </a:prstGeom>
          <a:noFill/>
          <a:ln w="15875">
            <a:solidFill>
              <a:srgbClr val="FF0000"/>
            </a:solidFill>
            <a:round/>
            <a:headEnd/>
            <a:tailEnd type="triangle" w="med" len="med"/>
          </a:ln>
        </p:spPr>
        <p:txBody>
          <a:bodyPr/>
          <a:lstStyle/>
          <a:p>
            <a:endParaRPr lang="en-US"/>
          </a:p>
        </p:txBody>
      </p:sp>
      <p:sp>
        <p:nvSpPr>
          <p:cNvPr id="106515" name="Text Box 19"/>
          <p:cNvSpPr txBox="1">
            <a:spLocks noChangeArrowheads="1"/>
          </p:cNvSpPr>
          <p:nvPr/>
        </p:nvSpPr>
        <p:spPr bwMode="auto">
          <a:xfrm>
            <a:off x="8230954" y="4699000"/>
            <a:ext cx="2554225" cy="1015663"/>
          </a:xfrm>
          <a:prstGeom prst="rect">
            <a:avLst/>
          </a:prstGeom>
          <a:noFill/>
          <a:ln w="9525">
            <a:noFill/>
            <a:miter lim="800000"/>
            <a:headEnd/>
            <a:tailEnd/>
          </a:ln>
          <a:effectLst/>
        </p:spPr>
        <p:txBody>
          <a:bodyPr wrap="none">
            <a:spAutoFit/>
          </a:bodyPr>
          <a:lstStyle/>
          <a:p>
            <a:pPr algn="ctr">
              <a:buFontTx/>
              <a:buChar char="•"/>
              <a:defRPr/>
            </a:pPr>
            <a:r>
              <a:rPr lang="en-US" sz="1200" b="1">
                <a:solidFill>
                  <a:srgbClr val="0000FF"/>
                </a:solidFill>
                <a:effectLst>
                  <a:outerShdw blurRad="38100" dist="38100" dir="2700000" algn="tl">
                    <a:srgbClr val="C0C0C0"/>
                  </a:outerShdw>
                </a:effectLst>
              </a:rPr>
              <a:t> 6 layers 0.18 </a:t>
            </a:r>
            <a:r>
              <a:rPr lang="en-US" sz="1200" b="1">
                <a:solidFill>
                  <a:srgbClr val="0000FF"/>
                </a:solidFill>
                <a:effectLst>
                  <a:outerShdw blurRad="38100" dist="38100" dir="2700000" algn="tl">
                    <a:srgbClr val="C0C0C0"/>
                  </a:outerShdw>
                </a:effectLst>
                <a:latin typeface="Symbol" pitchFamily="18" charset="2"/>
              </a:rPr>
              <a:t>m</a:t>
            </a:r>
            <a:r>
              <a:rPr lang="en-US" sz="1200" b="1">
                <a:solidFill>
                  <a:srgbClr val="0000FF"/>
                </a:solidFill>
                <a:effectLst>
                  <a:outerShdw blurRad="38100" dist="38100" dir="2700000" algn="tl">
                    <a:srgbClr val="C0C0C0"/>
                  </a:outerShdw>
                </a:effectLst>
              </a:rPr>
              <a:t>m CMOS technology</a:t>
            </a:r>
          </a:p>
          <a:p>
            <a:pPr algn="ctr">
              <a:buFontTx/>
              <a:buChar char="•"/>
              <a:defRPr/>
            </a:pPr>
            <a:r>
              <a:rPr lang="en-US" sz="1200" b="1">
                <a:solidFill>
                  <a:srgbClr val="CC0000"/>
                </a:solidFill>
                <a:effectLst>
                  <a:outerShdw blurRad="38100" dist="38100" dir="2700000" algn="tl">
                    <a:srgbClr val="C0C0C0"/>
                  </a:outerShdw>
                </a:effectLst>
              </a:rPr>
              <a:t> </a:t>
            </a:r>
            <a:r>
              <a:rPr lang="en-US" sz="1200" b="1">
                <a:solidFill>
                  <a:srgbClr val="FF3300"/>
                </a:solidFill>
                <a:effectLst>
                  <a:outerShdw blurRad="38100" dist="38100" dir="2700000" algn="tl">
                    <a:srgbClr val="C0C0C0"/>
                  </a:outerShdw>
                </a:effectLst>
              </a:rPr>
              <a:t>Self-Triggering capabillity</a:t>
            </a:r>
          </a:p>
          <a:p>
            <a:pPr algn="ctr">
              <a:buFontTx/>
              <a:buChar char="•"/>
              <a:defRPr/>
            </a:pPr>
            <a:r>
              <a:rPr lang="en-US" sz="1200" b="1">
                <a:solidFill>
                  <a:srgbClr val="FF3300"/>
                </a:solidFill>
                <a:effectLst>
                  <a:outerShdw blurRad="38100" dist="38100" dir="2700000" algn="tl">
                    <a:srgbClr val="C0C0C0"/>
                  </a:outerShdw>
                </a:effectLst>
              </a:rPr>
              <a:t> 50 * 50 </a:t>
            </a:r>
            <a:r>
              <a:rPr lang="en-US" sz="1200" b="1">
                <a:solidFill>
                  <a:srgbClr val="FF3300"/>
                </a:solidFill>
                <a:effectLst>
                  <a:outerShdw blurRad="38100" dist="38100" dir="2700000" algn="tl">
                    <a:srgbClr val="C0C0C0"/>
                  </a:outerShdw>
                </a:effectLst>
                <a:latin typeface="Symbol" pitchFamily="18" charset="2"/>
              </a:rPr>
              <a:t>m</a:t>
            </a:r>
            <a:r>
              <a:rPr lang="en-US" sz="1200" b="1">
                <a:solidFill>
                  <a:srgbClr val="FF3300"/>
                </a:solidFill>
                <a:effectLst>
                  <a:outerShdw blurRad="38100" dist="38100" dir="2700000" algn="tl">
                    <a:srgbClr val="C0C0C0"/>
                  </a:outerShdw>
                </a:effectLst>
              </a:rPr>
              <a:t>m pixels (470 pixels/mm</a:t>
            </a:r>
            <a:r>
              <a:rPr lang="en-US" sz="1200" b="1" baseline="30000">
                <a:solidFill>
                  <a:srgbClr val="FF3300"/>
                </a:solidFill>
                <a:effectLst>
                  <a:outerShdw blurRad="38100" dist="38100" dir="2700000" algn="tl">
                    <a:srgbClr val="C0C0C0"/>
                  </a:outerShdw>
                </a:effectLst>
              </a:rPr>
              <a:t>2</a:t>
            </a:r>
            <a:r>
              <a:rPr lang="en-US" sz="1200" b="1">
                <a:solidFill>
                  <a:srgbClr val="FF3300"/>
                </a:solidFill>
                <a:effectLst>
                  <a:outerShdw blurRad="38100" dist="38100" dir="2700000" algn="tl">
                    <a:srgbClr val="C0C0C0"/>
                  </a:outerShdw>
                </a:effectLst>
              </a:rPr>
              <a:t>)</a:t>
            </a:r>
          </a:p>
          <a:p>
            <a:pPr algn="ctr">
              <a:buFontTx/>
              <a:buChar char="•"/>
              <a:defRPr/>
            </a:pPr>
            <a:r>
              <a:rPr lang="en-US" sz="1200" b="1">
                <a:solidFill>
                  <a:srgbClr val="FF3300"/>
                </a:solidFill>
                <a:effectLst>
                  <a:outerShdw blurRad="38100" dist="38100" dir="2700000" algn="tl">
                    <a:srgbClr val="C0C0C0"/>
                  </a:outerShdw>
                </a:effectLst>
              </a:rPr>
              <a:t> Serial analog readout for each pixel</a:t>
            </a:r>
          </a:p>
          <a:p>
            <a:pPr algn="ctr">
              <a:buFontTx/>
              <a:buChar char="•"/>
              <a:defRPr/>
            </a:pPr>
            <a:r>
              <a:rPr lang="en-US" sz="1200" b="1">
                <a:solidFill>
                  <a:srgbClr val="0000CC"/>
                </a:solidFill>
                <a:effectLst>
                  <a:outerShdw blurRad="38100" dist="38100" dir="2700000" algn="tl">
                    <a:srgbClr val="C0C0C0"/>
                  </a:outerShdw>
                </a:effectLst>
              </a:rPr>
              <a:t> Noise ENC ~ 50 e</a:t>
            </a:r>
            <a:r>
              <a:rPr lang="en-US" sz="1200" b="1" baseline="30000">
                <a:solidFill>
                  <a:srgbClr val="0000CC"/>
                </a:solidFill>
                <a:effectLst>
                  <a:outerShdw blurRad="38100" dist="38100" dir="2700000" algn="tl">
                    <a:srgbClr val="C0C0C0"/>
                  </a:outerShdw>
                </a:effectLst>
              </a:rPr>
              <a:t>-</a:t>
            </a:r>
            <a:r>
              <a:rPr lang="en-US" sz="1200" b="1">
                <a:solidFill>
                  <a:srgbClr val="0000CC"/>
                </a:solidFill>
                <a:effectLst>
                  <a:outerShdw blurRad="38100" dist="38100" dir="2700000" algn="tl">
                    <a:srgbClr val="C0C0C0"/>
                  </a:outerShdw>
                </a:effectLst>
              </a:rPr>
              <a:t>/channel</a:t>
            </a:r>
          </a:p>
        </p:txBody>
      </p:sp>
      <p:sp>
        <p:nvSpPr>
          <p:cNvPr id="106516" name="Text Box 20"/>
          <p:cNvSpPr txBox="1">
            <a:spLocks noChangeArrowheads="1"/>
          </p:cNvSpPr>
          <p:nvPr/>
        </p:nvSpPr>
        <p:spPr bwMode="auto">
          <a:xfrm>
            <a:off x="7306734" y="5805489"/>
            <a:ext cx="3095656" cy="954107"/>
          </a:xfrm>
          <a:prstGeom prst="rect">
            <a:avLst/>
          </a:prstGeom>
          <a:noFill/>
          <a:ln w="9525">
            <a:noFill/>
            <a:miter lim="800000"/>
            <a:headEnd/>
            <a:tailEnd/>
          </a:ln>
          <a:effectLst/>
        </p:spPr>
        <p:txBody>
          <a:bodyPr wrap="none">
            <a:spAutoFit/>
          </a:bodyPr>
          <a:lstStyle/>
          <a:p>
            <a:pPr>
              <a:defRPr/>
            </a:pPr>
            <a:r>
              <a:rPr lang="en-US" sz="1400" i="1">
                <a:effectLst>
                  <a:outerShdw blurRad="38100" dist="38100" dir="2700000" algn="tl">
                    <a:srgbClr val="C0C0C0"/>
                  </a:outerShdw>
                </a:effectLst>
              </a:rPr>
              <a:t>E .Costa et al., Nature 411 (2001) 662</a:t>
            </a:r>
          </a:p>
          <a:p>
            <a:pPr>
              <a:defRPr/>
            </a:pPr>
            <a:r>
              <a:rPr lang="en-US" sz="1400" i="1">
                <a:effectLst>
                  <a:outerShdw blurRad="38100" dist="38100" dir="2700000" algn="tl">
                    <a:srgbClr val="C0C0C0"/>
                  </a:outerShdw>
                </a:effectLst>
              </a:rPr>
              <a:t>R. Bellazzini et al., NIMA535 (2004) 477</a:t>
            </a:r>
          </a:p>
          <a:p>
            <a:pPr>
              <a:defRPr/>
            </a:pPr>
            <a:r>
              <a:rPr lang="en-US" sz="1400" i="1">
                <a:effectLst>
                  <a:outerShdw blurRad="38100" dist="38100" dir="2700000" algn="tl">
                    <a:srgbClr val="C0C0C0"/>
                  </a:outerShdw>
                </a:effectLst>
              </a:rPr>
              <a:t>R. Bellazzini et al., NIMA560 (2006) 425</a:t>
            </a:r>
          </a:p>
          <a:p>
            <a:pPr>
              <a:defRPr/>
            </a:pPr>
            <a:r>
              <a:rPr lang="en-US" sz="1400" i="1">
                <a:effectLst>
                  <a:outerShdw blurRad="38100" dist="38100" dir="2700000" algn="tl">
                    <a:srgbClr val="C0C0C0"/>
                  </a:outerShdw>
                </a:effectLst>
              </a:rPr>
              <a:t>R. Bellazzini et al., NIMA566 (2006) 552</a:t>
            </a:r>
            <a:r>
              <a:rPr lang="en-US" sz="1400" b="1">
                <a:effectLst>
                  <a:outerShdw blurRad="38100" dist="38100" dir="2700000" algn="tl">
                    <a:srgbClr val="C0C0C0"/>
                  </a:outerShdw>
                </a:effectLst>
              </a:rPr>
              <a:t> </a:t>
            </a:r>
          </a:p>
        </p:txBody>
      </p:sp>
      <p:pic>
        <p:nvPicPr>
          <p:cNvPr id="106517" name="Picture 21" descr="1"/>
          <p:cNvPicPr>
            <a:picLocks noChangeAspect="1" noChangeArrowheads="1"/>
          </p:cNvPicPr>
          <p:nvPr/>
        </p:nvPicPr>
        <p:blipFill>
          <a:blip r:embed="rId6" cstate="print"/>
          <a:srcRect/>
          <a:stretch>
            <a:fillRect/>
          </a:stretch>
        </p:blipFill>
        <p:spPr bwMode="auto">
          <a:xfrm>
            <a:off x="1208617" y="1341438"/>
            <a:ext cx="5080000" cy="2514600"/>
          </a:xfrm>
          <a:prstGeom prst="rect">
            <a:avLst/>
          </a:prstGeom>
          <a:noFill/>
          <a:ln w="9525">
            <a:noFill/>
            <a:miter lim="800000"/>
            <a:headEnd/>
            <a:tailEnd/>
          </a:ln>
        </p:spPr>
      </p:pic>
      <p:sp>
        <p:nvSpPr>
          <p:cNvPr id="27669" name="Text Box 22"/>
          <p:cNvSpPr txBox="1">
            <a:spLocks noChangeArrowheads="1"/>
          </p:cNvSpPr>
          <p:nvPr/>
        </p:nvSpPr>
        <p:spPr bwMode="auto">
          <a:xfrm>
            <a:off x="740834" y="3933825"/>
            <a:ext cx="4203700" cy="274638"/>
          </a:xfrm>
          <a:prstGeom prst="rect">
            <a:avLst/>
          </a:prstGeom>
          <a:noFill/>
          <a:ln w="9525">
            <a:noFill/>
            <a:miter lim="800000"/>
            <a:headEnd/>
            <a:tailEnd/>
          </a:ln>
        </p:spPr>
        <p:txBody>
          <a:bodyPr>
            <a:spAutoFit/>
          </a:bodyPr>
          <a:lstStyle/>
          <a:p>
            <a:pPr>
              <a:spcBef>
                <a:spcPct val="50000"/>
              </a:spcBef>
            </a:pPr>
            <a:r>
              <a:rPr lang="en-US" sz="1200"/>
              <a:t>Electron extraction from GEM to pixels</a:t>
            </a:r>
          </a:p>
        </p:txBody>
      </p:sp>
      <p:sp>
        <p:nvSpPr>
          <p:cNvPr id="27670" name="Line 23"/>
          <p:cNvSpPr>
            <a:spLocks noChangeShapeType="1"/>
          </p:cNvSpPr>
          <p:nvPr/>
        </p:nvSpPr>
        <p:spPr bwMode="auto">
          <a:xfrm flipV="1">
            <a:off x="2063751" y="3213101"/>
            <a:ext cx="673100" cy="720725"/>
          </a:xfrm>
          <a:prstGeom prst="line">
            <a:avLst/>
          </a:prstGeom>
          <a:noFill/>
          <a:ln w="9525">
            <a:solidFill>
              <a:schemeClr val="tx1"/>
            </a:solidFill>
            <a:round/>
            <a:headEnd/>
            <a:tailEnd type="triangle" w="med" len="med"/>
          </a:ln>
        </p:spPr>
        <p:txBody>
          <a:bodyPr/>
          <a:lstStyle/>
          <a:p>
            <a:endParaRPr lang="en-US"/>
          </a:p>
        </p:txBody>
      </p:sp>
      <p:sp>
        <p:nvSpPr>
          <p:cNvPr id="2" name="Slide Number Placeholder 1"/>
          <p:cNvSpPr>
            <a:spLocks noGrp="1"/>
          </p:cNvSpPr>
          <p:nvPr>
            <p:ph type="sldNum" sz="quarter" idx="12"/>
          </p:nvPr>
        </p:nvSpPr>
        <p:spPr/>
        <p:txBody>
          <a:bodyPr/>
          <a:lstStyle/>
          <a:p>
            <a:fld id="{B826E1C7-6187-480C-90CA-1CD5DBCDA97A}" type="slidenum">
              <a:rPr lang="en-GB" smtClean="0"/>
              <a:t>59</a:t>
            </a:fld>
            <a:endParaRPr lang="en-GB"/>
          </a:p>
        </p:txBody>
      </p:sp>
    </p:spTree>
    <p:extLst>
      <p:ext uri="{BB962C8B-B14F-4D97-AF65-F5344CB8AC3E}">
        <p14:creationId xmlns:p14="http://schemas.microsoft.com/office/powerpoint/2010/main" val="281224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6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ctrTitle" idx="4294967295"/>
          </p:nvPr>
        </p:nvSpPr>
        <p:spPr>
          <a:xfrm>
            <a:off x="2209800" y="1583671"/>
            <a:ext cx="7772400" cy="1470025"/>
          </a:xfrm>
        </p:spPr>
        <p:txBody>
          <a:bodyPr/>
          <a:lstStyle/>
          <a:p>
            <a:pPr eaLnBrk="1" hangingPunct="1"/>
            <a:r>
              <a:rPr lang="en-US" altLang="en-US" sz="4000" dirty="0">
                <a:solidFill>
                  <a:srgbClr val="990000"/>
                </a:solidFill>
              </a:rPr>
              <a:t>There is </a:t>
            </a:r>
            <a:r>
              <a:rPr lang="en-US" altLang="en-US" sz="4000" u="sng" dirty="0">
                <a:solidFill>
                  <a:srgbClr val="990000"/>
                </a:solidFill>
              </a:rPr>
              <a:t>no</a:t>
            </a:r>
            <a:r>
              <a:rPr lang="en-US" altLang="en-US" sz="4000" dirty="0">
                <a:solidFill>
                  <a:srgbClr val="990000"/>
                </a:solidFill>
              </a:rPr>
              <a:t> universal detector which is the best for all applications</a:t>
            </a:r>
          </a:p>
        </p:txBody>
      </p:sp>
      <p:sp>
        <p:nvSpPr>
          <p:cNvPr id="119811" name="Rectangle 3"/>
          <p:cNvSpPr>
            <a:spLocks noGrp="1" noChangeArrowheads="1"/>
          </p:cNvSpPr>
          <p:nvPr>
            <p:ph type="subTitle" idx="4294967295"/>
          </p:nvPr>
        </p:nvSpPr>
        <p:spPr>
          <a:xfrm>
            <a:off x="2480820" y="3886200"/>
            <a:ext cx="6400800" cy="1752600"/>
          </a:xfrm>
        </p:spPr>
        <p:txBody>
          <a:bodyPr/>
          <a:lstStyle/>
          <a:p>
            <a:pPr marL="0" indent="0" algn="ctr">
              <a:buNone/>
            </a:pPr>
            <a:r>
              <a:rPr lang="en-US" altLang="en-US" dirty="0" smtClean="0">
                <a:solidFill>
                  <a:srgbClr val="FF0066"/>
                </a:solidFill>
              </a:rPr>
              <a:t>For each specific  application exist one or several optimal  detectors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9725" y="4652000"/>
            <a:ext cx="2127457" cy="1839985"/>
          </a:xfrm>
          <a:prstGeom prst="rect">
            <a:avLst/>
          </a:prstGeom>
        </p:spPr>
      </p:pic>
    </p:spTree>
    <p:extLst>
      <p:ext uri="{BB962C8B-B14F-4D97-AF65-F5344CB8AC3E}">
        <p14:creationId xmlns:p14="http://schemas.microsoft.com/office/powerpoint/2010/main" val="7408990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GoatPrinciple-2 small.jpg"/>
          <p:cNvPicPr>
            <a:picLocks noChangeAspect="1"/>
          </p:cNvPicPr>
          <p:nvPr/>
        </p:nvPicPr>
        <p:blipFill>
          <a:blip r:embed="rId2" cstate="print"/>
          <a:srcRect/>
          <a:stretch>
            <a:fillRect/>
          </a:stretch>
        </p:blipFill>
        <p:spPr bwMode="auto">
          <a:xfrm>
            <a:off x="719667" y="1341438"/>
            <a:ext cx="10191751" cy="5472112"/>
          </a:xfrm>
          <a:prstGeom prst="rect">
            <a:avLst/>
          </a:prstGeom>
          <a:noFill/>
          <a:ln w="9525">
            <a:noFill/>
            <a:miter lim="800000"/>
            <a:headEnd/>
            <a:tailEnd/>
          </a:ln>
        </p:spPr>
      </p:pic>
      <p:sp>
        <p:nvSpPr>
          <p:cNvPr id="28675" name="Title 1"/>
          <p:cNvSpPr>
            <a:spLocks noGrp="1"/>
          </p:cNvSpPr>
          <p:nvPr>
            <p:ph type="title" idx="4294967295"/>
          </p:nvPr>
        </p:nvSpPr>
        <p:spPr>
          <a:xfrm>
            <a:off x="952500" y="188913"/>
            <a:ext cx="10363200" cy="328612"/>
          </a:xfrm>
        </p:spPr>
        <p:txBody>
          <a:bodyPr lIns="90488" tIns="44450" rIns="90488" bIns="44450" anchor="b">
            <a:normAutofit fontScale="90000"/>
          </a:bodyPr>
          <a:lstStyle/>
          <a:p>
            <a:pPr eaLnBrk="1" hangingPunct="1"/>
            <a:r>
              <a:rPr lang="en-GB" sz="3200" smtClean="0"/>
              <a:t>MICROMEGAS+pixelized readout</a:t>
            </a:r>
          </a:p>
        </p:txBody>
      </p:sp>
      <p:sp>
        <p:nvSpPr>
          <p:cNvPr id="28676" name="Content Placeholder 2"/>
          <p:cNvSpPr>
            <a:spLocks noGrp="1"/>
          </p:cNvSpPr>
          <p:nvPr>
            <p:ph idx="4294967295"/>
          </p:nvPr>
        </p:nvSpPr>
        <p:spPr>
          <a:xfrm>
            <a:off x="666751" y="628650"/>
            <a:ext cx="10905067" cy="3371850"/>
          </a:xfrm>
        </p:spPr>
        <p:txBody>
          <a:bodyPr lIns="90488" tIns="44450" rIns="90488" bIns="44450"/>
          <a:lstStyle/>
          <a:p>
            <a:pPr eaLnBrk="1" hangingPunct="1"/>
            <a:r>
              <a:rPr lang="en-GB" sz="1400" smtClean="0"/>
              <a:t>Electron from traversing particle drifts towards Micromegas grid and is focused into one of the holes</a:t>
            </a:r>
          </a:p>
          <a:p>
            <a:pPr eaLnBrk="1" hangingPunct="1"/>
            <a:r>
              <a:rPr lang="en-GB" sz="1400" smtClean="0"/>
              <a:t>Thereafter a gas avalanche is induced ending  </a:t>
            </a:r>
            <a:r>
              <a:rPr lang="en-GB" sz="1400" u="sng" smtClean="0"/>
              <a:t>directly at the anode pad</a:t>
            </a:r>
            <a:r>
              <a:rPr lang="en-GB" sz="1400" smtClean="0"/>
              <a:t> of the pixel chip ( no electron extraction from the multiplication structure)</a:t>
            </a:r>
          </a:p>
          <a:p>
            <a:pPr eaLnBrk="1" hangingPunct="1"/>
            <a:endParaRPr lang="en-GB" sz="1400" smtClean="0"/>
          </a:p>
        </p:txBody>
      </p:sp>
      <p:pic>
        <p:nvPicPr>
          <p:cNvPr id="28677" name="Picture 4" descr="ingrid on medipix9"/>
          <p:cNvPicPr>
            <a:picLocks noChangeAspect="1" noChangeArrowheads="1"/>
          </p:cNvPicPr>
          <p:nvPr/>
        </p:nvPicPr>
        <p:blipFill>
          <a:blip r:embed="rId3" cstate="print"/>
          <a:srcRect/>
          <a:stretch>
            <a:fillRect/>
          </a:stretch>
        </p:blipFill>
        <p:spPr bwMode="auto">
          <a:xfrm>
            <a:off x="8286751" y="1714500"/>
            <a:ext cx="3395133" cy="1911350"/>
          </a:xfrm>
          <a:prstGeom prst="rect">
            <a:avLst/>
          </a:prstGeom>
          <a:noFill/>
          <a:ln w="9525">
            <a:solidFill>
              <a:schemeClr val="tx1"/>
            </a:solidFill>
            <a:miter lim="800000"/>
            <a:headEnd/>
            <a:tailEnd/>
          </a:ln>
        </p:spPr>
      </p:pic>
      <p:cxnSp>
        <p:nvCxnSpPr>
          <p:cNvPr id="28678" name="Straight Arrow Connector 8"/>
          <p:cNvCxnSpPr>
            <a:cxnSpLocks noChangeShapeType="1"/>
          </p:cNvCxnSpPr>
          <p:nvPr/>
        </p:nvCxnSpPr>
        <p:spPr bwMode="auto">
          <a:xfrm rot="5400000">
            <a:off x="1762126" y="2214563"/>
            <a:ext cx="857250" cy="571500"/>
          </a:xfrm>
          <a:prstGeom prst="straightConnector1">
            <a:avLst/>
          </a:prstGeom>
          <a:noFill/>
          <a:ln w="25400" algn="ctr">
            <a:solidFill>
              <a:schemeClr val="accent1"/>
            </a:solidFill>
            <a:round/>
            <a:headEnd/>
            <a:tailEnd type="arrow" w="med" len="med"/>
          </a:ln>
        </p:spPr>
      </p:cxnSp>
      <p:sp>
        <p:nvSpPr>
          <p:cNvPr id="28679" name="TextBox 9"/>
          <p:cNvSpPr txBox="1">
            <a:spLocks noChangeArrowheads="1"/>
          </p:cNvSpPr>
          <p:nvPr/>
        </p:nvSpPr>
        <p:spPr bwMode="auto">
          <a:xfrm>
            <a:off x="2020061" y="1609725"/>
            <a:ext cx="1103379" cy="400110"/>
          </a:xfrm>
          <a:prstGeom prst="rect">
            <a:avLst/>
          </a:prstGeom>
          <a:noFill/>
          <a:ln w="9525">
            <a:solidFill>
              <a:schemeClr val="accent1"/>
            </a:solidFill>
            <a:miter lim="800000"/>
            <a:headEnd/>
            <a:tailEnd/>
          </a:ln>
        </p:spPr>
        <p:txBody>
          <a:bodyPr wrap="none">
            <a:spAutoFit/>
          </a:bodyPr>
          <a:lstStyle/>
          <a:p>
            <a:pPr algn="ctr" eaLnBrk="0" hangingPunct="0"/>
            <a:r>
              <a:rPr lang="en-GB" sz="2000">
                <a:latin typeface="Times New Roman" pitchFamily="18" charset="0"/>
              </a:rPr>
              <a:t>~ -500 V</a:t>
            </a:r>
          </a:p>
        </p:txBody>
      </p:sp>
      <p:sp>
        <p:nvSpPr>
          <p:cNvPr id="28680" name="TextBox 7"/>
          <p:cNvSpPr txBox="1">
            <a:spLocks noChangeArrowheads="1"/>
          </p:cNvSpPr>
          <p:nvPr/>
        </p:nvSpPr>
        <p:spPr bwMode="auto">
          <a:xfrm>
            <a:off x="10526328" y="1928813"/>
            <a:ext cx="867545" cy="400110"/>
          </a:xfrm>
          <a:prstGeom prst="rect">
            <a:avLst/>
          </a:prstGeom>
          <a:solidFill>
            <a:schemeClr val="bg1"/>
          </a:solidFill>
          <a:ln w="9525">
            <a:noFill/>
            <a:miter lim="800000"/>
            <a:headEnd/>
            <a:tailEnd/>
          </a:ln>
        </p:spPr>
        <p:txBody>
          <a:bodyPr wrap="none">
            <a:spAutoFit/>
          </a:bodyPr>
          <a:lstStyle/>
          <a:p>
            <a:pPr algn="ctr" eaLnBrk="0" hangingPunct="0"/>
            <a:r>
              <a:rPr lang="en-GB" sz="2000">
                <a:latin typeface="Times New Roman" pitchFamily="18" charset="0"/>
              </a:rPr>
              <a:t>InGrid</a:t>
            </a:r>
          </a:p>
        </p:txBody>
      </p:sp>
      <p:sp>
        <p:nvSpPr>
          <p:cNvPr id="28681" name="Text Box 9"/>
          <p:cNvSpPr txBox="1">
            <a:spLocks noChangeArrowheads="1"/>
          </p:cNvSpPr>
          <p:nvPr/>
        </p:nvSpPr>
        <p:spPr bwMode="auto">
          <a:xfrm>
            <a:off x="143933" y="6164264"/>
            <a:ext cx="3146502" cy="707886"/>
          </a:xfrm>
          <a:prstGeom prst="rect">
            <a:avLst/>
          </a:prstGeom>
          <a:noFill/>
          <a:ln w="9525">
            <a:noFill/>
            <a:miter lim="800000"/>
            <a:headEnd/>
            <a:tailEnd/>
          </a:ln>
        </p:spPr>
        <p:txBody>
          <a:bodyPr wrap="none">
            <a:spAutoFit/>
          </a:bodyPr>
          <a:lstStyle/>
          <a:p>
            <a:r>
              <a:rPr lang="en-US" sz="1400" i="1">
                <a:solidFill>
                  <a:srgbClr val="000099"/>
                </a:solidFill>
              </a:rPr>
              <a:t>F. F. Hartjes Report at Micropattern Conf.</a:t>
            </a:r>
          </a:p>
          <a:p>
            <a:r>
              <a:rPr lang="en-US" sz="1400" i="1">
                <a:solidFill>
                  <a:srgbClr val="000099"/>
                </a:solidFill>
              </a:rPr>
              <a:t>Crete, June 2009</a:t>
            </a:r>
          </a:p>
          <a:p>
            <a:r>
              <a:rPr lang="en-US" sz="1200" i="1">
                <a:solidFill>
                  <a:srgbClr val="FF0000"/>
                </a:solidFill>
              </a:rPr>
              <a:t>…</a:t>
            </a:r>
          </a:p>
        </p:txBody>
      </p:sp>
      <p:sp>
        <p:nvSpPr>
          <p:cNvPr id="28682" name="Text Box 10"/>
          <p:cNvSpPr txBox="1">
            <a:spLocks noChangeArrowheads="1"/>
          </p:cNvSpPr>
          <p:nvPr/>
        </p:nvSpPr>
        <p:spPr bwMode="auto">
          <a:xfrm>
            <a:off x="8075085" y="6246814"/>
            <a:ext cx="2105063" cy="584775"/>
          </a:xfrm>
          <a:prstGeom prst="rect">
            <a:avLst/>
          </a:prstGeom>
          <a:noFill/>
          <a:ln w="9525">
            <a:noFill/>
            <a:miter lim="800000"/>
            <a:headEnd/>
            <a:tailEnd/>
          </a:ln>
        </p:spPr>
        <p:txBody>
          <a:bodyPr wrap="none">
            <a:spAutoFit/>
          </a:bodyPr>
          <a:lstStyle/>
          <a:p>
            <a:r>
              <a:rPr lang="en-GB" sz="800"/>
              <a:t>Comparatively low drift field (100 -700 V/mm)</a:t>
            </a:r>
          </a:p>
          <a:p>
            <a:endParaRPr lang="en-GB" sz="800"/>
          </a:p>
          <a:p>
            <a:endParaRPr lang="en-GB" sz="800"/>
          </a:p>
          <a:p>
            <a:endParaRPr lang="en-US" sz="800"/>
          </a:p>
        </p:txBody>
      </p:sp>
      <p:sp>
        <p:nvSpPr>
          <p:cNvPr id="28683" name="Rectangle 11"/>
          <p:cNvSpPr>
            <a:spLocks noChangeArrowheads="1"/>
          </p:cNvSpPr>
          <p:nvPr/>
        </p:nvSpPr>
        <p:spPr bwMode="auto">
          <a:xfrm>
            <a:off x="8401051" y="4076701"/>
            <a:ext cx="3695700" cy="936625"/>
          </a:xfrm>
          <a:prstGeom prst="rect">
            <a:avLst/>
          </a:prstGeom>
          <a:solidFill>
            <a:schemeClr val="bg1"/>
          </a:solidFill>
          <a:ln w="9525">
            <a:solidFill>
              <a:schemeClr val="tx1"/>
            </a:solidFill>
            <a:miter lim="800000"/>
            <a:headEnd/>
            <a:tailEnd/>
          </a:ln>
        </p:spPr>
        <p:txBody>
          <a:bodyPr wrap="none" anchor="ctr"/>
          <a:lstStyle/>
          <a:p>
            <a:pPr algn="ctr"/>
            <a:endParaRPr lang="en-GB" sz="800"/>
          </a:p>
          <a:p>
            <a:pPr algn="ctr"/>
            <a:r>
              <a:rPr lang="en-GB" sz="800"/>
              <a:t>Comparatively low drift field (100 -700 V/mm)</a:t>
            </a:r>
          </a:p>
          <a:p>
            <a:pPr algn="ctr"/>
            <a:endParaRPr lang="en-GB" sz="800"/>
          </a:p>
          <a:p>
            <a:pPr algn="ctr"/>
            <a:r>
              <a:rPr lang="en-GB" sz="800"/>
              <a:t>High amplification field (~ 10 kV/mm) to induce gas avalanche</a:t>
            </a:r>
          </a:p>
          <a:p>
            <a:pPr algn="ctr"/>
            <a:endParaRPr lang="en-GB" sz="800"/>
          </a:p>
          <a:p>
            <a:pPr algn="ctr"/>
            <a:r>
              <a:rPr lang="en-GB" sz="800"/>
              <a:t>Micromegas holes centred on pads pixel chip</a:t>
            </a:r>
          </a:p>
          <a:p>
            <a:pPr algn="ctr"/>
            <a:endParaRPr lang="en-GB" sz="800"/>
          </a:p>
          <a:p>
            <a:pPr algn="ctr"/>
            <a:endParaRPr lang="en-US"/>
          </a:p>
        </p:txBody>
      </p:sp>
      <p:sp>
        <p:nvSpPr>
          <p:cNvPr id="2" name="Slide Number Placeholder 1"/>
          <p:cNvSpPr>
            <a:spLocks noGrp="1"/>
          </p:cNvSpPr>
          <p:nvPr>
            <p:ph type="sldNum" sz="quarter" idx="12"/>
          </p:nvPr>
        </p:nvSpPr>
        <p:spPr/>
        <p:txBody>
          <a:bodyPr/>
          <a:lstStyle/>
          <a:p>
            <a:fld id="{B826E1C7-6187-480C-90CA-1CD5DBCDA97A}" type="slidenum">
              <a:rPr lang="en-GB" smtClean="0"/>
              <a:t>60</a:t>
            </a:fld>
            <a:endParaRPr lang="en-GB"/>
          </a:p>
        </p:txBody>
      </p:sp>
    </p:spTree>
    <p:extLst>
      <p:ext uri="{BB962C8B-B14F-4D97-AF65-F5344CB8AC3E}">
        <p14:creationId xmlns:p14="http://schemas.microsoft.com/office/powerpoint/2010/main" val="133090467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57"/>
          <p:cNvSpPr>
            <a:spLocks noChangeArrowheads="1"/>
          </p:cNvSpPr>
          <p:nvPr/>
        </p:nvSpPr>
        <p:spPr bwMode="auto">
          <a:xfrm>
            <a:off x="527381" y="44451"/>
            <a:ext cx="11233248" cy="504825"/>
          </a:xfrm>
          <a:prstGeom prst="rect">
            <a:avLst/>
          </a:prstGeom>
          <a:solidFill>
            <a:schemeClr val="bg1"/>
          </a:solidFill>
          <a:ln w="9525">
            <a:noFill/>
            <a:miter lim="800000"/>
            <a:headEnd/>
            <a:tailEnd/>
          </a:ln>
        </p:spPr>
        <p:txBody>
          <a:bodyPr wrap="none" anchor="ctr"/>
          <a:lstStyle/>
          <a:p>
            <a:endParaRPr lang="fr-FR"/>
          </a:p>
        </p:txBody>
      </p:sp>
      <p:sp>
        <p:nvSpPr>
          <p:cNvPr id="3" name="WordArt 1058"/>
          <p:cNvSpPr>
            <a:spLocks noChangeArrowheads="1" noChangeShapeType="1" noTextEdit="1"/>
          </p:cNvSpPr>
          <p:nvPr/>
        </p:nvSpPr>
        <p:spPr bwMode="auto">
          <a:xfrm>
            <a:off x="815413" y="116633"/>
            <a:ext cx="10753195" cy="404663"/>
          </a:xfrm>
          <a:prstGeom prst="rect">
            <a:avLst/>
          </a:prstGeom>
        </p:spPr>
        <p:txBody>
          <a:bodyPr wrap="none" fromWordArt="1">
            <a:prstTxWarp prst="textPlain">
              <a:avLst>
                <a:gd name="adj" fmla="val 50000"/>
              </a:avLst>
            </a:prstTxWarp>
          </a:bodyPr>
          <a:lstStyle/>
          <a:p>
            <a:r>
              <a:rPr lang="en-US" sz="2400" kern="10" dirty="0" smtClean="0">
                <a:ln w="12700">
                  <a:solidFill>
                    <a:srgbClr val="3333CC"/>
                  </a:solidFill>
                  <a:round/>
                  <a:headEnd/>
                  <a:tailEnd/>
                </a:ln>
                <a:solidFill>
                  <a:srgbClr val="B2B2B2">
                    <a:alpha val="50195"/>
                  </a:srgbClr>
                </a:solidFill>
                <a:effectLst>
                  <a:outerShdw dist="45791" dir="2021404" algn="ctr" rotWithShape="0">
                    <a:srgbClr val="9999FF"/>
                  </a:outerShdw>
                </a:effectLst>
                <a:latin typeface="Arial"/>
                <a:cs typeface="Arial"/>
              </a:rPr>
              <a:t>“</a:t>
            </a:r>
            <a:r>
              <a:rPr lang="en-US" sz="2400" kern="10" dirty="0" err="1" smtClean="0">
                <a:ln w="12700">
                  <a:solidFill>
                    <a:srgbClr val="3333CC"/>
                  </a:solidFill>
                  <a:round/>
                  <a:headEnd/>
                  <a:tailEnd/>
                </a:ln>
                <a:solidFill>
                  <a:srgbClr val="B2B2B2">
                    <a:alpha val="50195"/>
                  </a:srgbClr>
                </a:solidFill>
                <a:effectLst>
                  <a:outerShdw dist="45791" dir="2021404" algn="ctr" rotWithShape="0">
                    <a:srgbClr val="9999FF"/>
                  </a:outerShdw>
                </a:effectLst>
                <a:latin typeface="Arial"/>
                <a:cs typeface="Arial"/>
              </a:rPr>
              <a:t>InGrid</a:t>
            </a:r>
            <a:r>
              <a:rPr lang="en-US" sz="2400" kern="10" dirty="0" smtClean="0">
                <a:ln w="12700">
                  <a:solidFill>
                    <a:srgbClr val="3333CC"/>
                  </a:solidFill>
                  <a:round/>
                  <a:headEnd/>
                  <a:tailEnd/>
                </a:ln>
                <a:solidFill>
                  <a:srgbClr val="B2B2B2">
                    <a:alpha val="50195"/>
                  </a:srgbClr>
                </a:solidFill>
                <a:effectLst>
                  <a:outerShdw dist="45791" dir="2021404" algn="ctr" rotWithShape="0">
                    <a:srgbClr val="9999FF"/>
                  </a:outerShdw>
                </a:effectLst>
                <a:latin typeface="Arial"/>
                <a:cs typeface="Arial"/>
              </a:rPr>
              <a:t>’ Technology and “Driving” Developments</a:t>
            </a:r>
            <a:endParaRPr lang="fr-FR" sz="2400" kern="10" dirty="0">
              <a:ln w="12700">
                <a:solidFill>
                  <a:srgbClr val="3333CC"/>
                </a:solidFill>
                <a:round/>
                <a:headEnd/>
                <a:tailEnd/>
              </a:ln>
              <a:solidFill>
                <a:srgbClr val="B2B2B2">
                  <a:alpha val="50195"/>
                </a:srgbClr>
              </a:solidFill>
              <a:effectLst>
                <a:outerShdw dist="45791" dir="2021404" algn="ctr" rotWithShape="0">
                  <a:srgbClr val="9999FF"/>
                </a:outerShdw>
              </a:effectLst>
              <a:latin typeface="Arial"/>
              <a:cs typeface="Arial"/>
            </a:endParaRPr>
          </a:p>
        </p:txBody>
      </p:sp>
      <p:pic>
        <p:nvPicPr>
          <p:cNvPr id="4" name="Picture 3" descr="091.JPG"/>
          <p:cNvPicPr>
            <a:picLocks noChangeAspect="1"/>
          </p:cNvPicPr>
          <p:nvPr/>
        </p:nvPicPr>
        <p:blipFill>
          <a:blip r:embed="rId2" cstate="print"/>
          <a:srcRect/>
          <a:stretch>
            <a:fillRect/>
          </a:stretch>
        </p:blipFill>
        <p:spPr bwMode="auto">
          <a:xfrm>
            <a:off x="130659" y="937592"/>
            <a:ext cx="4813213" cy="2707432"/>
          </a:xfrm>
          <a:prstGeom prst="rect">
            <a:avLst/>
          </a:prstGeom>
          <a:noFill/>
          <a:ln w="9525">
            <a:noFill/>
            <a:miter lim="800000"/>
            <a:headEnd/>
            <a:tailEnd/>
          </a:ln>
        </p:spPr>
      </p:pic>
      <p:pic>
        <p:nvPicPr>
          <p:cNvPr id="5" name="Picture 4" descr="3x3_ 049.jpg"/>
          <p:cNvPicPr>
            <a:picLocks noChangeAspect="1"/>
          </p:cNvPicPr>
          <p:nvPr/>
        </p:nvPicPr>
        <p:blipFill>
          <a:blip r:embed="rId3" cstate="print"/>
          <a:srcRect/>
          <a:stretch>
            <a:fillRect/>
          </a:stretch>
        </p:blipFill>
        <p:spPr bwMode="auto">
          <a:xfrm>
            <a:off x="143339" y="4149080"/>
            <a:ext cx="4800533" cy="2592288"/>
          </a:xfrm>
          <a:prstGeom prst="rect">
            <a:avLst/>
          </a:prstGeom>
          <a:noFill/>
          <a:ln w="9525">
            <a:noFill/>
            <a:miter lim="800000"/>
            <a:headEnd/>
            <a:tailEnd/>
          </a:ln>
        </p:spPr>
      </p:pic>
      <p:sp>
        <p:nvSpPr>
          <p:cNvPr id="6" name="TextBox 6"/>
          <p:cNvSpPr txBox="1">
            <a:spLocks noChangeArrowheads="1"/>
          </p:cNvSpPr>
          <p:nvPr/>
        </p:nvSpPr>
        <p:spPr bwMode="auto">
          <a:xfrm>
            <a:off x="5778774" y="539970"/>
            <a:ext cx="5575565" cy="584775"/>
          </a:xfrm>
          <a:prstGeom prst="rect">
            <a:avLst/>
          </a:prstGeom>
          <a:noFill/>
          <a:ln w="9525">
            <a:noFill/>
            <a:miter lim="800000"/>
            <a:headEnd/>
            <a:tailEnd/>
          </a:ln>
        </p:spPr>
        <p:txBody>
          <a:bodyPr wrap="none">
            <a:spAutoFit/>
          </a:bodyPr>
          <a:lstStyle/>
          <a:p>
            <a:pPr algn="ctr"/>
            <a:r>
              <a:rPr lang="en-US" sz="16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2011: Major Step Forward </a:t>
            </a:r>
            <a:r>
              <a:rPr lang="en-US" sz="16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sym typeface="Wingdings" pitchFamily="2" charset="2"/>
              </a:rPr>
              <a:t> </a:t>
            </a:r>
          </a:p>
          <a:p>
            <a:pPr algn="ctr"/>
            <a:r>
              <a:rPr lang="en-US" sz="1600" b="1" dirty="0" err="1"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sym typeface="Wingdings" pitchFamily="2" charset="2"/>
              </a:rPr>
              <a:t>InGrid</a:t>
            </a:r>
            <a:r>
              <a:rPr lang="en-US" sz="1600" b="1"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sym typeface="Wingdings" pitchFamily="2" charset="2"/>
              </a:rPr>
              <a:t> Production on a wafer level (107 chips)</a:t>
            </a:r>
            <a:endParaRPr lang="de-DE" sz="1600" b="1" dirty="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7" name="Picture 3" descr="photos 083.JPG"/>
          <p:cNvPicPr>
            <a:picLocks noChangeAspect="1"/>
          </p:cNvPicPr>
          <p:nvPr/>
        </p:nvPicPr>
        <p:blipFill>
          <a:blip r:embed="rId4" cstate="print"/>
          <a:srcRect/>
          <a:stretch>
            <a:fillRect/>
          </a:stretch>
        </p:blipFill>
        <p:spPr bwMode="auto">
          <a:xfrm>
            <a:off x="5231904" y="1124744"/>
            <a:ext cx="5856651" cy="2700300"/>
          </a:xfrm>
          <a:prstGeom prst="rect">
            <a:avLst/>
          </a:prstGeom>
          <a:noFill/>
          <a:ln w="9525">
            <a:noFill/>
            <a:miter lim="800000"/>
            <a:headEnd/>
            <a:tailEnd/>
          </a:ln>
        </p:spPr>
      </p:pic>
      <p:sp>
        <p:nvSpPr>
          <p:cNvPr id="9" name="TextBox 8"/>
          <p:cNvSpPr txBox="1"/>
          <p:nvPr/>
        </p:nvSpPr>
        <p:spPr>
          <a:xfrm>
            <a:off x="239350" y="600944"/>
            <a:ext cx="3531736" cy="307777"/>
          </a:xfrm>
          <a:prstGeom prst="rect">
            <a:avLst/>
          </a:prstGeom>
          <a:noFill/>
        </p:spPr>
        <p:txBody>
          <a:bodyPr wrap="none" rtlCol="0">
            <a:spAutoFit/>
          </a:bodyPr>
          <a:lstStyle/>
          <a:p>
            <a:r>
              <a:rPr lang="en-US" sz="1400" b="1" dirty="0" smtClean="0">
                <a:solidFill>
                  <a:srgbClr val="CC00CC"/>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2005: Single “</a:t>
            </a:r>
            <a:r>
              <a:rPr lang="en-US" sz="1400" b="1" dirty="0" err="1" smtClean="0">
                <a:solidFill>
                  <a:srgbClr val="CC00CC"/>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InGrid</a:t>
            </a:r>
            <a:r>
              <a:rPr lang="en-US" sz="1400" b="1" dirty="0" smtClean="0">
                <a:solidFill>
                  <a:srgbClr val="CC00CC"/>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Production</a:t>
            </a:r>
            <a:endParaRPr lang="fr-FR" sz="1400" b="1" dirty="0">
              <a:solidFill>
                <a:srgbClr val="CC00CC"/>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10" name="TextBox 9"/>
          <p:cNvSpPr txBox="1"/>
          <p:nvPr/>
        </p:nvSpPr>
        <p:spPr>
          <a:xfrm>
            <a:off x="239349" y="3645024"/>
            <a:ext cx="3414076" cy="523220"/>
          </a:xfrm>
          <a:prstGeom prst="rect">
            <a:avLst/>
          </a:prstGeom>
          <a:noFill/>
        </p:spPr>
        <p:txBody>
          <a:bodyPr wrap="none" rtlCol="0">
            <a:spAutoFit/>
          </a:bodyPr>
          <a:lstStyle/>
          <a:p>
            <a:r>
              <a:rPr lang="en-US" sz="1400" b="1" dirty="0" smtClean="0">
                <a:solidFill>
                  <a:srgbClr val="CC00CC"/>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2009: “</a:t>
            </a:r>
            <a:r>
              <a:rPr lang="en-US" sz="1400" b="1" dirty="0" err="1" smtClean="0">
                <a:solidFill>
                  <a:srgbClr val="CC00CC"/>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InGrid</a:t>
            </a:r>
            <a:r>
              <a:rPr lang="en-US" sz="1400" b="1" dirty="0" smtClean="0">
                <a:solidFill>
                  <a:srgbClr val="CC00CC"/>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Production on a </a:t>
            </a:r>
          </a:p>
          <a:p>
            <a:pPr algn="ctr"/>
            <a:r>
              <a:rPr lang="en-US" sz="1400" b="1" dirty="0" smtClean="0">
                <a:solidFill>
                  <a:srgbClr val="CC00CC"/>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3 x 3 </a:t>
            </a:r>
            <a:r>
              <a:rPr lang="en-US" sz="1400" b="1" dirty="0" err="1" smtClean="0">
                <a:solidFill>
                  <a:srgbClr val="CC00CC"/>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Timepix</a:t>
            </a:r>
            <a:r>
              <a:rPr lang="en-US" sz="1400" b="1" dirty="0" smtClean="0">
                <a:solidFill>
                  <a:srgbClr val="CC00CC"/>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Matrix</a:t>
            </a:r>
            <a:endParaRPr lang="fr-FR" sz="1400" b="1" dirty="0">
              <a:solidFill>
                <a:srgbClr val="CC00CC"/>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11" name="Picture 5" descr="Ingrid 5.tif"/>
          <p:cNvPicPr>
            <a:picLocks noChangeAspect="1"/>
          </p:cNvPicPr>
          <p:nvPr/>
        </p:nvPicPr>
        <p:blipFill>
          <a:blip r:embed="rId5" cstate="print"/>
          <a:srcRect/>
          <a:stretch>
            <a:fillRect/>
          </a:stretch>
        </p:blipFill>
        <p:spPr bwMode="auto">
          <a:xfrm>
            <a:off x="5039883" y="3861048"/>
            <a:ext cx="4128459" cy="2322832"/>
          </a:xfrm>
          <a:prstGeom prst="rect">
            <a:avLst/>
          </a:prstGeom>
          <a:noFill/>
          <a:ln w="9525">
            <a:noFill/>
            <a:miter lim="800000"/>
            <a:headEnd/>
            <a:tailEnd/>
          </a:ln>
        </p:spPr>
      </p:pic>
      <p:pic>
        <p:nvPicPr>
          <p:cNvPr id="13" name="Picture 4" descr="ingrid 3.tif"/>
          <p:cNvPicPr>
            <a:picLocks noChangeAspect="1"/>
          </p:cNvPicPr>
          <p:nvPr/>
        </p:nvPicPr>
        <p:blipFill>
          <a:blip r:embed="rId6" cstate="print"/>
          <a:srcRect/>
          <a:stretch>
            <a:fillRect/>
          </a:stretch>
        </p:blipFill>
        <p:spPr bwMode="auto">
          <a:xfrm>
            <a:off x="7855245" y="4445496"/>
            <a:ext cx="4289428" cy="2412504"/>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B826E1C7-6187-480C-90CA-1CD5DBCDA97A}" type="slidenum">
              <a:rPr lang="en-GB" smtClean="0"/>
              <a:t>61</a:t>
            </a:fld>
            <a:endParaRPr lang="en-GB"/>
          </a:p>
        </p:txBody>
      </p:sp>
    </p:spTree>
    <p:extLst>
      <p:ext uri="{BB962C8B-B14F-4D97-AF65-F5344CB8AC3E}">
        <p14:creationId xmlns:p14="http://schemas.microsoft.com/office/powerpoint/2010/main" val="2209389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527051" y="61913"/>
            <a:ext cx="11330516" cy="533400"/>
          </a:xfrm>
          <a:prstGeom prst="rect">
            <a:avLst/>
          </a:prstGeom>
          <a:solidFill>
            <a:schemeClr val="bg1"/>
          </a:solidFill>
          <a:ln w="9525">
            <a:noFill/>
            <a:miter lim="800000"/>
            <a:headEnd/>
            <a:tailEnd/>
          </a:ln>
        </p:spPr>
        <p:txBody>
          <a:bodyPr wrap="none" anchor="ctr"/>
          <a:lstStyle/>
          <a:p>
            <a:endParaRPr lang="fr-FR"/>
          </a:p>
        </p:txBody>
      </p:sp>
      <p:sp>
        <p:nvSpPr>
          <p:cNvPr id="3" name="WordArt 5"/>
          <p:cNvSpPr>
            <a:spLocks noChangeArrowheads="1" noChangeShapeType="1" noTextEdit="1"/>
          </p:cNvSpPr>
          <p:nvPr/>
        </p:nvSpPr>
        <p:spPr bwMode="auto">
          <a:xfrm>
            <a:off x="814918" y="188913"/>
            <a:ext cx="10731500" cy="342900"/>
          </a:xfrm>
          <a:prstGeom prst="rect">
            <a:avLst/>
          </a:prstGeom>
        </p:spPr>
        <p:txBody>
          <a:bodyPr wrap="none" fromWordArt="1">
            <a:prstTxWarp prst="textPlain">
              <a:avLst>
                <a:gd name="adj" fmla="val 50000"/>
              </a:avLst>
            </a:prstTxWarp>
          </a:bodyPr>
          <a:lstStyle/>
          <a:p>
            <a:r>
              <a:rPr lang="en-US" sz="24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a:cs typeface="Arial"/>
              </a:rPr>
              <a:t>"InGrid" Detector: Single Electron Response and Discharges</a:t>
            </a:r>
            <a:endParaRPr lang="fr-FR" sz="24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a:cs typeface="Arial"/>
            </a:endParaRPr>
          </a:p>
        </p:txBody>
      </p:sp>
      <p:pic>
        <p:nvPicPr>
          <p:cNvPr id="4" name="Picture 6" descr="55FeHigh_10us_340V_2kV_Time_25mm_Animation_slow"/>
          <p:cNvPicPr>
            <a:picLocks noChangeAspect="1" noChangeArrowheads="1" noCrop="1"/>
          </p:cNvPicPr>
          <p:nvPr/>
        </p:nvPicPr>
        <p:blipFill>
          <a:blip r:embed="rId2" cstate="print"/>
          <a:srcRect/>
          <a:stretch>
            <a:fillRect/>
          </a:stretch>
        </p:blipFill>
        <p:spPr bwMode="auto">
          <a:xfrm>
            <a:off x="143934" y="2349501"/>
            <a:ext cx="5856817" cy="3959225"/>
          </a:xfrm>
          <a:prstGeom prst="rect">
            <a:avLst/>
          </a:prstGeom>
          <a:noFill/>
          <a:ln w="9525">
            <a:noFill/>
            <a:miter lim="800000"/>
            <a:headEnd/>
            <a:tailEnd/>
          </a:ln>
        </p:spPr>
      </p:pic>
      <p:sp>
        <p:nvSpPr>
          <p:cNvPr id="5" name="Text Box 7"/>
          <p:cNvSpPr txBox="1">
            <a:spLocks noChangeArrowheads="1"/>
          </p:cNvSpPr>
          <p:nvPr/>
        </p:nvSpPr>
        <p:spPr bwMode="auto">
          <a:xfrm>
            <a:off x="1102784" y="4581525"/>
            <a:ext cx="812979" cy="646331"/>
          </a:xfrm>
          <a:prstGeom prst="rect">
            <a:avLst/>
          </a:prstGeom>
          <a:noFill/>
          <a:ln w="9525">
            <a:noFill/>
            <a:miter lim="800000"/>
            <a:headEnd/>
            <a:tailEnd/>
          </a:ln>
          <a:effectLst/>
        </p:spPr>
        <p:txBody>
          <a:bodyPr wrap="none">
            <a:spAutoFit/>
          </a:bodyPr>
          <a:lstStyle/>
          <a:p>
            <a:pPr>
              <a:defRPr/>
            </a:pPr>
            <a:r>
              <a:rPr lang="en-US" b="1">
                <a:solidFill>
                  <a:schemeClr val="bg1"/>
                </a:solidFill>
                <a:effectLst>
                  <a:outerShdw blurRad="38100" dist="38100" dir="2700000" algn="tl">
                    <a:srgbClr val="000000"/>
                  </a:outerShdw>
                </a:effectLst>
              </a:rPr>
              <a:t>Fe</a:t>
            </a:r>
            <a:r>
              <a:rPr lang="en-US" b="1" baseline="30000">
                <a:solidFill>
                  <a:schemeClr val="bg1"/>
                </a:solidFill>
                <a:effectLst>
                  <a:outerShdw blurRad="38100" dist="38100" dir="2700000" algn="tl">
                    <a:srgbClr val="000000"/>
                  </a:outerShdw>
                </a:effectLst>
              </a:rPr>
              <a:t>55</a:t>
            </a:r>
          </a:p>
          <a:p>
            <a:pPr>
              <a:defRPr/>
            </a:pPr>
            <a:r>
              <a:rPr lang="en-US" b="1">
                <a:solidFill>
                  <a:schemeClr val="bg1"/>
                </a:solidFill>
                <a:effectLst>
                  <a:outerShdw blurRad="38100" dist="38100" dir="2700000" algn="tl">
                    <a:srgbClr val="000000"/>
                  </a:outerShdw>
                </a:effectLst>
              </a:rPr>
              <a:t>source</a:t>
            </a:r>
          </a:p>
        </p:txBody>
      </p:sp>
      <p:sp>
        <p:nvSpPr>
          <p:cNvPr id="6" name="Text Box 8"/>
          <p:cNvSpPr txBox="1">
            <a:spLocks noChangeArrowheads="1"/>
          </p:cNvSpPr>
          <p:nvPr/>
        </p:nvSpPr>
        <p:spPr bwMode="auto">
          <a:xfrm>
            <a:off x="3860800" y="1504951"/>
            <a:ext cx="184731" cy="369332"/>
          </a:xfrm>
          <a:prstGeom prst="rect">
            <a:avLst/>
          </a:prstGeom>
          <a:noFill/>
          <a:ln w="9525">
            <a:noFill/>
            <a:miter lim="800000"/>
            <a:headEnd/>
            <a:tailEnd/>
          </a:ln>
        </p:spPr>
        <p:txBody>
          <a:bodyPr wrap="none">
            <a:spAutoFit/>
          </a:bodyPr>
          <a:lstStyle/>
          <a:p>
            <a:endParaRPr lang="fr-FR"/>
          </a:p>
        </p:txBody>
      </p:sp>
      <p:sp>
        <p:nvSpPr>
          <p:cNvPr id="7" name="Text Box 4"/>
          <p:cNvSpPr txBox="1">
            <a:spLocks noChangeArrowheads="1"/>
          </p:cNvSpPr>
          <p:nvPr/>
        </p:nvSpPr>
        <p:spPr bwMode="auto">
          <a:xfrm>
            <a:off x="143934" y="692151"/>
            <a:ext cx="5712884" cy="1558925"/>
          </a:xfrm>
          <a:prstGeom prst="rect">
            <a:avLst/>
          </a:prstGeom>
          <a:solidFill>
            <a:schemeClr val="bg1"/>
          </a:solidFill>
          <a:ln w="9525">
            <a:noFill/>
            <a:miter lim="800000"/>
            <a:headEnd/>
            <a:tailEnd/>
          </a:ln>
        </p:spPr>
        <p:txBody>
          <a:bodyPr>
            <a:spAutoFit/>
          </a:bodyPr>
          <a:lstStyle/>
          <a:p>
            <a:pPr>
              <a:spcBef>
                <a:spcPct val="50000"/>
              </a:spcBef>
              <a:defRPr/>
            </a:pPr>
            <a:r>
              <a:rPr lang="en-CA" sz="1600" b="1">
                <a:solidFill>
                  <a:srgbClr val="D60093"/>
                </a:solidFill>
                <a:effectLst>
                  <a:outerShdw blurRad="38100" dist="38100" dir="2700000" algn="tl">
                    <a:srgbClr val="C0C0C0"/>
                  </a:outerShdw>
                </a:effectLst>
                <a:latin typeface="Verdana" pitchFamily="34" charset="0"/>
              </a:rPr>
              <a:t>Observe electrons (~220) from an </a:t>
            </a:r>
            <a:br>
              <a:rPr lang="en-CA" sz="1600" b="1">
                <a:solidFill>
                  <a:srgbClr val="D60093"/>
                </a:solidFill>
                <a:effectLst>
                  <a:outerShdw blurRad="38100" dist="38100" dir="2700000" algn="tl">
                    <a:srgbClr val="C0C0C0"/>
                  </a:outerShdw>
                </a:effectLst>
                <a:latin typeface="Verdana" pitchFamily="34" charset="0"/>
              </a:rPr>
            </a:br>
            <a:r>
              <a:rPr lang="en-CA" sz="1600" b="1">
                <a:solidFill>
                  <a:srgbClr val="D60093"/>
                </a:solidFill>
                <a:effectLst>
                  <a:outerShdw blurRad="38100" dist="38100" dir="2700000" algn="tl">
                    <a:srgbClr val="C0C0C0"/>
                  </a:outerShdw>
                </a:effectLst>
                <a:latin typeface="Verdana" pitchFamily="34" charset="0"/>
              </a:rPr>
              <a:t>X-ray (5.9 keV) conversion one by one and count them </a:t>
            </a:r>
            <a:br>
              <a:rPr lang="en-CA" sz="1600" b="1">
                <a:solidFill>
                  <a:srgbClr val="D60093"/>
                </a:solidFill>
                <a:effectLst>
                  <a:outerShdw blurRad="38100" dist="38100" dir="2700000" algn="tl">
                    <a:srgbClr val="C0C0C0"/>
                  </a:outerShdw>
                </a:effectLst>
                <a:latin typeface="Verdana" pitchFamily="34" charset="0"/>
              </a:rPr>
            </a:br>
            <a:r>
              <a:rPr lang="en-CA" sz="1600" b="1">
                <a:solidFill>
                  <a:srgbClr val="D60093"/>
                </a:solidFill>
                <a:effectLst>
                  <a:outerShdw blurRad="38100" dist="38100" dir="2700000" algn="tl">
                    <a:srgbClr val="C0C0C0"/>
                  </a:outerShdw>
                </a:effectLst>
                <a:latin typeface="Verdana" pitchFamily="34" charset="0"/>
              </a:rPr>
              <a:t>in micro-TPC (6 cm drift)</a:t>
            </a:r>
            <a:br>
              <a:rPr lang="en-CA" sz="1600" b="1">
                <a:solidFill>
                  <a:srgbClr val="D60093"/>
                </a:solidFill>
                <a:effectLst>
                  <a:outerShdw blurRad="38100" dist="38100" dir="2700000" algn="tl">
                    <a:srgbClr val="C0C0C0"/>
                  </a:outerShdw>
                </a:effectLst>
                <a:latin typeface="Verdana" pitchFamily="34" charset="0"/>
              </a:rPr>
            </a:br>
            <a:r>
              <a:rPr lang="en-CA" sz="1600" b="1">
                <a:solidFill>
                  <a:srgbClr val="D60093"/>
                </a:solidFill>
                <a:effectLst>
                  <a:outerShdw blurRad="38100" dist="38100" dir="2700000" algn="tl">
                    <a:srgbClr val="C0C0C0"/>
                  </a:outerShdw>
                </a:effectLst>
                <a:latin typeface="Verdana" pitchFamily="34" charset="0"/>
              </a:rPr>
              <a:t/>
            </a:r>
            <a:br>
              <a:rPr lang="en-CA" sz="1600" b="1">
                <a:solidFill>
                  <a:srgbClr val="D60093"/>
                </a:solidFill>
                <a:effectLst>
                  <a:outerShdw blurRad="38100" dist="38100" dir="2700000" algn="tl">
                    <a:srgbClr val="C0C0C0"/>
                  </a:outerShdw>
                </a:effectLst>
                <a:latin typeface="Verdana" pitchFamily="34" charset="0"/>
              </a:rPr>
            </a:br>
            <a:r>
              <a:rPr lang="en-CA" sz="1600" b="1">
                <a:solidFill>
                  <a:srgbClr val="FF0000"/>
                </a:solidFill>
                <a:effectLst>
                  <a:outerShdw blurRad="38100" dist="38100" dir="2700000" algn="tl">
                    <a:srgbClr val="C0C0C0"/>
                  </a:outerShdw>
                </a:effectLst>
                <a:latin typeface="Verdana" pitchFamily="34" charset="0"/>
                <a:sym typeface="Wingdings" pitchFamily="2" charset="2"/>
              </a:rPr>
              <a:t> </a:t>
            </a:r>
            <a:r>
              <a:rPr lang="en-CA" sz="1600" b="1" u="sng">
                <a:solidFill>
                  <a:srgbClr val="FF0000"/>
                </a:solidFill>
                <a:effectLst>
                  <a:outerShdw blurRad="38100" dist="38100" dir="2700000" algn="tl">
                    <a:srgbClr val="C0C0C0"/>
                  </a:outerShdw>
                </a:effectLst>
                <a:latin typeface="Verdana" pitchFamily="34" charset="0"/>
              </a:rPr>
              <a:t>Study single electron response</a:t>
            </a:r>
          </a:p>
        </p:txBody>
      </p:sp>
      <p:sp>
        <p:nvSpPr>
          <p:cNvPr id="8" name="Line 10"/>
          <p:cNvSpPr>
            <a:spLocks noChangeShapeType="1"/>
          </p:cNvSpPr>
          <p:nvPr/>
        </p:nvSpPr>
        <p:spPr bwMode="auto">
          <a:xfrm>
            <a:off x="334433" y="2997200"/>
            <a:ext cx="4032251" cy="0"/>
          </a:xfrm>
          <a:prstGeom prst="line">
            <a:avLst/>
          </a:prstGeom>
          <a:noFill/>
          <a:ln w="31750">
            <a:solidFill>
              <a:schemeClr val="bg1"/>
            </a:solidFill>
            <a:round/>
            <a:headEnd type="triangle" w="med" len="med"/>
            <a:tailEnd type="triangle" w="med" len="med"/>
          </a:ln>
        </p:spPr>
        <p:txBody>
          <a:bodyPr/>
          <a:lstStyle/>
          <a:p>
            <a:endParaRPr lang="fr-FR"/>
          </a:p>
        </p:txBody>
      </p:sp>
      <p:sp>
        <p:nvSpPr>
          <p:cNvPr id="9" name="Text Box 11"/>
          <p:cNvSpPr txBox="1">
            <a:spLocks noChangeArrowheads="1"/>
          </p:cNvSpPr>
          <p:nvPr/>
        </p:nvSpPr>
        <p:spPr bwMode="auto">
          <a:xfrm>
            <a:off x="2036233" y="3068638"/>
            <a:ext cx="816249" cy="369332"/>
          </a:xfrm>
          <a:prstGeom prst="rect">
            <a:avLst/>
          </a:prstGeom>
          <a:noFill/>
          <a:ln w="9525">
            <a:noFill/>
            <a:miter lim="800000"/>
            <a:headEnd/>
            <a:tailEnd/>
          </a:ln>
          <a:effectLst/>
        </p:spPr>
        <p:txBody>
          <a:bodyPr wrap="none">
            <a:spAutoFit/>
          </a:bodyPr>
          <a:lstStyle/>
          <a:p>
            <a:pPr>
              <a:defRPr/>
            </a:pPr>
            <a:r>
              <a:rPr lang="en-US" b="1">
                <a:solidFill>
                  <a:schemeClr val="bg1"/>
                </a:solidFill>
                <a:effectLst>
                  <a:outerShdw blurRad="38100" dist="38100" dir="2700000" algn="tl">
                    <a:srgbClr val="000000"/>
                  </a:outerShdw>
                </a:effectLst>
              </a:rPr>
              <a:t>1.5 cm</a:t>
            </a:r>
            <a:endParaRPr lang="fr-FR" b="1">
              <a:solidFill>
                <a:schemeClr val="bg1"/>
              </a:solidFill>
              <a:effectLst>
                <a:outerShdw blurRad="38100" dist="38100" dir="2700000" algn="tl">
                  <a:srgbClr val="000000"/>
                </a:outerShdw>
              </a:effectLst>
            </a:endParaRPr>
          </a:p>
        </p:txBody>
      </p:sp>
      <p:sp>
        <p:nvSpPr>
          <p:cNvPr id="10" name="Text Box 12"/>
          <p:cNvSpPr txBox="1">
            <a:spLocks noChangeArrowheads="1"/>
          </p:cNvSpPr>
          <p:nvPr/>
        </p:nvSpPr>
        <p:spPr bwMode="auto">
          <a:xfrm>
            <a:off x="1488018" y="6308726"/>
            <a:ext cx="2475614" cy="523220"/>
          </a:xfrm>
          <a:prstGeom prst="rect">
            <a:avLst/>
          </a:prstGeom>
          <a:noFill/>
          <a:ln w="9525">
            <a:noFill/>
            <a:miter lim="800000"/>
            <a:headEnd/>
            <a:tailEnd/>
          </a:ln>
          <a:effectLst/>
        </p:spPr>
        <p:txBody>
          <a:bodyPr wrap="none">
            <a:spAutoFit/>
          </a:bodyPr>
          <a:lstStyle/>
          <a:p>
            <a:pPr>
              <a:defRPr/>
            </a:pPr>
            <a:r>
              <a:rPr lang="en-US" sz="1400" b="1" i="1">
                <a:solidFill>
                  <a:srgbClr val="996633"/>
                </a:solidFill>
                <a:effectLst>
                  <a:outerShdw blurRad="38100" dist="38100" dir="2700000" algn="tl">
                    <a:srgbClr val="000000"/>
                  </a:outerShdw>
                </a:effectLst>
              </a:rPr>
              <a:t>P. Colas, RD51 Collab. Meet., </a:t>
            </a:r>
          </a:p>
          <a:p>
            <a:pPr>
              <a:defRPr/>
            </a:pPr>
            <a:r>
              <a:rPr lang="en-US" sz="1400" b="1" i="1">
                <a:solidFill>
                  <a:srgbClr val="996633"/>
                </a:solidFill>
                <a:effectLst>
                  <a:outerShdw blurRad="38100" dist="38100" dir="2700000" algn="tl">
                    <a:srgbClr val="000000"/>
                  </a:outerShdw>
                </a:effectLst>
              </a:rPr>
              <a:t>Jun.16-17, 2009, WG2 Meeting</a:t>
            </a:r>
            <a:endParaRPr lang="fr-FR" sz="1400" b="1" i="1">
              <a:solidFill>
                <a:srgbClr val="996633"/>
              </a:solidFill>
              <a:effectLst>
                <a:outerShdw blurRad="38100" dist="38100" dir="2700000" algn="tl">
                  <a:srgbClr val="000000"/>
                </a:outerShdw>
              </a:effectLst>
            </a:endParaRPr>
          </a:p>
        </p:txBody>
      </p:sp>
      <p:sp>
        <p:nvSpPr>
          <p:cNvPr id="11" name="Rectangle 13"/>
          <p:cNvSpPr>
            <a:spLocks noChangeArrowheads="1"/>
          </p:cNvSpPr>
          <p:nvPr/>
        </p:nvSpPr>
        <p:spPr bwMode="auto">
          <a:xfrm>
            <a:off x="6000751" y="692151"/>
            <a:ext cx="6096000" cy="1323439"/>
          </a:xfrm>
          <a:prstGeom prst="rect">
            <a:avLst/>
          </a:prstGeom>
          <a:solidFill>
            <a:schemeClr val="bg1"/>
          </a:solidFill>
          <a:ln w="9525">
            <a:noFill/>
            <a:miter lim="800000"/>
            <a:headEnd/>
            <a:tailEnd/>
          </a:ln>
          <a:effectLst/>
        </p:spPr>
        <p:txBody>
          <a:bodyPr>
            <a:spAutoFit/>
          </a:bodyPr>
          <a:lstStyle/>
          <a:p>
            <a:pPr>
              <a:defRPr/>
            </a:pPr>
            <a:r>
              <a:rPr lang="en-US" sz="1600" b="1">
                <a:solidFill>
                  <a:srgbClr val="D60093"/>
                </a:solidFill>
                <a:effectLst>
                  <a:outerShdw blurRad="38100" dist="38100" dir="2700000" algn="tl">
                    <a:srgbClr val="C0C0C0"/>
                  </a:outerShdw>
                </a:effectLst>
                <a:latin typeface="Verdana" pitchFamily="34" charset="0"/>
              </a:rPr>
              <a:t>Provoke discharges by introducing small amount of Thorium in the Ar gas </a:t>
            </a:r>
            <a:r>
              <a:rPr lang="en-US" sz="1600" b="1">
                <a:solidFill>
                  <a:srgbClr val="663300"/>
                </a:solidFill>
                <a:effectLst>
                  <a:outerShdw blurRad="38100" dist="38100" dir="2700000" algn="tl">
                    <a:srgbClr val="C0C0C0"/>
                  </a:outerShdw>
                </a:effectLst>
                <a:latin typeface="Verdana" pitchFamily="34" charset="0"/>
              </a:rPr>
              <a:t>- Thorium decays to Radon 222 which emits 2 alphas of 6.3 &amp; 6.8 MeV</a:t>
            </a:r>
          </a:p>
          <a:p>
            <a:pPr>
              <a:defRPr/>
            </a:pPr>
            <a:endParaRPr lang="en-US" sz="1600" b="1">
              <a:solidFill>
                <a:srgbClr val="663300"/>
              </a:solidFill>
              <a:effectLst>
                <a:outerShdw blurRad="38100" dist="38100" dir="2700000" algn="tl">
                  <a:srgbClr val="C0C0C0"/>
                </a:outerShdw>
              </a:effectLst>
              <a:latin typeface="Verdana" pitchFamily="34" charset="0"/>
            </a:endParaRPr>
          </a:p>
          <a:p>
            <a:pPr>
              <a:defRPr/>
            </a:pPr>
            <a:r>
              <a:rPr lang="en-US" sz="1600" b="1" u="sng">
                <a:solidFill>
                  <a:srgbClr val="FF0000"/>
                </a:solidFill>
                <a:effectLst>
                  <a:outerShdw blurRad="38100" dist="38100" dir="2700000" algn="tl">
                    <a:srgbClr val="C0C0C0"/>
                  </a:outerShdw>
                </a:effectLst>
                <a:latin typeface="Verdana" pitchFamily="34" charset="0"/>
                <a:sym typeface="Wingdings" pitchFamily="2" charset="2"/>
              </a:rPr>
              <a:t> Round-shape images of discharges</a:t>
            </a:r>
            <a:endParaRPr lang="en-US" sz="1600" u="sng">
              <a:solidFill>
                <a:srgbClr val="FF0000"/>
              </a:solidFill>
              <a:latin typeface="Verdana" pitchFamily="34" charset="0"/>
            </a:endParaRPr>
          </a:p>
        </p:txBody>
      </p:sp>
      <p:pic>
        <p:nvPicPr>
          <p:cNvPr id="12" name="Picture 14" descr="discharge"/>
          <p:cNvPicPr>
            <a:picLocks noChangeAspect="1" noChangeArrowheads="1" noCrop="1"/>
          </p:cNvPicPr>
          <p:nvPr/>
        </p:nvPicPr>
        <p:blipFill>
          <a:blip r:embed="rId3" cstate="print"/>
          <a:srcRect/>
          <a:stretch>
            <a:fillRect/>
          </a:stretch>
        </p:blipFill>
        <p:spPr bwMode="auto">
          <a:xfrm>
            <a:off x="6051551" y="2349501"/>
            <a:ext cx="6093883" cy="3959225"/>
          </a:xfrm>
          <a:prstGeom prst="rect">
            <a:avLst/>
          </a:prstGeom>
          <a:noFill/>
          <a:ln w="9525">
            <a:noFill/>
            <a:miter lim="800000"/>
            <a:headEnd/>
            <a:tailEnd/>
          </a:ln>
        </p:spPr>
      </p:pic>
      <p:sp>
        <p:nvSpPr>
          <p:cNvPr id="13" name="Text Box 15"/>
          <p:cNvSpPr txBox="1">
            <a:spLocks noChangeArrowheads="1"/>
          </p:cNvSpPr>
          <p:nvPr/>
        </p:nvSpPr>
        <p:spPr bwMode="auto">
          <a:xfrm>
            <a:off x="7368118" y="6308726"/>
            <a:ext cx="2583015" cy="523220"/>
          </a:xfrm>
          <a:prstGeom prst="rect">
            <a:avLst/>
          </a:prstGeom>
          <a:noFill/>
          <a:ln w="9525">
            <a:noFill/>
            <a:miter lim="800000"/>
            <a:headEnd/>
            <a:tailEnd/>
          </a:ln>
          <a:effectLst/>
        </p:spPr>
        <p:txBody>
          <a:bodyPr wrap="none">
            <a:spAutoFit/>
          </a:bodyPr>
          <a:lstStyle/>
          <a:p>
            <a:pPr>
              <a:defRPr/>
            </a:pPr>
            <a:r>
              <a:rPr lang="en-US" sz="1400" b="1" i="1">
                <a:solidFill>
                  <a:srgbClr val="996633"/>
                </a:solidFill>
                <a:effectLst>
                  <a:outerShdw blurRad="38100" dist="38100" dir="2700000" algn="tl">
                    <a:srgbClr val="000000"/>
                  </a:outerShdw>
                </a:effectLst>
              </a:rPr>
              <a:t>M. Fransen, RD51 Collab. Meet.,</a:t>
            </a:r>
          </a:p>
          <a:p>
            <a:pPr>
              <a:defRPr/>
            </a:pPr>
            <a:r>
              <a:rPr lang="en-US" sz="1400" b="1" i="1">
                <a:solidFill>
                  <a:srgbClr val="996633"/>
                </a:solidFill>
                <a:effectLst>
                  <a:outerShdw blurRad="38100" dist="38100" dir="2700000" algn="tl">
                    <a:srgbClr val="000000"/>
                  </a:outerShdw>
                </a:effectLst>
              </a:rPr>
              <a:t> Oct.13-15, 2008, WG2 Meeting</a:t>
            </a:r>
            <a:endParaRPr lang="fr-FR" sz="1400" b="1" i="1">
              <a:solidFill>
                <a:srgbClr val="996633"/>
              </a:solidFill>
              <a:effectLst>
                <a:outerShdw blurRad="38100" dist="38100" dir="2700000" algn="tl">
                  <a:srgbClr val="000000"/>
                </a:outerShdw>
              </a:effectLst>
            </a:endParaRPr>
          </a:p>
        </p:txBody>
      </p:sp>
      <p:sp>
        <p:nvSpPr>
          <p:cNvPr id="14" name="Slide Number Placeholder 13"/>
          <p:cNvSpPr>
            <a:spLocks noGrp="1"/>
          </p:cNvSpPr>
          <p:nvPr>
            <p:ph type="sldNum" sz="quarter" idx="12"/>
          </p:nvPr>
        </p:nvSpPr>
        <p:spPr/>
        <p:txBody>
          <a:bodyPr/>
          <a:lstStyle/>
          <a:p>
            <a:fld id="{B826E1C7-6187-480C-90CA-1CD5DBCDA97A}" type="slidenum">
              <a:rPr lang="en-GB" smtClean="0"/>
              <a:t>62</a:t>
            </a:fld>
            <a:endParaRPr lang="en-GB"/>
          </a:p>
        </p:txBody>
      </p:sp>
    </p:spTree>
    <p:extLst>
      <p:ext uri="{BB962C8B-B14F-4D97-AF65-F5344CB8AC3E}">
        <p14:creationId xmlns:p14="http://schemas.microsoft.com/office/powerpoint/2010/main" val="239250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rgbClr val="C00000"/>
                </a:solidFill>
              </a:rPr>
              <a:t>This is cutting e</a:t>
            </a:r>
            <a:r>
              <a:rPr lang="en-GB" dirty="0">
                <a:solidFill>
                  <a:srgbClr val="C00000"/>
                </a:solidFill>
              </a:rPr>
              <a:t>d</a:t>
            </a:r>
            <a:r>
              <a:rPr lang="en-GB" dirty="0" smtClean="0">
                <a:solidFill>
                  <a:srgbClr val="C00000"/>
                </a:solidFill>
              </a:rPr>
              <a:t>ge of the technology!</a:t>
            </a:r>
            <a:endParaRPr lang="en-GB" dirty="0">
              <a:solidFill>
                <a:srgbClr val="C00000"/>
              </a:solidFill>
            </a:endParaRPr>
          </a:p>
        </p:txBody>
      </p:sp>
      <p:sp>
        <p:nvSpPr>
          <p:cNvPr id="3" name="Subtitle 2"/>
          <p:cNvSpPr>
            <a:spLocks noGrp="1"/>
          </p:cNvSpPr>
          <p:nvPr>
            <p:ph type="subTitle" idx="1"/>
          </p:nvPr>
        </p:nvSpPr>
        <p:spPr>
          <a:xfrm>
            <a:off x="1524000" y="3864694"/>
            <a:ext cx="9144000" cy="1655762"/>
          </a:xfrm>
        </p:spPr>
        <p:txBody>
          <a:bodyPr/>
          <a:lstStyle/>
          <a:p>
            <a:r>
              <a:rPr lang="en-GB" dirty="0" smtClean="0">
                <a:solidFill>
                  <a:schemeClr val="accent1">
                    <a:lumMod val="75000"/>
                  </a:schemeClr>
                </a:solidFill>
              </a:rPr>
              <a:t>(medical application of these novel detectors, probably , will come soon)</a:t>
            </a:r>
            <a:endParaRPr lang="en-GB"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B826E1C7-6187-480C-90CA-1CD5DBCDA97A}" type="slidenum">
              <a:rPr lang="en-GB" smtClean="0"/>
              <a:t>63</a:t>
            </a:fld>
            <a:endParaRPr lang="en-GB"/>
          </a:p>
        </p:txBody>
      </p:sp>
    </p:spTree>
    <p:extLst>
      <p:ext uri="{BB962C8B-B14F-4D97-AF65-F5344CB8AC3E}">
        <p14:creationId xmlns:p14="http://schemas.microsoft.com/office/powerpoint/2010/main" val="19917839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1341"/>
            <a:ext cx="9144000" cy="2031737"/>
          </a:xfrm>
        </p:spPr>
        <p:txBody>
          <a:bodyPr>
            <a:normAutofit/>
          </a:bodyPr>
          <a:lstStyle/>
          <a:p>
            <a:r>
              <a:rPr lang="en-GB" sz="3600" b="1" dirty="0" smtClean="0">
                <a:solidFill>
                  <a:srgbClr val="FF0066"/>
                </a:solidFill>
              </a:rPr>
              <a:t>Liquid detectors and their combination with gaseous detectors-another promising direction</a:t>
            </a:r>
            <a:br>
              <a:rPr lang="en-GB" sz="3600" b="1" dirty="0" smtClean="0">
                <a:solidFill>
                  <a:srgbClr val="FF0066"/>
                </a:solidFill>
              </a:rPr>
            </a:br>
            <a:r>
              <a:rPr lang="en-GB" sz="2800" dirty="0" smtClean="0"/>
              <a:t>(to be discussed later)</a:t>
            </a:r>
            <a:endParaRPr lang="en-GB" sz="2800" dirty="0"/>
          </a:p>
        </p:txBody>
      </p:sp>
      <p:pic>
        <p:nvPicPr>
          <p:cNvPr id="14338" name="Picture 2" descr="50 kton ta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3285" y="2516868"/>
            <a:ext cx="4494073" cy="39152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Offene Tur\prospettiva4.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399" y="2442331"/>
            <a:ext cx="4071669" cy="406731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E79CAA4-72F1-41F7-B2BB-8E823E6705AA}" type="slidenum">
              <a:rPr lang="en-GB" smtClean="0"/>
              <a:t>64</a:t>
            </a:fld>
            <a:endParaRPr lang="en-GB"/>
          </a:p>
        </p:txBody>
      </p:sp>
    </p:spTree>
    <p:extLst>
      <p:ext uri="{BB962C8B-B14F-4D97-AF65-F5344CB8AC3E}">
        <p14:creationId xmlns:p14="http://schemas.microsoft.com/office/powerpoint/2010/main" val="39949071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2209800" y="44625"/>
            <a:ext cx="7772400" cy="1470025"/>
          </a:xfrm>
        </p:spPr>
        <p:txBody>
          <a:bodyPr/>
          <a:lstStyle/>
          <a:p>
            <a:r>
              <a:rPr lang="en-US" sz="3200" dirty="0">
                <a:solidFill>
                  <a:srgbClr val="000099"/>
                </a:solidFill>
              </a:rPr>
              <a:t>History of gaseous detectors developments and their main designs</a:t>
            </a:r>
          </a:p>
        </p:txBody>
      </p:sp>
      <p:pic>
        <p:nvPicPr>
          <p:cNvPr id="18436" name="Picture 4"/>
          <p:cNvPicPr>
            <a:picLocks noChangeAspect="1" noChangeArrowheads="1"/>
          </p:cNvPicPr>
          <p:nvPr/>
        </p:nvPicPr>
        <p:blipFill>
          <a:blip r:embed="rId2" cstate="print"/>
          <a:srcRect/>
          <a:stretch>
            <a:fillRect/>
          </a:stretch>
        </p:blipFill>
        <p:spPr bwMode="auto">
          <a:xfrm>
            <a:off x="3032126" y="2565401"/>
            <a:ext cx="5440363" cy="3648075"/>
          </a:xfrm>
          <a:prstGeom prst="rect">
            <a:avLst/>
          </a:prstGeom>
          <a:noFill/>
          <a:ln w="9525">
            <a:noFill/>
            <a:miter lim="800000"/>
            <a:headEnd/>
            <a:tailEnd/>
          </a:ln>
        </p:spPr>
      </p:pic>
      <p:sp>
        <p:nvSpPr>
          <p:cNvPr id="18439" name="Text Box 7"/>
          <p:cNvSpPr txBox="1">
            <a:spLocks noChangeArrowheads="1"/>
          </p:cNvSpPr>
          <p:nvPr/>
        </p:nvSpPr>
        <p:spPr bwMode="auto">
          <a:xfrm>
            <a:off x="7443788" y="3284538"/>
            <a:ext cx="351378" cy="215444"/>
          </a:xfrm>
          <a:prstGeom prst="rect">
            <a:avLst/>
          </a:prstGeom>
          <a:noFill/>
          <a:ln w="9525">
            <a:noFill/>
            <a:miter lim="800000"/>
            <a:headEnd/>
            <a:tailEnd/>
          </a:ln>
          <a:effectLst/>
        </p:spPr>
        <p:txBody>
          <a:bodyPr wrap="none">
            <a:spAutoFit/>
          </a:bodyPr>
          <a:lstStyle/>
          <a:p>
            <a:r>
              <a:rPr lang="en-US" sz="800" b="1"/>
              <a:t>RPC</a:t>
            </a:r>
          </a:p>
        </p:txBody>
      </p:sp>
      <p:sp>
        <p:nvSpPr>
          <p:cNvPr id="2" name="Slide Number Placeholder 1"/>
          <p:cNvSpPr>
            <a:spLocks noGrp="1"/>
          </p:cNvSpPr>
          <p:nvPr>
            <p:ph type="sldNum" sz="quarter" idx="12"/>
          </p:nvPr>
        </p:nvSpPr>
        <p:spPr/>
        <p:txBody>
          <a:bodyPr/>
          <a:lstStyle/>
          <a:p>
            <a:fld id="{B826E1C7-6187-480C-90CA-1CD5DBCDA97A}" type="slidenum">
              <a:rPr lang="en-GB" smtClean="0"/>
              <a:t>65</a:t>
            </a:fld>
            <a:endParaRPr lang="en-GB"/>
          </a:p>
        </p:txBody>
      </p:sp>
    </p:spTree>
    <p:extLst>
      <p:ext uri="{BB962C8B-B14F-4D97-AF65-F5344CB8AC3E}">
        <p14:creationId xmlns:p14="http://schemas.microsoft.com/office/powerpoint/2010/main" val="34086213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solidFill>
                  <a:srgbClr val="0000FF"/>
                </a:solidFill>
              </a:rPr>
              <a:t>In the next lectures we will review the main designs of gaseous detectors:</a:t>
            </a:r>
            <a:endParaRPr lang="en-GB" dirty="0">
              <a:solidFill>
                <a:srgbClr val="0000FF"/>
              </a:solidFill>
            </a:endParaRPr>
          </a:p>
        </p:txBody>
      </p:sp>
      <p:sp>
        <p:nvSpPr>
          <p:cNvPr id="3" name="Subtitle 2"/>
          <p:cNvSpPr>
            <a:spLocks noGrp="1"/>
          </p:cNvSpPr>
          <p:nvPr>
            <p:ph type="subTitle" idx="1"/>
          </p:nvPr>
        </p:nvSpPr>
        <p:spPr/>
        <p:txBody>
          <a:bodyPr>
            <a:noAutofit/>
          </a:bodyPr>
          <a:lstStyle/>
          <a:p>
            <a:r>
              <a:rPr lang="en-GB" sz="3600" dirty="0" smtClean="0"/>
              <a:t>Wire type</a:t>
            </a:r>
          </a:p>
          <a:p>
            <a:r>
              <a:rPr lang="en-GB" sz="3600" dirty="0" smtClean="0"/>
              <a:t>Parallel-plate type</a:t>
            </a:r>
          </a:p>
          <a:p>
            <a:r>
              <a:rPr lang="en-GB" sz="3600" dirty="0" err="1" smtClean="0"/>
              <a:t>Micropattern</a:t>
            </a:r>
            <a:endParaRPr lang="en-GB" sz="3600" dirty="0"/>
          </a:p>
        </p:txBody>
      </p:sp>
    </p:spTree>
    <p:extLst>
      <p:ext uri="{BB962C8B-B14F-4D97-AF65-F5344CB8AC3E}">
        <p14:creationId xmlns:p14="http://schemas.microsoft.com/office/powerpoint/2010/main" val="4223541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type="subTitle" idx="4294967295"/>
          </p:nvPr>
        </p:nvSpPr>
        <p:spPr>
          <a:xfrm>
            <a:off x="2738438" y="1096107"/>
            <a:ext cx="6400800" cy="571500"/>
          </a:xfrm>
        </p:spPr>
        <p:txBody>
          <a:bodyPr>
            <a:normAutofit fontScale="92500" lnSpcReduction="20000"/>
          </a:bodyPr>
          <a:lstStyle/>
          <a:p>
            <a:pPr marL="0" indent="0" algn="ctr">
              <a:buNone/>
            </a:pPr>
            <a:r>
              <a:rPr lang="en-US" altLang="en-US" sz="2400" dirty="0">
                <a:solidFill>
                  <a:srgbClr val="009900"/>
                </a:solidFill>
              </a:rPr>
              <a:t>Generic operational schematics of </a:t>
            </a:r>
            <a:r>
              <a:rPr lang="en-US" altLang="en-US" sz="2400" dirty="0" smtClean="0">
                <a:solidFill>
                  <a:srgbClr val="009900"/>
                </a:solidFill>
              </a:rPr>
              <a:t>electronic </a:t>
            </a:r>
            <a:r>
              <a:rPr lang="en-US" altLang="en-US" sz="2400" dirty="0">
                <a:solidFill>
                  <a:srgbClr val="009900"/>
                </a:solidFill>
              </a:rPr>
              <a:t>detectors of photons and charged particles</a:t>
            </a:r>
          </a:p>
          <a:p>
            <a:pPr marL="0" indent="0" algn="ctr">
              <a:buNone/>
            </a:pPr>
            <a:endParaRPr lang="en-US" altLang="en-US" b="1" dirty="0" smtClean="0">
              <a:solidFill>
                <a:srgbClr val="009900"/>
              </a:solidFill>
            </a:endParaRPr>
          </a:p>
        </p:txBody>
      </p:sp>
      <p:pic>
        <p:nvPicPr>
          <p:cNvPr id="931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2147886"/>
            <a:ext cx="6357938" cy="45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5"/>
          <p:cNvSpPr txBox="1">
            <a:spLocks noChangeArrowheads="1"/>
          </p:cNvSpPr>
          <p:nvPr/>
        </p:nvSpPr>
        <p:spPr bwMode="auto">
          <a:xfrm>
            <a:off x="3411539" y="3271836"/>
            <a:ext cx="12367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solidFill>
                  <a:srgbClr val="009900"/>
                </a:solidFill>
              </a:rPr>
              <a:t>(Removable)</a:t>
            </a:r>
          </a:p>
        </p:txBody>
      </p:sp>
      <p:sp>
        <p:nvSpPr>
          <p:cNvPr id="93190" name="Text Box 6"/>
          <p:cNvSpPr txBox="1">
            <a:spLocks noChangeArrowheads="1"/>
          </p:cNvSpPr>
          <p:nvPr/>
        </p:nvSpPr>
        <p:spPr bwMode="auto">
          <a:xfrm>
            <a:off x="5859464" y="4449762"/>
            <a:ext cx="219092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rgbClr val="000099"/>
                </a:solidFill>
              </a:rPr>
              <a:t>(…and drift of primary ions)</a:t>
            </a:r>
          </a:p>
        </p:txBody>
      </p:sp>
      <p:sp>
        <p:nvSpPr>
          <p:cNvPr id="93191" name="Text Box 7"/>
          <p:cNvSpPr txBox="1">
            <a:spLocks noChangeArrowheads="1"/>
          </p:cNvSpPr>
          <p:nvPr/>
        </p:nvSpPr>
        <p:spPr bwMode="auto">
          <a:xfrm>
            <a:off x="5859464" y="5170487"/>
            <a:ext cx="186839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rgbClr val="000099"/>
                </a:solidFill>
              </a:rPr>
              <a:t>(in many new designs!)</a:t>
            </a:r>
          </a:p>
        </p:txBody>
      </p:sp>
      <p:sp>
        <p:nvSpPr>
          <p:cNvPr id="2" name="TextBox 1"/>
          <p:cNvSpPr txBox="1"/>
          <p:nvPr/>
        </p:nvSpPr>
        <p:spPr>
          <a:xfrm>
            <a:off x="1591599" y="289169"/>
            <a:ext cx="9285106" cy="461665"/>
          </a:xfrm>
          <a:prstGeom prst="rect">
            <a:avLst/>
          </a:prstGeom>
          <a:noFill/>
        </p:spPr>
        <p:txBody>
          <a:bodyPr wrap="none" rtlCol="0">
            <a:spAutoFit/>
          </a:bodyPr>
          <a:lstStyle/>
          <a:p>
            <a:r>
              <a:rPr lang="en-GB" sz="2400" dirty="0" smtClean="0">
                <a:solidFill>
                  <a:srgbClr val="C00000"/>
                </a:solidFill>
              </a:rPr>
              <a:t>However , most of the detectors have a common  operational schematics</a:t>
            </a:r>
            <a:endParaRPr lang="en-GB" sz="2400" dirty="0">
              <a:solidFill>
                <a:srgbClr val="C00000"/>
              </a:solidFill>
            </a:endParaRPr>
          </a:p>
        </p:txBody>
      </p:sp>
    </p:spTree>
    <p:extLst>
      <p:ext uri="{BB962C8B-B14F-4D97-AF65-F5344CB8AC3E}">
        <p14:creationId xmlns:p14="http://schemas.microsoft.com/office/powerpoint/2010/main" val="24402481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F</a:t>
            </a:r>
            <a:endParaRPr lang="en-GB" dirty="0"/>
          </a:p>
        </p:txBody>
      </p:sp>
      <p:sp>
        <p:nvSpPr>
          <p:cNvPr id="3" name="Subtitle 2"/>
          <p:cNvSpPr>
            <a:spLocks noGrp="1"/>
          </p:cNvSpPr>
          <p:nvPr>
            <p:ph type="subTitle" idx="1"/>
          </p:nvPr>
        </p:nvSpPr>
        <p:spPr>
          <a:xfrm>
            <a:off x="1524000" y="434633"/>
            <a:ext cx="9144000" cy="1655762"/>
          </a:xfrm>
        </p:spPr>
        <p:txBody>
          <a:bodyPr/>
          <a:lstStyle/>
          <a:p>
            <a:r>
              <a:rPr lang="en-GB" dirty="0" smtClean="0">
                <a:solidFill>
                  <a:srgbClr val="C00000"/>
                </a:solidFill>
              </a:rPr>
              <a:t>Example: solid-state avalanche </a:t>
            </a:r>
            <a:r>
              <a:rPr lang="en-GB" dirty="0" smtClean="0">
                <a:solidFill>
                  <a:srgbClr val="C00000"/>
                </a:solidFill>
              </a:rPr>
              <a:t>photodiode</a:t>
            </a:r>
            <a:endParaRPr lang="en-GB" dirty="0">
              <a:solidFill>
                <a:srgbClr val="C00000"/>
              </a:solidFill>
            </a:endParaRPr>
          </a:p>
        </p:txBody>
      </p:sp>
      <p:pic>
        <p:nvPicPr>
          <p:cNvPr id="4" name="Picture 9"/>
          <p:cNvPicPr>
            <a:picLocks noChangeAspect="1" noChangeArrowheads="1"/>
          </p:cNvPicPr>
          <p:nvPr/>
        </p:nvPicPr>
        <p:blipFill>
          <a:blip r:embed="rId2" cstate="print"/>
          <a:srcRect/>
          <a:stretch>
            <a:fillRect/>
          </a:stretch>
        </p:blipFill>
        <p:spPr bwMode="auto">
          <a:xfrm>
            <a:off x="2788134" y="1258119"/>
            <a:ext cx="5963932" cy="4972999"/>
          </a:xfrm>
          <a:prstGeom prst="rect">
            <a:avLst/>
          </a:prstGeom>
          <a:noFill/>
          <a:ln w="9525">
            <a:noFill/>
            <a:miter lim="800000"/>
            <a:headEnd/>
            <a:tailEnd/>
          </a:ln>
        </p:spPr>
      </p:pic>
    </p:spTree>
    <p:extLst>
      <p:ext uri="{BB962C8B-B14F-4D97-AF65-F5344CB8AC3E}">
        <p14:creationId xmlns:p14="http://schemas.microsoft.com/office/powerpoint/2010/main" val="3507317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35864"/>
            <a:ext cx="9144000" cy="2387600"/>
          </a:xfrm>
        </p:spPr>
        <p:txBody>
          <a:bodyPr>
            <a:normAutofit/>
          </a:bodyPr>
          <a:lstStyle/>
          <a:p>
            <a:r>
              <a:rPr lang="en-GB" dirty="0" smtClean="0">
                <a:solidFill>
                  <a:schemeClr val="accent1">
                    <a:lumMod val="75000"/>
                  </a:schemeClr>
                </a:solidFill>
              </a:rPr>
              <a:t>Why do we discuss gaseous detectors today ?</a:t>
            </a:r>
            <a:r>
              <a:rPr lang="en-GB" dirty="0" smtClean="0"/>
              <a:t/>
            </a:r>
            <a:br>
              <a:rPr lang="en-GB" dirty="0" smtClean="0"/>
            </a:br>
            <a:r>
              <a:rPr lang="en-GB" sz="4000" dirty="0" smtClean="0"/>
              <a:t>What is the interest associate to them?</a:t>
            </a:r>
            <a:endParaRPr lang="en-GB" sz="4000" dirty="0"/>
          </a:p>
        </p:txBody>
      </p:sp>
      <p:sp>
        <p:nvSpPr>
          <p:cNvPr id="3" name="Subtitle 2"/>
          <p:cNvSpPr>
            <a:spLocks noGrp="1"/>
          </p:cNvSpPr>
          <p:nvPr>
            <p:ph type="subTitle" idx="1"/>
          </p:nvPr>
        </p:nvSpPr>
        <p:spPr/>
        <p:txBody>
          <a:bodyPr>
            <a:normAutofit lnSpcReduction="10000"/>
          </a:bodyPr>
          <a:lstStyle/>
          <a:p>
            <a:pPr algn="l"/>
            <a:r>
              <a:rPr lang="en-GB" dirty="0" smtClean="0">
                <a:solidFill>
                  <a:srgbClr val="C00000"/>
                </a:solidFill>
              </a:rPr>
              <a:t>From historical  point of view: </a:t>
            </a:r>
            <a:r>
              <a:rPr lang="en-GB" dirty="0" smtClean="0">
                <a:solidFill>
                  <a:schemeClr val="accent1">
                    <a:lumMod val="75000"/>
                  </a:schemeClr>
                </a:solidFill>
              </a:rPr>
              <a:t>they were the first electronic detectors</a:t>
            </a:r>
          </a:p>
          <a:p>
            <a:pPr algn="l"/>
            <a:r>
              <a:rPr lang="en-GB" dirty="0" smtClean="0">
                <a:solidFill>
                  <a:srgbClr val="C00000"/>
                </a:solidFill>
              </a:rPr>
              <a:t>From theoretical point of view : </a:t>
            </a:r>
            <a:r>
              <a:rPr lang="en-GB" dirty="0" smtClean="0">
                <a:solidFill>
                  <a:schemeClr val="accent1">
                    <a:lumMod val="75000"/>
                  </a:schemeClr>
                </a:solidFill>
              </a:rPr>
              <a:t>after learning you will be easy to understand solid –state and liquid detectors </a:t>
            </a:r>
          </a:p>
          <a:p>
            <a:pPr algn="l"/>
            <a:r>
              <a:rPr lang="en-GB" dirty="0" smtClean="0">
                <a:solidFill>
                  <a:srgbClr val="C00000"/>
                </a:solidFill>
              </a:rPr>
              <a:t>From practical point of view:  </a:t>
            </a:r>
            <a:r>
              <a:rPr lang="en-GB" dirty="0">
                <a:solidFill>
                  <a:schemeClr val="accent1">
                    <a:lumMod val="75000"/>
                  </a:schemeClr>
                </a:solidFill>
              </a:rPr>
              <a:t>l</a:t>
            </a:r>
            <a:r>
              <a:rPr lang="en-GB" dirty="0" smtClean="0">
                <a:solidFill>
                  <a:schemeClr val="accent1">
                    <a:lumMod val="75000"/>
                  </a:schemeClr>
                </a:solidFill>
              </a:rPr>
              <a:t>arge area </a:t>
            </a:r>
            <a:endParaRPr lang="en-GB" dirty="0">
              <a:solidFill>
                <a:schemeClr val="accent1">
                  <a:lumMod val="75000"/>
                </a:schemeClr>
              </a:solidFill>
            </a:endParaRPr>
          </a:p>
        </p:txBody>
      </p:sp>
    </p:spTree>
    <p:extLst>
      <p:ext uri="{BB962C8B-B14F-4D97-AF65-F5344CB8AC3E}">
        <p14:creationId xmlns:p14="http://schemas.microsoft.com/office/powerpoint/2010/main" val="705604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1344</TotalTime>
  <Words>1772</Words>
  <Application>Microsoft Office PowerPoint</Application>
  <PresentationFormat>Widescreen</PresentationFormat>
  <Paragraphs>251</Paragraphs>
  <Slides>66</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7" baseType="lpstr">
      <vt:lpstr>Arial</vt:lpstr>
      <vt:lpstr>Arial Rounded MT Bold</vt:lpstr>
      <vt:lpstr>Calibri</vt:lpstr>
      <vt:lpstr>Calibri Light</vt:lpstr>
      <vt:lpstr>Helvetica</vt:lpstr>
      <vt:lpstr>Symbol</vt:lpstr>
      <vt:lpstr>Times New Roman</vt:lpstr>
      <vt:lpstr>Verdana</vt:lpstr>
      <vt:lpstr>Wingdings</vt:lpstr>
      <vt:lpstr>Office Theme</vt:lpstr>
      <vt:lpstr>Graphique</vt:lpstr>
      <vt:lpstr>Gaseous detectors: from past to present</vt:lpstr>
      <vt:lpstr>Topics to be covered:</vt:lpstr>
      <vt:lpstr>Modern detectors of photons and charged particles  can be classified into four main categories: vacuum, gaseous, liquid and solid–state. </vt:lpstr>
      <vt:lpstr>Images  of the most advanced detectors</vt:lpstr>
      <vt:lpstr>PowerPoint Presentation</vt:lpstr>
      <vt:lpstr>There is no universal detector which is the best for all applications</vt:lpstr>
      <vt:lpstr>PowerPoint Presentation</vt:lpstr>
      <vt:lpstr>F</vt:lpstr>
      <vt:lpstr>Why do we discuss gaseous detectors today ? What is the interest associate to them?</vt:lpstr>
      <vt:lpstr>Gaseous detectors of photons and charged particles due to their features such as high gas gains, good position and energy resolutions and low cost per unit of sensitive area  occupy a special niche among other detectors</vt:lpstr>
      <vt:lpstr>To appreciate these advantages it will be useful to consider the history of developing detectors of photon and charge particles</vt:lpstr>
      <vt:lpstr>History of detectors of charged particles and photons</vt:lpstr>
      <vt:lpstr>Photographic films were the first detectors used in studies of X-rays by Roentgen (1895)and radioactivity by Becquerel (1986)</vt:lpstr>
      <vt:lpstr>At this time the photographic technique did not allow to detect a single photon or a single particle</vt:lpstr>
      <vt:lpstr>Around 1910 Rutherford start using ZnS scintillator</vt:lpstr>
      <vt:lpstr>Scintillation screens</vt:lpstr>
      <vt:lpstr>First electronic detector of photons and charged particles-Geiger counter</vt:lpstr>
      <vt:lpstr>What was already known at this time and what physical principles were exploited in the Geiger counter?</vt:lpstr>
      <vt:lpstr>PowerPoint Presentation</vt:lpstr>
      <vt:lpstr>Note that ionization chamber were later and still now used in medicine as dosimeters</vt:lpstr>
      <vt:lpstr>Townsend  avalanches</vt:lpstr>
      <vt:lpstr>At relatively low voltages Townsend avalanches are well localized in space</vt:lpstr>
      <vt:lpstr>How Geiger used both effects(drift and multiplication) in the invented him detector?</vt:lpstr>
      <vt:lpstr>Avalanche development</vt:lpstr>
      <vt:lpstr>Geiger counters</vt:lpstr>
      <vt:lpstr>In the beginning of the last century , when the electronics just started to be developed, the Geiger mode was the  most useful since it provides with a huge output signal</vt:lpstr>
      <vt:lpstr>Quenching of  discharge  in  Geiger mode</vt:lpstr>
      <vt:lpstr>In Geiger mode  the signal was few hundreds volts! </vt:lpstr>
      <vt:lpstr>Why even proportional Geiger detectors do not allow to measure the particle tracks in an easy way?</vt:lpstr>
      <vt:lpstr>PowerPoint Presentation</vt:lpstr>
      <vt:lpstr>For this reason for several decades cloud chambers, bubble chambers and spark counters were mostly used in various experiments </vt:lpstr>
      <vt:lpstr>Tracks imaging device</vt:lpstr>
      <vt:lpstr>Images obtained with Wilson chamber</vt:lpstr>
      <vt:lpstr>Home-made cloud chamber (you can make it yourself)</vt:lpstr>
      <vt:lpstr>At the beginning of 30th last century another electron amplifier appear-PMT</vt:lpstr>
      <vt:lpstr>Bubble chamber (1952)</vt:lpstr>
      <vt:lpstr>Single spark counters (spark and streamer chambers were most widely used as research tools from the 1930s to the 1960s)</vt:lpstr>
      <vt:lpstr>PowerPoint Presentation</vt:lpstr>
      <vt:lpstr>The main drawbacks of cloud, bubbler and spark chambers- low repetition rate of detection. Moreover, spark chambers could not detect simultaneously many events</vt:lpstr>
      <vt:lpstr>MWPC was the first high speed imaging electronic detectors capable recording continuously and simultaneously many particles or photons</vt:lpstr>
      <vt:lpstr>PowerPoint Presentation</vt:lpstr>
      <vt:lpstr>PowerPoint Presentation</vt:lpstr>
      <vt:lpstr>PowerPoint Presentation</vt:lpstr>
      <vt:lpstr>MWPCs open the era of modern high efficiency electronic imaging devices</vt:lpstr>
      <vt:lpstr>At this time it was a revolution in the  detection technique </vt:lpstr>
      <vt:lpstr>Solid-state micropattern detectors</vt:lpstr>
      <vt:lpstr>Microchannel plates </vt:lpstr>
      <vt:lpstr>PowerPoint Presentation</vt:lpstr>
      <vt:lpstr>PowerPoint Presentation</vt:lpstr>
      <vt:lpstr>Another example of large area gaseous detector-RPC</vt:lpstr>
      <vt:lpstr>RPC</vt:lpstr>
      <vt:lpstr>These detector also can be build with large sensitive areas- in total thousands of m2!</vt:lpstr>
      <vt:lpstr>Microgap RPCs</vt:lpstr>
      <vt:lpstr>Another recent revolution- micropattern gaseous detectors</vt:lpstr>
      <vt:lpstr>At the end of the last century, or be more precise, at the end of 90-s a new revolution happens in gaseous detectors: micropattern detectors were invented </vt:lpstr>
      <vt:lpstr>PowerPoint Presentation</vt:lpstr>
      <vt:lpstr>Micropixel gaseous detectors-something very promising!</vt:lpstr>
      <vt:lpstr>High granularity pixelized readout</vt:lpstr>
      <vt:lpstr>PowerPoint Presentation</vt:lpstr>
      <vt:lpstr>MICROMEGAS+pixelized readout</vt:lpstr>
      <vt:lpstr>PowerPoint Presentation</vt:lpstr>
      <vt:lpstr>PowerPoint Presentation</vt:lpstr>
      <vt:lpstr>This is cutting edge of the technology!</vt:lpstr>
      <vt:lpstr>Liquid detectors and their combination with gaseous detectors-another promising direction (to be discussed later)</vt:lpstr>
      <vt:lpstr>History of gaseous detectors developments and their main designs</vt:lpstr>
      <vt:lpstr>In the next lectures we will review the main designs of gaseous detectors: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Win7</dc:creator>
  <cp:lastModifiedBy>Win7</cp:lastModifiedBy>
  <cp:revision>351</cp:revision>
  <dcterms:created xsi:type="dcterms:W3CDTF">2015-07-03T16:03:14Z</dcterms:created>
  <dcterms:modified xsi:type="dcterms:W3CDTF">2016-06-23T06:32:35Z</dcterms:modified>
</cp:coreProperties>
</file>